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1"/>
  </p:notesMasterIdLst>
  <p:sldIdLst>
    <p:sldId id="271" r:id="rId2"/>
    <p:sldId id="278" r:id="rId3"/>
    <p:sldId id="276" r:id="rId4"/>
    <p:sldId id="277" r:id="rId5"/>
    <p:sldId id="279" r:id="rId6"/>
    <p:sldId id="280" r:id="rId7"/>
    <p:sldId id="281" r:id="rId8"/>
    <p:sldId id="282" r:id="rId9"/>
    <p:sldId id="256" r:id="rId10"/>
    <p:sldId id="257" r:id="rId11"/>
    <p:sldId id="258" r:id="rId12"/>
    <p:sldId id="268" r:id="rId13"/>
    <p:sldId id="259" r:id="rId14"/>
    <p:sldId id="269" r:id="rId15"/>
    <p:sldId id="261" r:id="rId16"/>
    <p:sldId id="270" r:id="rId17"/>
    <p:sldId id="260" r:id="rId18"/>
    <p:sldId id="262" r:id="rId19"/>
    <p:sldId id="264" r:id="rId20"/>
    <p:sldId id="283" r:id="rId21"/>
    <p:sldId id="263" r:id="rId22"/>
    <p:sldId id="284" r:id="rId23"/>
    <p:sldId id="266" r:id="rId24"/>
    <p:sldId id="267" r:id="rId25"/>
    <p:sldId id="273" r:id="rId26"/>
    <p:sldId id="272" r:id="rId27"/>
    <p:sldId id="285" r:id="rId28"/>
    <p:sldId id="275" r:id="rId29"/>
    <p:sldId id="274"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36" autoAdjust="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D46E24-EC5A-429B-A0E9-B4969C2983D8}" type="datetimeFigureOut">
              <a:rPr lang="ru-RU" smtClean="0"/>
              <a:pPr/>
              <a:t>07.04.2014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809D86-0279-4C4C-A531-76B88E96552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F809D86-0279-4C4C-A531-76B88E965526}" type="slidenum">
              <a:rPr lang="ru-RU" smtClean="0"/>
              <a:pPr/>
              <a:t>21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EF809D86-0279-4C4C-A531-76B88E965526}" type="slidenum">
              <a:rPr lang="ru-RU" smtClean="0"/>
              <a:pPr/>
              <a:t>24</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F809D86-0279-4C4C-A531-76B88E965526}" type="slidenum">
              <a:rPr lang="ru-RU" smtClean="0"/>
              <a:pPr/>
              <a:t>29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2C288C9C-3BE0-457F-AAD8-F766C7C03973}" type="datetimeFigureOut">
              <a:rPr lang="ru-RU" smtClean="0"/>
              <a:pPr/>
              <a:t>07.04.2014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0FB980C1-50F5-4520-830C-6678796869EA}"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C288C9C-3BE0-457F-AAD8-F766C7C03973}" type="datetimeFigureOut">
              <a:rPr lang="ru-RU" smtClean="0"/>
              <a:pPr/>
              <a:t>07.04.2014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FB980C1-50F5-4520-830C-6678796869E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C288C9C-3BE0-457F-AAD8-F766C7C03973}" type="datetimeFigureOut">
              <a:rPr lang="ru-RU" smtClean="0"/>
              <a:pPr/>
              <a:t>07.04.2014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FB980C1-50F5-4520-830C-6678796869E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C288C9C-3BE0-457F-AAD8-F766C7C03973}" type="datetimeFigureOut">
              <a:rPr lang="ru-RU" smtClean="0"/>
              <a:pPr/>
              <a:t>07.04.2014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FB980C1-50F5-4520-830C-6678796869E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2C288C9C-3BE0-457F-AAD8-F766C7C03973}" type="datetimeFigureOut">
              <a:rPr lang="ru-RU" smtClean="0"/>
              <a:pPr/>
              <a:t>07.04.2014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0FB980C1-50F5-4520-830C-6678796869E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C288C9C-3BE0-457F-AAD8-F766C7C03973}" type="datetimeFigureOut">
              <a:rPr lang="ru-RU" smtClean="0"/>
              <a:pPr/>
              <a:t>07.04.2014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FB980C1-50F5-4520-830C-6678796869E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2C288C9C-3BE0-457F-AAD8-F766C7C03973}" type="datetimeFigureOut">
              <a:rPr lang="ru-RU" smtClean="0"/>
              <a:pPr/>
              <a:t>07.04.2014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FB980C1-50F5-4520-830C-6678796869E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2C288C9C-3BE0-457F-AAD8-F766C7C03973}" type="datetimeFigureOut">
              <a:rPr lang="ru-RU" smtClean="0"/>
              <a:pPr/>
              <a:t>07.04.2014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FB980C1-50F5-4520-830C-6678796869E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C288C9C-3BE0-457F-AAD8-F766C7C03973}" type="datetimeFigureOut">
              <a:rPr lang="ru-RU" smtClean="0"/>
              <a:pPr/>
              <a:t>07.04.2014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FB980C1-50F5-4520-830C-6678796869E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C288C9C-3BE0-457F-AAD8-F766C7C03973}" type="datetimeFigureOut">
              <a:rPr lang="ru-RU" smtClean="0"/>
              <a:pPr/>
              <a:t>07.04.2014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FB980C1-50F5-4520-830C-6678796869E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2C288C9C-3BE0-457F-AAD8-F766C7C03973}" type="datetimeFigureOut">
              <a:rPr lang="ru-RU" smtClean="0"/>
              <a:pPr/>
              <a:t>07.04.2014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FB980C1-50F5-4520-830C-6678796869E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C288C9C-3BE0-457F-AAD8-F766C7C03973}" type="datetimeFigureOut">
              <a:rPr lang="ru-RU" smtClean="0"/>
              <a:pPr/>
              <a:t>07.04.2014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FB980C1-50F5-4520-830C-6678796869E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png"/><Relationship Id="rId2" Type="http://schemas.openxmlformats.org/officeDocument/2006/relationships/hyperlink" Target="http://www.dachamania.ru/images/fuss_1_b.jpg" TargetMode="External"/><Relationship Id="rId1" Type="http://schemas.openxmlformats.org/officeDocument/2006/relationships/slideLayout" Target="../slideLayouts/slideLayout4.xml"/><Relationship Id="rId6" Type="http://schemas.openxmlformats.org/officeDocument/2006/relationships/hyperlink" Target="http://coollib.net/i/59/156359/pic_33.png" TargetMode="External"/><Relationship Id="rId5" Type="http://schemas.openxmlformats.org/officeDocument/2006/relationships/image" Target="../media/image7.jpeg"/><Relationship Id="rId4" Type="http://schemas.openxmlformats.org/officeDocument/2006/relationships/hyperlink" Target="http://images.yandex.ua/yandsearch?fp=3&amp;img_url=http://travm-net.ru/include/literatura/11a.jpg&amp;tld=ua&amp;nojs=1&amp;text=%D0%B8%D1%81%D1%85%D0%BE%D0%B4%D0%BD%D1%8B%D0%B5%20%D0%BF%D0%BE%D0%BB%D0%BE%D0%B6%D0%B5%D0%BD%D0%B8%D1%8F%20%D0%BF%D1%80%D0%B8%20%D1%84%D0%B8%D0%B7%D0%B8%D1%87%D0%B5%D1%81%D0%BA%D0%B8%D1%85%20%D1%83%D0%BF%D1%80%D0%B0%D0%B6%D0%BD%D0%B5%D0%BD%D0%B8%D1%8F%D1%85%20%D1%81%D1%82%D0%BE%D1%8F&amp;iw=&amp;pos=103&amp;isize=&amp;iorient=&amp;ih=&amp;icolor=&amp;p=3&amp;site=&amp;wp=&amp;type=&amp;recent=&amp;rpt=simage&amp;itype="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en.coolreferat.com/ref-2_1537842722-71397.coolpic" TargetMode="Externa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images.yandex.ua/yandsearch?fp=0&amp;img_url=http://www.eurolab.ua/img/photos/0/741_small.jpg&amp;iorient=&amp;ih=&amp;icolor=&amp;site=&amp;text=%D0%B8%D1%81%D1%85%D0%BE%D0%B4%D0%BD%D1%8B%D0%B5%20%D0%BF%D0%BE%D0%BB%D0%BE%D0%B6%D0%B5%D0%BD%D0%B8%D1%8F%20%D0%BF%D1%80%D0%B8%20%D1%84%D0%B8%D0%B7%D0%B8%D1%87%D0%B5%D1%81%D0%BA%D0%B8%D1%85%20%D1%83%D0%BF%D1%80%D0%B0%D0%B6%D0%BD%D0%B5%D0%BD%D0%B8%D1%8F%D1%85%20%D0%BB%D0%B5%D0%B6%D0%B0%20%D0%BD%D0%B0%20%D0%BB%D0%B5%D0%B2%D0%BE%D0%BC%20%D0%B1%D0%BE%D0%BA%D1%83&amp;iw=&amp;wp=&amp;pos=0&amp;recent=&amp;type=&amp;isize=&amp;rpt=simage&amp;itype=&amp;nojs=1"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4643438" y="428604"/>
            <a:ext cx="4286280" cy="1928826"/>
          </a:xfrm>
        </p:spPr>
        <p:txBody>
          <a:bodyPr>
            <a:normAutofit fontScale="90000"/>
          </a:bodyPr>
          <a:lstStyle/>
          <a:p>
            <a:r>
              <a:rPr lang="ru-RU" dirty="0" smtClean="0">
                <a:solidFill>
                  <a:srgbClr val="FFFF00"/>
                </a:solidFill>
              </a:rPr>
              <a:t/>
            </a:r>
            <a:br>
              <a:rPr lang="ru-RU" dirty="0" smtClean="0">
                <a:solidFill>
                  <a:srgbClr val="FFFF00"/>
                </a:solidFill>
              </a:rPr>
            </a:br>
            <a:r>
              <a:rPr lang="ru-RU" sz="3600" dirty="0" smtClean="0">
                <a:solidFill>
                  <a:srgbClr val="FFFF00"/>
                </a:solidFill>
              </a:rPr>
              <a:t>Р</a:t>
            </a:r>
            <a:r>
              <a:rPr lang="en-GB" sz="3600" dirty="0" err="1" smtClean="0">
                <a:solidFill>
                  <a:srgbClr val="FFFF00"/>
                </a:solidFill>
              </a:rPr>
              <a:t>hysical</a:t>
            </a:r>
            <a:r>
              <a:rPr lang="en-GB" sz="3600" dirty="0" smtClean="0">
                <a:solidFill>
                  <a:srgbClr val="FFFF00"/>
                </a:solidFill>
              </a:rPr>
              <a:t> rehabilitation in gastro</a:t>
            </a:r>
            <a:r>
              <a:rPr lang="ru-RU" sz="3600" dirty="0" smtClean="0">
                <a:solidFill>
                  <a:srgbClr val="FFFF00"/>
                </a:solidFill>
              </a:rPr>
              <a:t>-</a:t>
            </a:r>
            <a:r>
              <a:rPr lang="en-GB" sz="3600" dirty="0" err="1" smtClean="0">
                <a:solidFill>
                  <a:srgbClr val="FFFF00"/>
                </a:solidFill>
              </a:rPr>
              <a:t>enterology</a:t>
            </a:r>
            <a:endParaRPr lang="ru-RU" sz="3600" dirty="0">
              <a:solidFill>
                <a:srgbClr val="FFFF00"/>
              </a:solidFill>
            </a:endParaRPr>
          </a:p>
        </p:txBody>
      </p:sp>
      <p:pic>
        <p:nvPicPr>
          <p:cNvPr id="27651" name="Picture 3"/>
          <p:cNvPicPr>
            <a:picLocks noChangeAspect="1" noChangeArrowheads="1"/>
          </p:cNvPicPr>
          <p:nvPr/>
        </p:nvPicPr>
        <p:blipFill>
          <a:blip r:embed="rId2" cstate="print"/>
          <a:srcRect/>
          <a:stretch>
            <a:fillRect/>
          </a:stretch>
        </p:blipFill>
        <p:spPr bwMode="auto">
          <a:xfrm>
            <a:off x="5786446" y="3643314"/>
            <a:ext cx="2622586" cy="2622586"/>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cstate="print"/>
          <a:srcRect/>
          <a:stretch>
            <a:fillRect/>
          </a:stretch>
        </p:blipFill>
        <p:spPr bwMode="auto">
          <a:xfrm>
            <a:off x="98536" y="500043"/>
            <a:ext cx="4116274" cy="35991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dachamania.ru/images/fuss_1_b.jpg">
            <a:hlinkClick r:id="rId2"/>
          </p:cNvPr>
          <p:cNvPicPr>
            <a:picLocks noGrp="1" noChangeAspect="1" noChangeArrowheads="1"/>
          </p:cNvPicPr>
          <p:nvPr>
            <p:ph sz="half" idx="1"/>
          </p:nvPr>
        </p:nvPicPr>
        <p:blipFill>
          <a:blip r:embed="rId3" cstate="print"/>
          <a:srcRect l="6292" t="12622" r="5615" b="5337"/>
          <a:stretch>
            <a:fillRect/>
          </a:stretch>
        </p:blipFill>
        <p:spPr bwMode="auto">
          <a:xfrm>
            <a:off x="1187624" y="620688"/>
            <a:ext cx="3024336" cy="1872208"/>
          </a:xfrm>
          <a:prstGeom prst="rect">
            <a:avLst/>
          </a:prstGeom>
          <a:noFill/>
        </p:spPr>
      </p:pic>
      <p:pic>
        <p:nvPicPr>
          <p:cNvPr id="14338" name="Picture 2" descr="http://im4-tub-ua.yandex.net/i?id=124923937-29-72&amp;n=21">
            <a:hlinkClick r:id="rId4"/>
          </p:cNvPr>
          <p:cNvPicPr>
            <a:picLocks noChangeAspect="1" noChangeArrowheads="1"/>
          </p:cNvPicPr>
          <p:nvPr/>
        </p:nvPicPr>
        <p:blipFill>
          <a:blip r:embed="rId5" cstate="print"/>
          <a:srcRect r="48256"/>
          <a:stretch>
            <a:fillRect/>
          </a:stretch>
        </p:blipFill>
        <p:spPr bwMode="auto">
          <a:xfrm>
            <a:off x="179512" y="2708920"/>
            <a:ext cx="1080120" cy="3403387"/>
          </a:xfrm>
          <a:prstGeom prst="rect">
            <a:avLst/>
          </a:prstGeom>
          <a:noFill/>
        </p:spPr>
      </p:pic>
      <p:pic>
        <p:nvPicPr>
          <p:cNvPr id="14340" name="Picture 4" descr="http://coollib.net/i/59/156359/pic_33.png">
            <a:hlinkClick r:id="rId6"/>
          </p:cNvPr>
          <p:cNvPicPr>
            <a:picLocks noChangeAspect="1" noChangeArrowheads="1"/>
          </p:cNvPicPr>
          <p:nvPr/>
        </p:nvPicPr>
        <p:blipFill>
          <a:blip r:embed="rId7" cstate="print"/>
          <a:srcRect l="3921" b="5904"/>
          <a:stretch>
            <a:fillRect/>
          </a:stretch>
        </p:blipFill>
        <p:spPr bwMode="auto">
          <a:xfrm>
            <a:off x="1331640" y="4509120"/>
            <a:ext cx="2900519" cy="2021354"/>
          </a:xfrm>
          <a:prstGeom prst="rect">
            <a:avLst/>
          </a:prstGeom>
          <a:noFill/>
        </p:spPr>
      </p:pic>
      <p:sp>
        <p:nvSpPr>
          <p:cNvPr id="6" name="Прямоугольник 5"/>
          <p:cNvSpPr/>
          <p:nvPr/>
        </p:nvSpPr>
        <p:spPr>
          <a:xfrm>
            <a:off x="4286248" y="642919"/>
            <a:ext cx="4750248" cy="4216539"/>
          </a:xfrm>
          <a:prstGeom prst="rect">
            <a:avLst/>
          </a:prstGeom>
        </p:spPr>
        <p:txBody>
          <a:bodyPr wrap="square">
            <a:spAutoFit/>
          </a:bodyPr>
          <a:lstStyle/>
          <a:p>
            <a:pPr algn="just"/>
            <a:r>
              <a:rPr lang="en-US" sz="2400" b="1" dirty="0" smtClean="0">
                <a:solidFill>
                  <a:schemeClr val="bg1"/>
                </a:solidFill>
                <a:latin typeface="Arial" pitchFamily="34" charset="0"/>
                <a:cs typeface="Arial" pitchFamily="34" charset="0"/>
              </a:rPr>
              <a:t>Original position on one’s knees (on all fours)</a:t>
            </a:r>
          </a:p>
          <a:p>
            <a:pPr algn="just"/>
            <a:r>
              <a:rPr lang="en-US" sz="2400" dirty="0" smtClean="0">
                <a:solidFill>
                  <a:schemeClr val="bg1"/>
                </a:solidFill>
                <a:latin typeface="Arial" pitchFamily="34" charset="0"/>
                <a:cs typeface="Arial" pitchFamily="34" charset="0"/>
              </a:rPr>
              <a:t>used when it is necessary to limit the impact on the abdominal muscles, to cause mechanical movement of the stomach and bowel loops. </a:t>
            </a:r>
          </a:p>
          <a:p>
            <a:endParaRPr lang="en-US" sz="2800" b="1" dirty="0" smtClean="0">
              <a:solidFill>
                <a:schemeClr val="bg1"/>
              </a:solidFill>
              <a:latin typeface="Arial" pitchFamily="34" charset="0"/>
              <a:cs typeface="Arial" pitchFamily="34" charset="0"/>
            </a:endParaRPr>
          </a:p>
          <a:p>
            <a:pPr algn="just"/>
            <a:r>
              <a:rPr lang="en-US" sz="2400" b="1" dirty="0" smtClean="0">
                <a:solidFill>
                  <a:schemeClr val="bg1"/>
                </a:solidFill>
                <a:latin typeface="Arial" pitchFamily="34" charset="0"/>
                <a:cs typeface="Arial" pitchFamily="34" charset="0"/>
              </a:rPr>
              <a:t>Standing or sitting positions</a:t>
            </a:r>
          </a:p>
          <a:p>
            <a:pPr algn="just"/>
            <a:r>
              <a:rPr lang="en-US" sz="2400" b="1" dirty="0" smtClean="0">
                <a:solidFill>
                  <a:schemeClr val="bg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are used for the greatest impact on the digestive organs. </a:t>
            </a:r>
            <a:endParaRPr lang="uk-UA"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156176" y="4293096"/>
            <a:ext cx="2987824" cy="2564904"/>
          </a:xfrm>
          <a:prstGeom prst="rect">
            <a:avLst/>
          </a:prstGeom>
          <a:noFill/>
          <a:ln w="9525">
            <a:noFill/>
            <a:miter lim="800000"/>
            <a:headEnd/>
            <a:tailEnd/>
          </a:ln>
          <a:effectLst/>
        </p:spPr>
      </p:pic>
      <p:sp>
        <p:nvSpPr>
          <p:cNvPr id="5" name="Заголовок 4"/>
          <p:cNvSpPr>
            <a:spLocks noGrp="1"/>
          </p:cNvSpPr>
          <p:nvPr>
            <p:ph type="title"/>
          </p:nvPr>
        </p:nvSpPr>
        <p:spPr>
          <a:xfrm>
            <a:off x="899592" y="692696"/>
            <a:ext cx="7772400" cy="164536"/>
          </a:xfrm>
        </p:spPr>
        <p:txBody>
          <a:bodyPr>
            <a:normAutofit fontScale="90000"/>
          </a:bodyPr>
          <a:lstStyle/>
          <a:p>
            <a:r>
              <a:rPr lang="en-US" sz="3200" dirty="0" smtClean="0">
                <a:solidFill>
                  <a:srgbClr val="FFFF00"/>
                </a:solidFill>
                <a:latin typeface="Arial" pitchFamily="34" charset="0"/>
                <a:cs typeface="Arial" pitchFamily="34" charset="0"/>
              </a:rPr>
              <a:t>Physical therapy in case of gastritis</a:t>
            </a:r>
            <a:endParaRPr lang="ru-RU" sz="3200" dirty="0">
              <a:solidFill>
                <a:srgbClr val="FFFF00"/>
              </a:solidFill>
              <a:latin typeface="Arial" pitchFamily="34" charset="0"/>
              <a:cs typeface="Arial" pitchFamily="34" charset="0"/>
            </a:endParaRPr>
          </a:p>
        </p:txBody>
      </p:sp>
      <p:sp>
        <p:nvSpPr>
          <p:cNvPr id="14" name="Прямоугольник 13"/>
          <p:cNvSpPr/>
          <p:nvPr/>
        </p:nvSpPr>
        <p:spPr>
          <a:xfrm>
            <a:off x="251520" y="1000109"/>
            <a:ext cx="8892480" cy="4801314"/>
          </a:xfrm>
          <a:prstGeom prst="rect">
            <a:avLst/>
          </a:prstGeom>
        </p:spPr>
        <p:txBody>
          <a:bodyPr wrap="square">
            <a:spAutoFit/>
          </a:bodyPr>
          <a:lstStyle/>
          <a:p>
            <a:pPr algn="just"/>
            <a:r>
              <a:rPr lang="en-US" b="1" dirty="0" smtClean="0">
                <a:solidFill>
                  <a:srgbClr val="FFFF00"/>
                </a:solidFill>
                <a:latin typeface="Arial" pitchFamily="34" charset="0"/>
                <a:cs typeface="Arial" pitchFamily="34" charset="0"/>
              </a:rPr>
              <a:t>In case of acute gastritis </a:t>
            </a:r>
            <a:r>
              <a:rPr lang="en-US" dirty="0" smtClean="0">
                <a:latin typeface="Arial" pitchFamily="34" charset="0"/>
                <a:cs typeface="Arial" pitchFamily="34" charset="0"/>
              </a:rPr>
              <a:t>PT is prescribed after subsiding of pain, nausea, vomiting .</a:t>
            </a:r>
          </a:p>
          <a:p>
            <a:pPr algn="just"/>
            <a:r>
              <a:rPr lang="en-US" b="1" u="sng" dirty="0" smtClean="0">
                <a:latin typeface="Arial" pitchFamily="34" charset="0"/>
                <a:cs typeface="Arial" pitchFamily="34" charset="0"/>
              </a:rPr>
              <a:t>Exclude</a:t>
            </a:r>
            <a:r>
              <a:rPr lang="en-US" dirty="0" smtClean="0">
                <a:latin typeface="Arial" pitchFamily="34" charset="0"/>
                <a:cs typeface="Arial" pitchFamily="34" charset="0"/>
              </a:rPr>
              <a:t> exercises for abdominals.</a:t>
            </a:r>
          </a:p>
          <a:p>
            <a:pPr algn="just"/>
            <a:r>
              <a:rPr lang="en-US" b="1" u="sng" dirty="0" smtClean="0">
                <a:latin typeface="Arial" pitchFamily="34" charset="0"/>
                <a:cs typeface="Arial" pitchFamily="34" charset="0"/>
              </a:rPr>
              <a:t>Use</a:t>
            </a:r>
            <a:r>
              <a:rPr lang="en-US" dirty="0" smtClean="0">
                <a:latin typeface="Arial" pitchFamily="34" charset="0"/>
                <a:cs typeface="Arial" pitchFamily="34" charset="0"/>
              </a:rPr>
              <a:t> restorative exercises for the arms, legs in combination with breathing are applied.</a:t>
            </a:r>
          </a:p>
          <a:p>
            <a:pPr algn="just"/>
            <a:r>
              <a:rPr lang="en-US" b="1" dirty="0" smtClean="0">
                <a:solidFill>
                  <a:srgbClr val="FFFF00"/>
                </a:solidFill>
                <a:latin typeface="Arial" pitchFamily="34" charset="0"/>
                <a:cs typeface="Arial" pitchFamily="34" charset="0"/>
              </a:rPr>
              <a:t>In chronic case </a:t>
            </a:r>
            <a:r>
              <a:rPr lang="en-US" dirty="0" smtClean="0">
                <a:latin typeface="Arial" pitchFamily="34" charset="0"/>
                <a:cs typeface="Arial" pitchFamily="34" charset="0"/>
              </a:rPr>
              <a:t>without exacerbating, physical therapy features depend on the nature of the secretion.</a:t>
            </a:r>
          </a:p>
          <a:p>
            <a:pPr algn="just"/>
            <a:r>
              <a:rPr lang="en-US" b="1" dirty="0" smtClean="0">
                <a:solidFill>
                  <a:srgbClr val="FFFF00"/>
                </a:solidFill>
                <a:latin typeface="Arial" pitchFamily="34" charset="0"/>
                <a:cs typeface="Arial" pitchFamily="34" charset="0"/>
              </a:rPr>
              <a:t>When secretion is reduced </a:t>
            </a:r>
            <a:r>
              <a:rPr lang="en-US" dirty="0" smtClean="0">
                <a:latin typeface="Arial" pitchFamily="34" charset="0"/>
                <a:cs typeface="Arial" pitchFamily="34" charset="0"/>
              </a:rPr>
              <a:t>the load should be moderate.</a:t>
            </a:r>
          </a:p>
          <a:p>
            <a:pPr algn="just"/>
            <a:r>
              <a:rPr lang="en-US" b="1" u="sng" dirty="0" smtClean="0">
                <a:latin typeface="Arial" pitchFamily="34" charset="0"/>
                <a:cs typeface="Arial" pitchFamily="34" charset="0"/>
              </a:rPr>
              <a:t>Use</a:t>
            </a:r>
            <a:r>
              <a:rPr lang="en-US" dirty="0" smtClean="0">
                <a:latin typeface="Arial" pitchFamily="34" charset="0"/>
                <a:cs typeface="Arial" pitchFamily="34" charset="0"/>
              </a:rPr>
              <a:t> restorative and special exercises for the abdominal muscles and abdominal breathing </a:t>
            </a:r>
            <a:r>
              <a:rPr lang="en-US" b="1" dirty="0" smtClean="0">
                <a:solidFill>
                  <a:srgbClr val="FFFF00"/>
                </a:solidFill>
                <a:latin typeface="Arial" pitchFamily="34" charset="0"/>
                <a:cs typeface="Arial" pitchFamily="34" charset="0"/>
              </a:rPr>
              <a:t>in standing, sitting, lying </a:t>
            </a:r>
            <a:r>
              <a:rPr lang="en-US" dirty="0" smtClean="0">
                <a:latin typeface="Arial" pitchFamily="34" charset="0"/>
                <a:cs typeface="Arial" pitchFamily="34" charset="0"/>
              </a:rPr>
              <a:t>down positions are applied, walking for 20-30 min.</a:t>
            </a:r>
          </a:p>
          <a:p>
            <a:pPr algn="just"/>
            <a:r>
              <a:rPr lang="en-US" dirty="0" smtClean="0">
                <a:latin typeface="Arial" pitchFamily="34" charset="0"/>
                <a:cs typeface="Arial" pitchFamily="34" charset="0"/>
              </a:rPr>
              <a:t>Procedure is carried out </a:t>
            </a:r>
            <a:r>
              <a:rPr lang="en-US" u="sng" dirty="0" smtClean="0">
                <a:latin typeface="Arial" pitchFamily="34" charset="0"/>
                <a:cs typeface="Arial" pitchFamily="34" charset="0"/>
              </a:rPr>
              <a:t>before receiving mineral water</a:t>
            </a:r>
            <a:r>
              <a:rPr lang="en-US" dirty="0" smtClean="0">
                <a:latin typeface="Arial" pitchFamily="34" charset="0"/>
                <a:cs typeface="Arial" pitchFamily="34" charset="0"/>
              </a:rPr>
              <a:t>.</a:t>
            </a:r>
          </a:p>
          <a:p>
            <a:pPr algn="just"/>
            <a:r>
              <a:rPr lang="en-US" b="1" dirty="0" smtClean="0">
                <a:solidFill>
                  <a:srgbClr val="FFFF00"/>
                </a:solidFill>
                <a:latin typeface="Arial" pitchFamily="34" charset="0"/>
                <a:cs typeface="Arial" pitchFamily="34" charset="0"/>
              </a:rPr>
              <a:t>At normal and elevated secretion </a:t>
            </a:r>
            <a:r>
              <a:rPr lang="en-US" dirty="0" smtClean="0">
                <a:latin typeface="Arial" pitchFamily="34" charset="0"/>
                <a:cs typeface="Arial" pitchFamily="34" charset="0"/>
              </a:rPr>
              <a:t>total physical activity should be larger and even </a:t>
            </a:r>
            <a:r>
              <a:rPr lang="en-US" dirty="0" err="1" smtClean="0">
                <a:latin typeface="Arial" pitchFamily="34" charset="0"/>
                <a:cs typeface="Arial" pitchFamily="34" charset="0"/>
              </a:rPr>
              <a:t>submaximal</a:t>
            </a:r>
            <a:r>
              <a:rPr lang="en-US" dirty="0" smtClean="0">
                <a:latin typeface="Arial" pitchFamily="34" charset="0"/>
                <a:cs typeface="Arial" pitchFamily="34" charset="0"/>
              </a:rPr>
              <a:t>.</a:t>
            </a:r>
          </a:p>
          <a:p>
            <a:pPr algn="just"/>
            <a:r>
              <a:rPr lang="en-US" b="1" u="sng" dirty="0" smtClean="0">
                <a:latin typeface="Arial" pitchFamily="34" charset="0"/>
                <a:cs typeface="Arial" pitchFamily="34" charset="0"/>
              </a:rPr>
              <a:t>Limit and reduce</a:t>
            </a:r>
            <a:r>
              <a:rPr lang="en-US" b="1" dirty="0" smtClean="0">
                <a:latin typeface="Arial" pitchFamily="34" charset="0"/>
                <a:cs typeface="Arial" pitchFamily="34" charset="0"/>
              </a:rPr>
              <a:t> </a:t>
            </a:r>
            <a:r>
              <a:rPr lang="en-US" dirty="0" smtClean="0">
                <a:latin typeface="Arial" pitchFamily="34" charset="0"/>
                <a:cs typeface="Arial" pitchFamily="34" charset="0"/>
              </a:rPr>
              <a:t>exercises for abdominals.</a:t>
            </a:r>
          </a:p>
          <a:p>
            <a:pPr algn="just"/>
            <a:r>
              <a:rPr lang="en-US" dirty="0" smtClean="0">
                <a:latin typeface="Arial" pitchFamily="34" charset="0"/>
                <a:cs typeface="Arial" pitchFamily="34" charset="0"/>
              </a:rPr>
              <a:t>PT is performed </a:t>
            </a:r>
            <a:r>
              <a:rPr lang="en-US" u="sng" dirty="0" smtClean="0">
                <a:latin typeface="Arial" pitchFamily="34" charset="0"/>
                <a:cs typeface="Arial" pitchFamily="34" charset="0"/>
              </a:rPr>
              <a:t>after receiving the mineral water</a:t>
            </a:r>
            <a:r>
              <a:rPr lang="en-US" dirty="0" smtClean="0">
                <a:latin typeface="Arial" pitchFamily="34" charset="0"/>
                <a:cs typeface="Arial" pitchFamily="34" charset="0"/>
              </a:rPr>
              <a:t> before ingestion.</a:t>
            </a:r>
          </a:p>
          <a:p>
            <a:pPr algn="just"/>
            <a:r>
              <a:rPr lang="en-US" dirty="0" smtClean="0">
                <a:latin typeface="Arial" pitchFamily="34" charset="0"/>
                <a:cs typeface="Arial" pitchFamily="34" charset="0"/>
              </a:rPr>
              <a:t>Walking, swimming, rowing, skating, skiing, outdoor</a:t>
            </a:r>
          </a:p>
          <a:p>
            <a:pPr algn="just"/>
            <a:r>
              <a:rPr lang="en-US" dirty="0" smtClean="0">
                <a:latin typeface="Arial" pitchFamily="34" charset="0"/>
                <a:cs typeface="Arial" pitchFamily="34" charset="0"/>
              </a:rPr>
              <a:t> and sports games are recommended.</a:t>
            </a:r>
          </a:p>
          <a:p>
            <a:endParaRPr lang="uk-UA"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n.coolreferat.com/ref-2_1537842722-71397.coolpic">
            <a:hlinkClick r:id="rId2"/>
          </p:cNvPr>
          <p:cNvPicPr>
            <a:picLocks noChangeAspect="1" noChangeArrowheads="1"/>
          </p:cNvPicPr>
          <p:nvPr/>
        </p:nvPicPr>
        <p:blipFill>
          <a:blip r:embed="rId3" cstate="print"/>
          <a:srcRect/>
          <a:stretch>
            <a:fillRect/>
          </a:stretch>
        </p:blipFill>
        <p:spPr bwMode="auto">
          <a:xfrm>
            <a:off x="4500562" y="122539"/>
            <a:ext cx="4214842" cy="6522013"/>
          </a:xfrm>
          <a:prstGeom prst="rect">
            <a:avLst/>
          </a:prstGeom>
          <a:noFill/>
        </p:spPr>
      </p:pic>
      <p:pic>
        <p:nvPicPr>
          <p:cNvPr id="2050" name="Picture 2"/>
          <p:cNvPicPr>
            <a:picLocks noChangeAspect="1" noChangeArrowheads="1"/>
          </p:cNvPicPr>
          <p:nvPr/>
        </p:nvPicPr>
        <p:blipFill>
          <a:blip r:embed="rId4" cstate="print"/>
          <a:srcRect/>
          <a:stretch>
            <a:fillRect/>
          </a:stretch>
        </p:blipFill>
        <p:spPr bwMode="auto">
          <a:xfrm>
            <a:off x="357158" y="3143248"/>
            <a:ext cx="3810000" cy="2489200"/>
          </a:xfrm>
          <a:prstGeom prst="rect">
            <a:avLst/>
          </a:prstGeom>
          <a:noFill/>
          <a:ln w="9525">
            <a:noFill/>
            <a:miter lim="800000"/>
            <a:headEnd/>
            <a:tailEnd/>
          </a:ln>
          <a:effectLst/>
        </p:spPr>
      </p:pic>
      <p:sp>
        <p:nvSpPr>
          <p:cNvPr id="6" name="Заголовок 5"/>
          <p:cNvSpPr>
            <a:spLocks noGrp="1"/>
          </p:cNvSpPr>
          <p:nvPr>
            <p:ph type="title"/>
          </p:nvPr>
        </p:nvSpPr>
        <p:spPr>
          <a:xfrm>
            <a:off x="539552" y="2636912"/>
            <a:ext cx="3898776" cy="11430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b="1" dirty="0" smtClean="0">
                <a:solidFill>
                  <a:srgbClr val="FFFF00"/>
                </a:solidFill>
              </a:rPr>
              <a:t>A set of exercises for gastritis</a:t>
            </a:r>
            <a:r>
              <a:rPr lang="uk-UA" b="1" dirty="0" smtClean="0"/>
              <a:t/>
            </a:r>
            <a:br>
              <a:rPr lang="uk-UA" b="1" dirty="0" smtClean="0"/>
            </a:br>
            <a:endParaRPr lang="uk-UA"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7424803" y="5500702"/>
            <a:ext cx="1290601" cy="1143007"/>
          </a:xfrm>
          <a:prstGeom prst="rect">
            <a:avLst/>
          </a:prstGeom>
          <a:noFill/>
          <a:ln w="9525">
            <a:noFill/>
            <a:miter lim="800000"/>
            <a:headEnd/>
            <a:tailEnd/>
          </a:ln>
          <a:effectLst/>
        </p:spPr>
      </p:pic>
      <p:sp>
        <p:nvSpPr>
          <p:cNvPr id="9" name="Заголовок 8"/>
          <p:cNvSpPr>
            <a:spLocks noGrp="1"/>
          </p:cNvSpPr>
          <p:nvPr>
            <p:ph type="title"/>
          </p:nvPr>
        </p:nvSpPr>
        <p:spPr>
          <a:xfrm>
            <a:off x="251520" y="71414"/>
            <a:ext cx="8748464" cy="381700"/>
          </a:xfrm>
        </p:spPr>
        <p:txBody>
          <a:bodyPr>
            <a:noAutofit/>
          </a:bodyPr>
          <a:lstStyle/>
          <a:p>
            <a:pPr algn="ctr"/>
            <a:r>
              <a:rPr lang="en-US" sz="2400" b="1" dirty="0" smtClean="0">
                <a:solidFill>
                  <a:srgbClr val="FF0000"/>
                </a:solidFill>
                <a:latin typeface="Arial" pitchFamily="34" charset="0"/>
                <a:cs typeface="Arial" pitchFamily="34" charset="0"/>
              </a:rPr>
              <a:t>Exercise therapy in gastric ulcer and 12 duodenal ulcer</a:t>
            </a:r>
            <a:endParaRPr lang="uk-UA" sz="2400" b="1" dirty="0">
              <a:solidFill>
                <a:srgbClr val="FF0000"/>
              </a:solidFill>
              <a:latin typeface="Arial" pitchFamily="34" charset="0"/>
              <a:cs typeface="Arial" pitchFamily="34" charset="0"/>
            </a:endParaRPr>
          </a:p>
        </p:txBody>
      </p:sp>
      <p:sp>
        <p:nvSpPr>
          <p:cNvPr id="8" name="Прямоугольник 7"/>
          <p:cNvSpPr/>
          <p:nvPr/>
        </p:nvSpPr>
        <p:spPr>
          <a:xfrm>
            <a:off x="323528" y="428604"/>
            <a:ext cx="8568952" cy="6001643"/>
          </a:xfrm>
          <a:prstGeom prst="rect">
            <a:avLst/>
          </a:prstGeom>
        </p:spPr>
        <p:txBody>
          <a:bodyPr wrap="square">
            <a:spAutoFit/>
          </a:bodyPr>
          <a:lstStyle/>
          <a:p>
            <a:pPr algn="just" defTabSz="447675"/>
            <a:r>
              <a:rPr lang="en-US" sz="2400" dirty="0" smtClean="0">
                <a:latin typeface="Arial" pitchFamily="34" charset="0"/>
                <a:cs typeface="Arial" pitchFamily="34" charset="0"/>
              </a:rPr>
              <a:t>	</a:t>
            </a:r>
            <a:r>
              <a:rPr lang="en-US" sz="2400" dirty="0" smtClean="0">
                <a:solidFill>
                  <a:schemeClr val="bg1"/>
                </a:solidFill>
                <a:latin typeface="Arial" pitchFamily="34" charset="0"/>
                <a:cs typeface="Arial" pitchFamily="34" charset="0"/>
              </a:rPr>
              <a:t>PT is prescribed only in </a:t>
            </a:r>
            <a:r>
              <a:rPr lang="en-US" sz="2400" b="1" u="sng" dirty="0" err="1" smtClean="0">
                <a:solidFill>
                  <a:schemeClr val="bg1"/>
                </a:solidFill>
                <a:latin typeface="Arial" pitchFamily="34" charset="0"/>
                <a:cs typeface="Arial" pitchFamily="34" charset="0"/>
              </a:rPr>
              <a:t>subacute</a:t>
            </a:r>
            <a:r>
              <a:rPr lang="en-US" sz="2400" b="1" u="sng" dirty="0" smtClean="0">
                <a:solidFill>
                  <a:schemeClr val="bg1"/>
                </a:solidFill>
                <a:latin typeface="Arial" pitchFamily="34" charset="0"/>
                <a:cs typeface="Arial" pitchFamily="34" charset="0"/>
              </a:rPr>
              <a:t> and chronic stages</a:t>
            </a:r>
            <a:r>
              <a:rPr lang="en-US" sz="2400" dirty="0" smtClean="0">
                <a:solidFill>
                  <a:schemeClr val="bg1"/>
                </a:solidFill>
                <a:latin typeface="Arial" pitchFamily="34" charset="0"/>
                <a:cs typeface="Arial" pitchFamily="34" charset="0"/>
              </a:rPr>
              <a:t>, when there is no severe pain, persistent nausea, vomiting, bleeding.</a:t>
            </a:r>
          </a:p>
          <a:p>
            <a:pPr algn="just">
              <a:tabLst>
                <a:tab pos="447675" algn="l"/>
              </a:tabLst>
            </a:pPr>
            <a:r>
              <a:rPr lang="en-US" sz="2400" dirty="0" smtClean="0">
                <a:solidFill>
                  <a:schemeClr val="bg1"/>
                </a:solidFill>
                <a:latin typeface="Arial" pitchFamily="34" charset="0"/>
                <a:cs typeface="Arial" pitchFamily="34" charset="0"/>
              </a:rPr>
              <a:t>	Assign after 2-5 days after their discontinuation.</a:t>
            </a:r>
          </a:p>
          <a:p>
            <a:pPr algn="just" defTabSz="447675"/>
            <a:r>
              <a:rPr lang="en-US" sz="2400" dirty="0" smtClean="0">
                <a:solidFill>
                  <a:schemeClr val="bg1"/>
                </a:solidFill>
                <a:latin typeface="Arial" pitchFamily="34" charset="0"/>
                <a:cs typeface="Arial" pitchFamily="34" charset="0"/>
              </a:rPr>
              <a:t>	During this period in the supine position simple exercises for arms and legs in alternation with respiratory static and dynamic exercises are performed.</a:t>
            </a:r>
            <a:r>
              <a:rPr lang="ru-RU" sz="2400" dirty="0" smtClean="0">
                <a:solidFill>
                  <a:schemeClr val="bg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In the presence of niches and blood in the stool gymnastics can be assigned, but there must </a:t>
            </a:r>
            <a:r>
              <a:rPr lang="en-US" sz="2400" u="sng" dirty="0" smtClean="0">
                <a:solidFill>
                  <a:schemeClr val="bg1"/>
                </a:solidFill>
                <a:latin typeface="Arial" pitchFamily="34" charset="0"/>
                <a:cs typeface="Arial" pitchFamily="34" charset="0"/>
              </a:rPr>
              <a:t>not be used exercises for the abdominals and those which increase intra-abdominal pressure</a:t>
            </a:r>
            <a:r>
              <a:rPr lang="en-US" sz="2400" dirty="0" smtClean="0">
                <a:solidFill>
                  <a:schemeClr val="bg1"/>
                </a:solidFill>
                <a:latin typeface="Arial" pitchFamily="34" charset="0"/>
                <a:cs typeface="Arial" pitchFamily="34" charset="0"/>
              </a:rPr>
              <a:t>.</a:t>
            </a:r>
          </a:p>
          <a:p>
            <a:pPr algn="just"/>
            <a:r>
              <a:rPr lang="en-US" sz="2400" dirty="0" smtClean="0">
                <a:solidFill>
                  <a:schemeClr val="bg1"/>
                </a:solidFill>
                <a:latin typeface="Arial" pitchFamily="34" charset="0"/>
                <a:cs typeface="Arial" pitchFamily="34" charset="0"/>
              </a:rPr>
              <a:t> As the complete disappearance of pain the load gradually and carefully increases. IP-lying, sitting and then standing, duration of treatment - 15-20 min.</a:t>
            </a:r>
            <a:r>
              <a:rPr lang="ru-RU" sz="2400" dirty="0" smtClean="0">
                <a:solidFill>
                  <a:schemeClr val="bg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During </a:t>
            </a:r>
            <a:r>
              <a:rPr lang="en-US" sz="2400" b="1" dirty="0" smtClean="0">
                <a:solidFill>
                  <a:schemeClr val="bg1"/>
                </a:solidFill>
                <a:latin typeface="Arial" pitchFamily="34" charset="0"/>
                <a:cs typeface="Arial" pitchFamily="34" charset="0"/>
              </a:rPr>
              <a:t>the chronic </a:t>
            </a:r>
            <a:r>
              <a:rPr lang="en-US" sz="2400" dirty="0" smtClean="0">
                <a:solidFill>
                  <a:schemeClr val="bg1"/>
                </a:solidFill>
                <a:latin typeface="Arial" pitchFamily="34" charset="0"/>
                <a:cs typeface="Arial" pitchFamily="34" charset="0"/>
              </a:rPr>
              <a:t>use exercises with larger load special for abdominals. also volleyball, rowing, skiing, swimming  are </a:t>
            </a:r>
            <a:r>
              <a:rPr lang="en-US" sz="2400" dirty="0" err="1" smtClean="0">
                <a:solidFill>
                  <a:schemeClr val="bg1"/>
                </a:solidFill>
                <a:latin typeface="Arial" pitchFamily="34" charset="0"/>
                <a:cs typeface="Arial" pitchFamily="34" charset="0"/>
              </a:rPr>
              <a:t>recom</a:t>
            </a:r>
            <a:r>
              <a:rPr lang="ru-RU" sz="2400" dirty="0" smtClean="0">
                <a:solidFill>
                  <a:schemeClr val="bg1"/>
                </a:solidFill>
                <a:latin typeface="Arial" pitchFamily="34" charset="0"/>
                <a:cs typeface="Arial" pitchFamily="34" charset="0"/>
              </a:rPr>
              <a:t>-</a:t>
            </a:r>
          </a:p>
          <a:p>
            <a:pPr algn="just"/>
            <a:r>
              <a:rPr lang="en-US" sz="2400" dirty="0" smtClean="0">
                <a:solidFill>
                  <a:schemeClr val="bg1"/>
                </a:solidFill>
                <a:latin typeface="Arial" pitchFamily="34" charset="0"/>
                <a:cs typeface="Arial" pitchFamily="34" charset="0"/>
              </a:rPr>
              <a:t>mended</a:t>
            </a:r>
            <a:r>
              <a:rPr lang="en-US" sz="2400" dirty="0" smtClean="0">
                <a:solidFill>
                  <a:schemeClr val="bg1"/>
                </a:solidFill>
                <a:latin typeface="Arial" pitchFamily="34" charset="0"/>
                <a:cs typeface="Arial" pitchFamily="34" charset="0"/>
              </a:rPr>
              <a:t>.</a:t>
            </a:r>
            <a:endParaRPr lang="uk-UA"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На изображении показаны примерные упражнения при заболевании желудка и двеннадцатиперстной кишки"/>
          <p:cNvPicPr>
            <a:picLocks noChangeAspect="1" noChangeArrowheads="1"/>
          </p:cNvPicPr>
          <p:nvPr/>
        </p:nvPicPr>
        <p:blipFill>
          <a:blip r:embed="rId2" cstate="print"/>
          <a:srcRect/>
          <a:stretch>
            <a:fillRect/>
          </a:stretch>
        </p:blipFill>
        <p:spPr bwMode="auto">
          <a:xfrm>
            <a:off x="179512" y="880865"/>
            <a:ext cx="5929354" cy="5977135"/>
          </a:xfrm>
          <a:prstGeom prst="rect">
            <a:avLst/>
          </a:prstGeom>
          <a:noFill/>
        </p:spPr>
      </p:pic>
      <p:sp>
        <p:nvSpPr>
          <p:cNvPr id="2" name="Заголовок 1"/>
          <p:cNvSpPr>
            <a:spLocks noGrp="1"/>
          </p:cNvSpPr>
          <p:nvPr>
            <p:ph type="title"/>
          </p:nvPr>
        </p:nvSpPr>
        <p:spPr>
          <a:xfrm>
            <a:off x="457200" y="0"/>
            <a:ext cx="8305800" cy="642918"/>
          </a:xfrm>
        </p:spPr>
        <p:txBody>
          <a:bodyPr>
            <a:normAutofit/>
          </a:bodyPr>
          <a:lstStyle/>
          <a:p>
            <a:pPr algn="ctr"/>
            <a:r>
              <a:rPr lang="en-US" sz="3600" b="1" dirty="0" smtClean="0">
                <a:solidFill>
                  <a:srgbClr val="FFFF00"/>
                </a:solidFill>
                <a:latin typeface="Arial" pitchFamily="34" charset="0"/>
                <a:cs typeface="Arial" pitchFamily="34" charset="0"/>
              </a:rPr>
              <a:t>A set of exercises for peptic ulcer</a:t>
            </a:r>
            <a:endParaRPr lang="ru-RU" sz="3600" b="1" dirty="0">
              <a:solidFill>
                <a:srgbClr val="FFFF00"/>
              </a:solidFill>
              <a:latin typeface="Arial" pitchFamily="34" charset="0"/>
              <a:cs typeface="Arial" pitchFamily="34" charset="0"/>
            </a:endParaRPr>
          </a:p>
        </p:txBody>
      </p:sp>
      <p:pic>
        <p:nvPicPr>
          <p:cNvPr id="12290" name="Picture 2" descr="http://fit-voyage.3dn.ru/pomg/5544.jpg"/>
          <p:cNvPicPr>
            <a:picLocks noChangeAspect="1" noChangeArrowheads="1"/>
          </p:cNvPicPr>
          <p:nvPr/>
        </p:nvPicPr>
        <p:blipFill>
          <a:blip r:embed="rId3" cstate="print"/>
          <a:srcRect/>
          <a:stretch>
            <a:fillRect/>
          </a:stretch>
        </p:blipFill>
        <p:spPr bwMode="auto">
          <a:xfrm>
            <a:off x="5868144" y="1124744"/>
            <a:ext cx="3114334" cy="332476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029604" cy="758502"/>
          </a:xfrm>
        </p:spPr>
        <p:txBody>
          <a:bodyPr/>
          <a:lstStyle/>
          <a:p>
            <a:pPr algn="ctr"/>
            <a:r>
              <a:rPr lang="en-US" sz="3200" b="1" dirty="0" smtClean="0">
                <a:solidFill>
                  <a:srgbClr val="FF0000"/>
                </a:solidFill>
                <a:latin typeface="Arial" pitchFamily="34" charset="0"/>
                <a:cs typeface="Arial" pitchFamily="34" charset="0"/>
              </a:rPr>
              <a:t>PT with </a:t>
            </a:r>
            <a:r>
              <a:rPr lang="en-US" sz="3200" b="1" dirty="0" err="1" smtClean="0">
                <a:solidFill>
                  <a:srgbClr val="FF0000"/>
                </a:solidFill>
                <a:latin typeface="Arial" pitchFamily="34" charset="0"/>
                <a:cs typeface="Arial" pitchFamily="34" charset="0"/>
              </a:rPr>
              <a:t>biliary</a:t>
            </a:r>
            <a:r>
              <a:rPr lang="en-US" sz="3200" b="1" dirty="0" smtClean="0">
                <a:solidFill>
                  <a:srgbClr val="FF0000"/>
                </a:solidFill>
                <a:latin typeface="Arial" pitchFamily="34" charset="0"/>
                <a:cs typeface="Arial" pitchFamily="34" charset="0"/>
              </a:rPr>
              <a:t> </a:t>
            </a:r>
            <a:r>
              <a:rPr lang="en-US" sz="3200" b="1" dirty="0" err="1" smtClean="0">
                <a:solidFill>
                  <a:srgbClr val="FF0000"/>
                </a:solidFill>
                <a:latin typeface="Arial" pitchFamily="34" charset="0"/>
                <a:cs typeface="Arial" pitchFamily="34" charset="0"/>
              </a:rPr>
              <a:t>dyskinesia</a:t>
            </a:r>
            <a:endParaRPr lang="ru-RU" sz="3200" b="1" dirty="0">
              <a:solidFill>
                <a:srgbClr val="FF0000"/>
              </a:solidFill>
              <a:latin typeface="Arial" pitchFamily="34" charset="0"/>
              <a:cs typeface="Arial" pitchFamily="34" charset="0"/>
            </a:endParaRPr>
          </a:p>
        </p:txBody>
      </p:sp>
      <p:sp>
        <p:nvSpPr>
          <p:cNvPr id="3" name="Текст 2"/>
          <p:cNvSpPr>
            <a:spLocks noGrp="1"/>
          </p:cNvSpPr>
          <p:nvPr>
            <p:ph type="body" idx="2"/>
          </p:nvPr>
        </p:nvSpPr>
        <p:spPr>
          <a:xfrm>
            <a:off x="251520" y="1052736"/>
            <a:ext cx="4000528" cy="3216990"/>
          </a:xfrm>
        </p:spPr>
        <p:txBody>
          <a:bodyPr>
            <a:noAutofit/>
          </a:bodyPr>
          <a:lstStyle/>
          <a:p>
            <a:r>
              <a:rPr lang="ru-RU" sz="2000" b="1" i="1" dirty="0" smtClean="0">
                <a:latin typeface="Arial" pitchFamily="34" charset="0"/>
                <a:cs typeface="Arial" pitchFamily="34" charset="0"/>
              </a:rPr>
              <a:t> </a:t>
            </a:r>
            <a:endParaRPr lang="ru-RU" sz="2000" b="1" dirty="0">
              <a:latin typeface="Arial" pitchFamily="34" charset="0"/>
              <a:cs typeface="Arial" pitchFamily="34" charset="0"/>
            </a:endParaRPr>
          </a:p>
        </p:txBody>
      </p:sp>
      <p:pic>
        <p:nvPicPr>
          <p:cNvPr id="11266" name="Picture 2"/>
          <p:cNvPicPr>
            <a:picLocks noGrp="1" noChangeAspect="1" noChangeArrowheads="1"/>
          </p:cNvPicPr>
          <p:nvPr>
            <p:ph sz="half" idx="1"/>
          </p:nvPr>
        </p:nvPicPr>
        <p:blipFill>
          <a:blip r:embed="rId2" cstate="print"/>
          <a:srcRect/>
          <a:stretch>
            <a:fillRect/>
          </a:stretch>
        </p:blipFill>
        <p:spPr bwMode="auto">
          <a:xfrm>
            <a:off x="5643570" y="1357298"/>
            <a:ext cx="3172213" cy="2643206"/>
          </a:xfrm>
          <a:prstGeom prst="rect">
            <a:avLst/>
          </a:prstGeom>
          <a:noFill/>
          <a:ln w="9525">
            <a:noFill/>
            <a:miter lim="800000"/>
            <a:headEnd/>
            <a:tailEnd/>
          </a:ln>
          <a:effectLst/>
        </p:spPr>
      </p:pic>
      <p:sp>
        <p:nvSpPr>
          <p:cNvPr id="5" name="Прямоугольник 4"/>
          <p:cNvSpPr/>
          <p:nvPr/>
        </p:nvSpPr>
        <p:spPr>
          <a:xfrm>
            <a:off x="179512" y="928670"/>
            <a:ext cx="5464058" cy="4893647"/>
          </a:xfrm>
          <a:prstGeom prst="rect">
            <a:avLst/>
          </a:prstGeom>
        </p:spPr>
        <p:txBody>
          <a:bodyPr wrap="square">
            <a:spAutoFit/>
          </a:bodyPr>
          <a:lstStyle/>
          <a:p>
            <a:pPr algn="just"/>
            <a:r>
              <a:rPr lang="en-US" sz="2400" b="1" dirty="0" smtClean="0">
                <a:solidFill>
                  <a:schemeClr val="bg1"/>
                </a:solidFill>
                <a:latin typeface="Arial" pitchFamily="34" charset="0"/>
                <a:cs typeface="Arial" pitchFamily="34" charset="0"/>
              </a:rPr>
              <a:t>Depending on the functional impairment of contractility of the gallbladder </a:t>
            </a:r>
            <a:r>
              <a:rPr lang="en-US" sz="2400" b="1" dirty="0" err="1" smtClean="0">
                <a:solidFill>
                  <a:schemeClr val="bg1"/>
                </a:solidFill>
                <a:latin typeface="Arial" pitchFamily="34" charset="0"/>
                <a:cs typeface="Arial" pitchFamily="34" charset="0"/>
              </a:rPr>
              <a:t>dyskinesia</a:t>
            </a:r>
            <a:r>
              <a:rPr lang="en-US" sz="2400" b="1" dirty="0" smtClean="0">
                <a:solidFill>
                  <a:schemeClr val="bg1"/>
                </a:solidFill>
                <a:latin typeface="Arial" pitchFamily="34" charset="0"/>
                <a:cs typeface="Arial" pitchFamily="34" charset="0"/>
              </a:rPr>
              <a:t> is divided into hyperkinetic (hypertension, spastic) and </a:t>
            </a:r>
            <a:r>
              <a:rPr lang="en-US" sz="2400" b="1" dirty="0" err="1" smtClean="0">
                <a:solidFill>
                  <a:schemeClr val="bg1"/>
                </a:solidFill>
                <a:latin typeface="Arial" pitchFamily="34" charset="0"/>
                <a:cs typeface="Arial" pitchFamily="34" charset="0"/>
              </a:rPr>
              <a:t>hypokinetic</a:t>
            </a:r>
            <a:endParaRPr lang="en-US" sz="2400" b="1" dirty="0" smtClean="0">
              <a:solidFill>
                <a:schemeClr val="bg1"/>
              </a:solidFill>
              <a:latin typeface="Arial" pitchFamily="34" charset="0"/>
              <a:cs typeface="Arial" pitchFamily="34" charset="0"/>
            </a:endParaRPr>
          </a:p>
          <a:p>
            <a:pPr algn="just"/>
            <a:r>
              <a:rPr lang="en-US" sz="2400" b="1" dirty="0" smtClean="0">
                <a:solidFill>
                  <a:schemeClr val="bg1"/>
                </a:solidFill>
                <a:latin typeface="Arial" pitchFamily="34" charset="0"/>
                <a:cs typeface="Arial" pitchFamily="34" charset="0"/>
              </a:rPr>
              <a:t> (hypotonic, </a:t>
            </a:r>
            <a:r>
              <a:rPr lang="en-US" sz="2400" b="1" dirty="0" err="1" smtClean="0">
                <a:solidFill>
                  <a:schemeClr val="bg1"/>
                </a:solidFill>
                <a:latin typeface="Arial" pitchFamily="34" charset="0"/>
                <a:cs typeface="Arial" pitchFamily="34" charset="0"/>
              </a:rPr>
              <a:t>atonic</a:t>
            </a:r>
            <a:r>
              <a:rPr lang="en-US" sz="2400" b="1" dirty="0" smtClean="0">
                <a:solidFill>
                  <a:schemeClr val="bg1"/>
                </a:solidFill>
                <a:latin typeface="Arial" pitchFamily="34" charset="0"/>
                <a:cs typeface="Arial" pitchFamily="34" charset="0"/>
              </a:rPr>
              <a:t> form).</a:t>
            </a:r>
          </a:p>
          <a:p>
            <a:pPr algn="just"/>
            <a:r>
              <a:rPr lang="en-US" sz="2400" b="1" dirty="0" smtClean="0">
                <a:solidFill>
                  <a:schemeClr val="bg1"/>
                </a:solidFill>
                <a:latin typeface="Arial" pitchFamily="34" charset="0"/>
                <a:cs typeface="Arial" pitchFamily="34" charset="0"/>
              </a:rPr>
              <a:t>According to the clinical forms, </a:t>
            </a:r>
          </a:p>
          <a:p>
            <a:pPr algn="just"/>
            <a:r>
              <a:rPr lang="en-US" sz="2400" b="1" dirty="0" smtClean="0">
                <a:solidFill>
                  <a:schemeClr val="bg1"/>
                </a:solidFill>
                <a:latin typeface="Arial" pitchFamily="34" charset="0"/>
                <a:cs typeface="Arial" pitchFamily="34" charset="0"/>
              </a:rPr>
              <a:t>the physiotherapy technique differentiates.</a:t>
            </a:r>
          </a:p>
          <a:p>
            <a:pPr algn="just"/>
            <a:r>
              <a:rPr lang="en-US" sz="2400" b="1" dirty="0" smtClean="0">
                <a:solidFill>
                  <a:schemeClr val="bg1"/>
                </a:solidFill>
                <a:latin typeface="Arial" pitchFamily="34" charset="0"/>
                <a:cs typeface="Arial" pitchFamily="34" charset="0"/>
              </a:rPr>
              <a:t>In case of </a:t>
            </a:r>
            <a:r>
              <a:rPr lang="en-US" sz="2400" b="1" dirty="0" err="1" smtClean="0">
                <a:solidFill>
                  <a:schemeClr val="bg1"/>
                </a:solidFill>
                <a:latin typeface="Arial" pitchFamily="34" charset="0"/>
                <a:cs typeface="Arial" pitchFamily="34" charset="0"/>
              </a:rPr>
              <a:t>hypokinetic</a:t>
            </a:r>
            <a:r>
              <a:rPr lang="en-US" sz="2400" b="1" dirty="0" smtClean="0">
                <a:solidFill>
                  <a:schemeClr val="bg1"/>
                </a:solidFill>
                <a:latin typeface="Arial" pitchFamily="34" charset="0"/>
                <a:cs typeface="Arial" pitchFamily="34" charset="0"/>
              </a:rPr>
              <a:t> form the conditions to facilitate the outflow of bile from the gallbladder should be created.</a:t>
            </a:r>
            <a:endParaRPr lang="uk-UA" sz="24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764704"/>
            <a:ext cx="8305800" cy="438896"/>
          </a:xfrm>
        </p:spPr>
        <p:txBody>
          <a:bodyPr>
            <a:noAutofit/>
          </a:bodyPr>
          <a:lstStyle/>
          <a:p>
            <a:pPr algn="ctr"/>
            <a:r>
              <a:rPr lang="en-US" sz="3200" dirty="0" smtClean="0">
                <a:solidFill>
                  <a:srgbClr val="FF0000"/>
                </a:solidFill>
                <a:latin typeface="Arial" pitchFamily="34" charset="0"/>
                <a:cs typeface="Arial" pitchFamily="34" charset="0"/>
              </a:rPr>
              <a:t>A set of exercises with gallbladder </a:t>
            </a:r>
            <a:r>
              <a:rPr lang="en-US" sz="3200" dirty="0" err="1" smtClean="0">
                <a:solidFill>
                  <a:srgbClr val="FF0000"/>
                </a:solidFill>
                <a:latin typeface="Arial" pitchFamily="34" charset="0"/>
                <a:cs typeface="Arial" pitchFamily="34" charset="0"/>
              </a:rPr>
              <a:t>dyskinesia</a:t>
            </a:r>
            <a:endParaRPr lang="uk-UA" sz="3200" dirty="0">
              <a:solidFill>
                <a:srgbClr val="FF0000"/>
              </a:solidFill>
              <a:latin typeface="Arial" pitchFamily="34" charset="0"/>
              <a:cs typeface="Arial" pitchFamily="34" charset="0"/>
            </a:endParaRPr>
          </a:p>
        </p:txBody>
      </p:sp>
      <p:pic>
        <p:nvPicPr>
          <p:cNvPr id="27650" name="Picture 2" descr="http://nmedik.org/images/stories/diskineziya.jpg"/>
          <p:cNvPicPr>
            <a:picLocks noChangeAspect="1" noChangeArrowheads="1"/>
          </p:cNvPicPr>
          <p:nvPr/>
        </p:nvPicPr>
        <p:blipFill>
          <a:blip r:embed="rId2" cstate="print"/>
          <a:srcRect t="2535"/>
          <a:stretch>
            <a:fillRect/>
          </a:stretch>
        </p:blipFill>
        <p:spPr bwMode="auto">
          <a:xfrm>
            <a:off x="1000100" y="1643049"/>
            <a:ext cx="7429552" cy="4714909"/>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85776"/>
            <a:ext cx="8858280" cy="714380"/>
          </a:xfrm>
        </p:spPr>
        <p:txBody>
          <a:bodyPr/>
          <a:lstStyle/>
          <a:p>
            <a:pPr algn="ctr"/>
            <a:r>
              <a:rPr lang="en-US" sz="3200" dirty="0" smtClean="0">
                <a:solidFill>
                  <a:srgbClr val="FFFF00"/>
                </a:solidFill>
                <a:latin typeface="Arial" pitchFamily="34" charset="0"/>
                <a:cs typeface="Arial" pitchFamily="34" charset="0"/>
              </a:rPr>
              <a:t>PT in </a:t>
            </a:r>
            <a:r>
              <a:rPr lang="en-US" sz="3200" dirty="0" err="1" smtClean="0">
                <a:solidFill>
                  <a:srgbClr val="FFFF00"/>
                </a:solidFill>
                <a:latin typeface="Arial" pitchFamily="34" charset="0"/>
                <a:cs typeface="Arial" pitchFamily="34" charset="0"/>
              </a:rPr>
              <a:t>hypokinetic</a:t>
            </a:r>
            <a:r>
              <a:rPr lang="en-US" sz="3200" dirty="0" smtClean="0">
                <a:solidFill>
                  <a:srgbClr val="FFFF00"/>
                </a:solidFill>
                <a:latin typeface="Arial" pitchFamily="34" charset="0"/>
                <a:cs typeface="Arial" pitchFamily="34" charset="0"/>
              </a:rPr>
              <a:t> form</a:t>
            </a:r>
            <a:endParaRPr lang="ru-RU" sz="3200" dirty="0">
              <a:solidFill>
                <a:srgbClr val="FFFF00"/>
              </a:solidFill>
              <a:latin typeface="Arial" pitchFamily="34" charset="0"/>
              <a:cs typeface="Arial" pitchFamily="34" charset="0"/>
            </a:endParaRPr>
          </a:p>
        </p:txBody>
      </p:sp>
      <p:sp>
        <p:nvSpPr>
          <p:cNvPr id="5" name="Прямоугольник 4"/>
          <p:cNvSpPr/>
          <p:nvPr/>
        </p:nvSpPr>
        <p:spPr>
          <a:xfrm>
            <a:off x="179512" y="357166"/>
            <a:ext cx="8964488" cy="6555641"/>
          </a:xfrm>
          <a:prstGeom prst="rect">
            <a:avLst/>
          </a:prstGeom>
        </p:spPr>
        <p:txBody>
          <a:bodyPr wrap="square">
            <a:spAutoFit/>
          </a:bodyPr>
          <a:lstStyle/>
          <a:p>
            <a:r>
              <a:rPr lang="en-US" sz="2000" b="1" dirty="0" smtClean="0">
                <a:solidFill>
                  <a:schemeClr val="bg1"/>
                </a:solidFill>
                <a:latin typeface="Arial" pitchFamily="34" charset="0"/>
                <a:cs typeface="Arial" pitchFamily="34" charset="0"/>
              </a:rPr>
              <a:t>General exercise load </a:t>
            </a:r>
            <a:r>
              <a:rPr lang="en-US" sz="2000" dirty="0" smtClean="0">
                <a:solidFill>
                  <a:schemeClr val="bg1"/>
                </a:solidFill>
                <a:latin typeface="Arial" pitchFamily="34" charset="0"/>
                <a:cs typeface="Arial" pitchFamily="34" charset="0"/>
              </a:rPr>
              <a:t>is medium</a:t>
            </a:r>
            <a:r>
              <a:rPr lang="en-US" sz="2000" b="1" dirty="0" smtClean="0">
                <a:solidFill>
                  <a:schemeClr val="bg1"/>
                </a:solidFill>
                <a:latin typeface="Arial" pitchFamily="34" charset="0"/>
                <a:cs typeface="Arial" pitchFamily="34" charset="0"/>
              </a:rPr>
              <a:t>.</a:t>
            </a:r>
          </a:p>
          <a:p>
            <a:r>
              <a:rPr lang="en-US" sz="2000" b="1" dirty="0" smtClean="0">
                <a:solidFill>
                  <a:schemeClr val="bg1"/>
                </a:solidFill>
                <a:latin typeface="Arial" pitchFamily="34" charset="0"/>
                <a:cs typeface="Arial" pitchFamily="34" charset="0"/>
              </a:rPr>
              <a:t>IP</a:t>
            </a:r>
            <a:r>
              <a:rPr lang="en-US" sz="2000" dirty="0" smtClean="0">
                <a:solidFill>
                  <a:schemeClr val="bg1"/>
                </a:solidFill>
                <a:latin typeface="Arial" pitchFamily="34" charset="0"/>
                <a:cs typeface="Arial" pitchFamily="34" charset="0"/>
              </a:rPr>
              <a:t> is different: lying on the back, on the side, standing, sitting, on all fours, on the knees and others, in remission stage, sitting or standing positions prevail .</a:t>
            </a:r>
          </a:p>
          <a:p>
            <a:r>
              <a:rPr lang="en-US" sz="2000" b="1" dirty="0" smtClean="0">
                <a:solidFill>
                  <a:schemeClr val="bg1"/>
                </a:solidFill>
                <a:latin typeface="Arial" pitchFamily="34" charset="0"/>
                <a:cs typeface="Arial" pitchFamily="34" charset="0"/>
              </a:rPr>
              <a:t>IP - lying on the left side </a:t>
            </a:r>
            <a:r>
              <a:rPr lang="en-US" sz="2000" dirty="0" smtClean="0">
                <a:solidFill>
                  <a:schemeClr val="bg1"/>
                </a:solidFill>
                <a:latin typeface="Arial" pitchFamily="34" charset="0"/>
                <a:cs typeface="Arial" pitchFamily="34" charset="0"/>
              </a:rPr>
              <a:t>to improve the outflow of bile .</a:t>
            </a:r>
          </a:p>
          <a:p>
            <a:r>
              <a:rPr lang="en-US" sz="2000" b="1" dirty="0" smtClean="0">
                <a:solidFill>
                  <a:schemeClr val="bg1"/>
                </a:solidFill>
                <a:latin typeface="Arial" pitchFamily="34" charset="0"/>
                <a:cs typeface="Arial" pitchFamily="34" charset="0"/>
              </a:rPr>
              <a:t>For better emptying of the gall bladder </a:t>
            </a:r>
            <a:r>
              <a:rPr lang="en-US" sz="2000" dirty="0" smtClean="0">
                <a:solidFill>
                  <a:schemeClr val="bg1"/>
                </a:solidFill>
                <a:latin typeface="Arial" pitchFamily="34" charset="0"/>
                <a:cs typeface="Arial" pitchFamily="34" charset="0"/>
              </a:rPr>
              <a:t>and bowel function activation, a variety of exercises are done with gradually increasing load for the abdominal muscles ( including IP - lying on his stomach ) and breathing exercises . </a:t>
            </a:r>
          </a:p>
          <a:p>
            <a:r>
              <a:rPr lang="en-US" sz="2000" dirty="0" smtClean="0">
                <a:solidFill>
                  <a:schemeClr val="bg1"/>
                </a:solidFill>
                <a:latin typeface="Arial" pitchFamily="34" charset="0"/>
                <a:cs typeface="Arial" pitchFamily="34" charset="0"/>
              </a:rPr>
              <a:t>Breathing exercises are carefully coupled with a slowdown of respiratory movements on inspiration and expiration, and even help to reduce pain and dyspeptic symptoms.</a:t>
            </a:r>
          </a:p>
          <a:p>
            <a:r>
              <a:rPr lang="en-US" sz="2000" dirty="0" smtClean="0">
                <a:solidFill>
                  <a:schemeClr val="bg1"/>
                </a:solidFill>
                <a:latin typeface="Arial" pitchFamily="34" charset="0"/>
                <a:cs typeface="Arial" pitchFamily="34" charset="0"/>
              </a:rPr>
              <a:t>Exercises performed with full amplitude.</a:t>
            </a:r>
          </a:p>
          <a:p>
            <a:r>
              <a:rPr lang="en-US" sz="2000" dirty="0" smtClean="0">
                <a:solidFill>
                  <a:schemeClr val="bg1"/>
                </a:solidFill>
                <a:latin typeface="Arial" pitchFamily="34" charset="0"/>
                <a:cs typeface="Arial" pitchFamily="34" charset="0"/>
              </a:rPr>
              <a:t>various types of walking are included.</a:t>
            </a:r>
          </a:p>
          <a:p>
            <a:r>
              <a:rPr lang="en-US" sz="2000" dirty="0" smtClean="0">
                <a:solidFill>
                  <a:schemeClr val="bg1"/>
                </a:solidFill>
                <a:latin typeface="Arial" pitchFamily="34" charset="0"/>
                <a:cs typeface="Arial" pitchFamily="34" charset="0"/>
              </a:rPr>
              <a:t>It is necessary to teach the patient  to receive muscle relaxation. Only the right combination of elements of effort and relaxation will ensure success of the procedure.</a:t>
            </a:r>
          </a:p>
          <a:p>
            <a:r>
              <a:rPr lang="en-US" sz="2000" dirty="0" smtClean="0">
                <a:solidFill>
                  <a:schemeClr val="bg1"/>
                </a:solidFill>
                <a:latin typeface="Arial" pitchFamily="34" charset="0"/>
                <a:cs typeface="Arial" pitchFamily="34" charset="0"/>
              </a:rPr>
              <a:t>The tempo is average.</a:t>
            </a:r>
          </a:p>
          <a:p>
            <a:r>
              <a:rPr lang="en-US" sz="2000" dirty="0" smtClean="0">
                <a:solidFill>
                  <a:schemeClr val="bg1"/>
                </a:solidFill>
                <a:latin typeface="Arial" pitchFamily="34" charset="0"/>
                <a:cs typeface="Arial" pitchFamily="34" charset="0"/>
              </a:rPr>
              <a:t>Sedentary games can be used with the first procedures , moving - in remission. The duration of 20-30 minutes .</a:t>
            </a:r>
          </a:p>
          <a:p>
            <a:r>
              <a:rPr lang="en-US" sz="2000" dirty="0" smtClean="0">
                <a:solidFill>
                  <a:schemeClr val="bg1"/>
                </a:solidFill>
                <a:latin typeface="Arial" pitchFamily="34" charset="0"/>
                <a:cs typeface="Arial" pitchFamily="34" charset="0"/>
              </a:rPr>
              <a:t>Before classes passive recreation needs a few minutes. First 8-10 physiotherapy procedures are performed every other day, then every day (2 times a day is possible) .</a:t>
            </a:r>
            <a:endParaRPr lang="uk-UA" sz="20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42900"/>
            <a:ext cx="8858280" cy="642942"/>
          </a:xfrm>
        </p:spPr>
        <p:txBody>
          <a:bodyPr/>
          <a:lstStyle/>
          <a:p>
            <a:pPr algn="ctr"/>
            <a:r>
              <a:rPr lang="en-US" sz="2800" dirty="0" smtClean="0">
                <a:solidFill>
                  <a:srgbClr val="FFFF00"/>
                </a:solidFill>
                <a:effectLst/>
                <a:latin typeface="Arial Black" pitchFamily="34" charset="0"/>
                <a:cs typeface="Arial" pitchFamily="34" charset="0"/>
              </a:rPr>
              <a:t>PT with hyperkinetic form</a:t>
            </a:r>
            <a:endParaRPr lang="ru-RU" sz="2800" dirty="0">
              <a:solidFill>
                <a:srgbClr val="FFFF00"/>
              </a:solidFill>
              <a:effectLst/>
              <a:latin typeface="Arial Black" pitchFamily="34" charset="0"/>
              <a:cs typeface="Arial" pitchFamily="34" charset="0"/>
            </a:endParaRPr>
          </a:p>
        </p:txBody>
      </p:sp>
      <p:sp>
        <p:nvSpPr>
          <p:cNvPr id="5" name="Прямоугольник 4"/>
          <p:cNvSpPr/>
          <p:nvPr/>
        </p:nvSpPr>
        <p:spPr>
          <a:xfrm>
            <a:off x="251520" y="620688"/>
            <a:ext cx="9001000" cy="5355312"/>
          </a:xfrm>
          <a:prstGeom prst="rect">
            <a:avLst/>
          </a:prstGeom>
        </p:spPr>
        <p:txBody>
          <a:bodyPr wrap="square">
            <a:spAutoFit/>
          </a:bodyPr>
          <a:lstStyle/>
          <a:p>
            <a:r>
              <a:rPr lang="en-US" dirty="0" smtClean="0">
                <a:solidFill>
                  <a:schemeClr val="bg1"/>
                </a:solidFill>
                <a:latin typeface="Arial" pitchFamily="34" charset="0"/>
                <a:cs typeface="Arial" pitchFamily="34" charset="0"/>
              </a:rPr>
              <a:t>At first sessions small physical activity is given, followed by an increase to its average.</a:t>
            </a:r>
          </a:p>
          <a:p>
            <a:r>
              <a:rPr lang="en-US" dirty="0" smtClean="0">
                <a:solidFill>
                  <a:schemeClr val="bg1"/>
                </a:solidFill>
                <a:latin typeface="Arial" pitchFamily="34" charset="0"/>
                <a:cs typeface="Arial" pitchFamily="34" charset="0"/>
              </a:rPr>
              <a:t>Various </a:t>
            </a:r>
            <a:r>
              <a:rPr lang="en-US" b="1" u="sng" dirty="0" smtClean="0">
                <a:solidFill>
                  <a:schemeClr val="bg1"/>
                </a:solidFill>
                <a:latin typeface="Arial" pitchFamily="34" charset="0"/>
                <a:cs typeface="Arial" pitchFamily="34" charset="0"/>
              </a:rPr>
              <a:t>IP</a:t>
            </a:r>
            <a:r>
              <a:rPr lang="en-US" dirty="0" smtClean="0">
                <a:solidFill>
                  <a:schemeClr val="bg1"/>
                </a:solidFill>
                <a:latin typeface="Arial" pitchFamily="34" charset="0"/>
                <a:cs typeface="Arial" pitchFamily="34" charset="0"/>
              </a:rPr>
              <a:t> is possible, supine position predominates - it is most effective for muscle relaxation.</a:t>
            </a:r>
          </a:p>
          <a:p>
            <a:r>
              <a:rPr lang="en-US" b="1" u="sng" dirty="0" smtClean="0">
                <a:solidFill>
                  <a:schemeClr val="bg1"/>
                </a:solidFill>
                <a:latin typeface="Arial" pitchFamily="34" charset="0"/>
                <a:cs typeface="Arial" pitchFamily="34" charset="0"/>
              </a:rPr>
              <a:t>Avoid</a:t>
            </a:r>
            <a:r>
              <a:rPr lang="en-US" dirty="0" smtClean="0">
                <a:solidFill>
                  <a:schemeClr val="bg1"/>
                </a:solidFill>
                <a:latin typeface="Arial" pitchFamily="34" charset="0"/>
                <a:cs typeface="Arial" pitchFamily="34" charset="0"/>
              </a:rPr>
              <a:t> expressed static stress , especially for the abdominal muscles.</a:t>
            </a:r>
          </a:p>
          <a:p>
            <a:r>
              <a:rPr lang="en-US" dirty="0" smtClean="0">
                <a:solidFill>
                  <a:schemeClr val="bg1"/>
                </a:solidFill>
                <a:latin typeface="Arial" pitchFamily="34" charset="0"/>
                <a:cs typeface="Arial" pitchFamily="34" charset="0"/>
              </a:rPr>
              <a:t>Exercises for the abdominal muscles should be alternated with their relaxation.</a:t>
            </a:r>
          </a:p>
          <a:p>
            <a:r>
              <a:rPr lang="en-US" b="1" u="sng" dirty="0" smtClean="0">
                <a:solidFill>
                  <a:schemeClr val="bg1"/>
                </a:solidFill>
                <a:latin typeface="Arial" pitchFamily="34" charset="0"/>
                <a:cs typeface="Arial" pitchFamily="34" charset="0"/>
              </a:rPr>
              <a:t>Showing the static and dynamic breathing exercises</a:t>
            </a:r>
            <a:r>
              <a:rPr lang="en-US" dirty="0" smtClean="0">
                <a:solidFill>
                  <a:schemeClr val="bg1"/>
                </a:solidFill>
                <a:latin typeface="Arial" pitchFamily="34" charset="0"/>
                <a:cs typeface="Arial" pitchFamily="34" charset="0"/>
              </a:rPr>
              <a:t>, breathing exercises on the right side to improve the circulation of the liver, flight movements at first limited and then full amplitude, exercise with simulators and wall bars.</a:t>
            </a:r>
          </a:p>
          <a:p>
            <a:r>
              <a:rPr lang="en-US" dirty="0" smtClean="0">
                <a:solidFill>
                  <a:schemeClr val="bg1"/>
                </a:solidFill>
                <a:latin typeface="Arial" pitchFamily="34" charset="0"/>
                <a:cs typeface="Arial" pitchFamily="34" charset="0"/>
              </a:rPr>
              <a:t>Exercises, normalizing bowel function are </a:t>
            </a:r>
            <a:r>
              <a:rPr lang="en-US" b="1" u="sng" dirty="0" smtClean="0">
                <a:solidFill>
                  <a:schemeClr val="bg1"/>
                </a:solidFill>
                <a:latin typeface="Arial" pitchFamily="34" charset="0"/>
                <a:cs typeface="Arial" pitchFamily="34" charset="0"/>
              </a:rPr>
              <a:t>necessary</a:t>
            </a:r>
            <a:r>
              <a:rPr lang="en-US" dirty="0" smtClean="0">
                <a:solidFill>
                  <a:schemeClr val="bg1"/>
                </a:solidFill>
                <a:latin typeface="Arial" pitchFamily="34" charset="0"/>
                <a:cs typeface="Arial" pitchFamily="34" charset="0"/>
              </a:rPr>
              <a:t>. Variety of restorative exercise improve the heart muscle and blood flow from the liver.</a:t>
            </a:r>
          </a:p>
          <a:p>
            <a:r>
              <a:rPr lang="en-US" b="1" u="sng" dirty="0" smtClean="0">
                <a:solidFill>
                  <a:schemeClr val="bg1"/>
                </a:solidFill>
                <a:latin typeface="Arial" pitchFamily="34" charset="0"/>
                <a:cs typeface="Arial" pitchFamily="34" charset="0"/>
              </a:rPr>
              <a:t>Tempo is slow</a:t>
            </a:r>
            <a:r>
              <a:rPr lang="en-US" dirty="0" smtClean="0">
                <a:solidFill>
                  <a:schemeClr val="bg1"/>
                </a:solidFill>
                <a:latin typeface="Arial" pitchFamily="34" charset="0"/>
                <a:cs typeface="Arial" pitchFamily="34" charset="0"/>
              </a:rPr>
              <a:t>, transition to middle.</a:t>
            </a:r>
          </a:p>
          <a:p>
            <a:r>
              <a:rPr lang="en-US" dirty="0" smtClean="0">
                <a:solidFill>
                  <a:schemeClr val="bg1"/>
                </a:solidFill>
                <a:latin typeface="Arial" pitchFamily="34" charset="0"/>
                <a:cs typeface="Arial" pitchFamily="34" charset="0"/>
              </a:rPr>
              <a:t>You can include elements of sedentary games.</a:t>
            </a:r>
          </a:p>
          <a:p>
            <a:r>
              <a:rPr lang="en-US" dirty="0" smtClean="0">
                <a:solidFill>
                  <a:schemeClr val="bg1"/>
                </a:solidFill>
                <a:latin typeface="Arial" pitchFamily="34" charset="0"/>
                <a:cs typeface="Arial" pitchFamily="34" charset="0"/>
              </a:rPr>
              <a:t>During the group classes competitive moments in games are not recommended.</a:t>
            </a:r>
          </a:p>
          <a:p>
            <a:r>
              <a:rPr lang="en-US" dirty="0" smtClean="0">
                <a:solidFill>
                  <a:schemeClr val="bg1"/>
                </a:solidFill>
                <a:latin typeface="Arial" pitchFamily="34" charset="0"/>
                <a:cs typeface="Arial" pitchFamily="34" charset="0"/>
              </a:rPr>
              <a:t>Length - 20-30 min.</a:t>
            </a:r>
          </a:p>
          <a:p>
            <a:r>
              <a:rPr lang="en-US" b="1" u="sng" dirty="0" smtClean="0">
                <a:solidFill>
                  <a:schemeClr val="bg1"/>
                </a:solidFill>
                <a:latin typeface="Arial" pitchFamily="34" charset="0"/>
                <a:cs typeface="Arial" pitchFamily="34" charset="0"/>
              </a:rPr>
              <a:t>Before assuming passive recreation needs </a:t>
            </a:r>
            <a:r>
              <a:rPr lang="en-US" dirty="0" smtClean="0">
                <a:solidFill>
                  <a:schemeClr val="bg1"/>
                </a:solidFill>
                <a:latin typeface="Arial" pitchFamily="34" charset="0"/>
                <a:cs typeface="Arial" pitchFamily="34" charset="0"/>
              </a:rPr>
              <a:t>for 3-7 minutes in the supine position. While relaxing the patient can produce self-massage of the abdomen, not capturing the area of the liver in the presence of even slight pain in the right upper quadrant. </a:t>
            </a:r>
          </a:p>
          <a:p>
            <a:r>
              <a:rPr lang="en-US" dirty="0" smtClean="0">
                <a:solidFill>
                  <a:schemeClr val="bg1"/>
                </a:solidFill>
                <a:latin typeface="Arial" pitchFamily="34" charset="0"/>
                <a:cs typeface="Arial" pitchFamily="34" charset="0"/>
              </a:rPr>
              <a:t>First 10-12 procedures performed in a day in the future - every day.</a:t>
            </a:r>
          </a:p>
          <a:p>
            <a:r>
              <a:rPr lang="en-US" dirty="0" smtClean="0">
                <a:solidFill>
                  <a:schemeClr val="bg1"/>
                </a:solidFill>
                <a:latin typeface="Arial" pitchFamily="34" charset="0"/>
                <a:cs typeface="Arial" pitchFamily="34" charset="0"/>
              </a:rPr>
              <a:t>After patient education, an instructor can recommend them individual classes at home.</a:t>
            </a:r>
            <a:endParaRPr lang="uk-UA"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0"/>
            <a:ext cx="7772400" cy="524006"/>
          </a:xfrm>
        </p:spPr>
        <p:txBody>
          <a:bodyPr>
            <a:normAutofit fontScale="90000"/>
          </a:bodyPr>
          <a:lstStyle/>
          <a:p>
            <a:pPr algn="ctr"/>
            <a:r>
              <a:rPr lang="ru-RU" sz="1400" dirty="0" smtClean="0">
                <a:solidFill>
                  <a:srgbClr val="FFFF00"/>
                </a:solidFill>
              </a:rPr>
              <a:t/>
            </a:r>
            <a:br>
              <a:rPr lang="ru-RU" sz="1400" dirty="0" smtClean="0">
                <a:solidFill>
                  <a:srgbClr val="FFFF00"/>
                </a:solidFill>
              </a:rPr>
            </a:br>
            <a:r>
              <a:rPr lang="ru-RU" sz="1400" dirty="0" smtClean="0">
                <a:solidFill>
                  <a:srgbClr val="FFFF00"/>
                </a:solidFill>
              </a:rPr>
              <a:t/>
            </a:r>
            <a:br>
              <a:rPr lang="ru-RU" sz="1400" dirty="0" smtClean="0">
                <a:solidFill>
                  <a:srgbClr val="FFFF00"/>
                </a:solidFill>
              </a:rPr>
            </a:br>
            <a:r>
              <a:rPr lang="en-US" sz="3600" dirty="0" err="1" smtClean="0">
                <a:solidFill>
                  <a:srgbClr val="FFFF00"/>
                </a:solidFill>
                <a:latin typeface="Arial" pitchFamily="34" charset="0"/>
                <a:cs typeface="Arial" pitchFamily="34" charset="0"/>
              </a:rPr>
              <a:t>Visceroptosis</a:t>
            </a:r>
            <a:endParaRPr lang="ru-RU" sz="3600" dirty="0">
              <a:solidFill>
                <a:srgbClr val="FFFF00"/>
              </a:solidFill>
              <a:latin typeface="Arial" pitchFamily="34" charset="0"/>
              <a:cs typeface="Arial" pitchFamily="34" charset="0"/>
            </a:endParaRPr>
          </a:p>
        </p:txBody>
      </p:sp>
      <p:sp>
        <p:nvSpPr>
          <p:cNvPr id="4" name="Прямоугольник 3"/>
          <p:cNvSpPr/>
          <p:nvPr/>
        </p:nvSpPr>
        <p:spPr>
          <a:xfrm>
            <a:off x="323528" y="642918"/>
            <a:ext cx="8640960" cy="4524315"/>
          </a:xfrm>
          <a:prstGeom prst="rect">
            <a:avLst/>
          </a:prstGeom>
        </p:spPr>
        <p:txBody>
          <a:bodyPr wrap="square">
            <a:spAutoFit/>
          </a:bodyPr>
          <a:lstStyle/>
          <a:p>
            <a:pPr algn="just"/>
            <a:r>
              <a:rPr lang="en-US" sz="2400" dirty="0" err="1" smtClean="0">
                <a:solidFill>
                  <a:srgbClr val="FFFF00"/>
                </a:solidFill>
                <a:latin typeface="Arial" pitchFamily="34" charset="0"/>
                <a:cs typeface="Arial" pitchFamily="34" charset="0"/>
              </a:rPr>
              <a:t>Visceroptosis</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prolapse</a:t>
            </a:r>
            <a:r>
              <a:rPr lang="en-US" sz="2400" dirty="0" smtClean="0">
                <a:solidFill>
                  <a:srgbClr val="FFFF00"/>
                </a:solidFill>
                <a:latin typeface="Arial" pitchFamily="34" charset="0"/>
                <a:cs typeface="Arial" pitchFamily="34" charset="0"/>
              </a:rPr>
              <a:t> of internal organs)</a:t>
            </a:r>
            <a:r>
              <a:rPr lang="en-US" sz="2400" dirty="0" smtClean="0">
                <a:latin typeface="Arial" pitchFamily="34" charset="0"/>
                <a:cs typeface="Arial" pitchFamily="34" charset="0"/>
              </a:rPr>
              <a:t> is associated with weakness of muscles and ligaments that hold the internal organs in the normal position.</a:t>
            </a:r>
          </a:p>
          <a:p>
            <a:pPr algn="just"/>
            <a:r>
              <a:rPr lang="en-US" sz="2400" dirty="0" smtClean="0">
                <a:latin typeface="Arial" pitchFamily="34" charset="0"/>
                <a:cs typeface="Arial" pitchFamily="34" charset="0"/>
              </a:rPr>
              <a:t>Can be congenital or caused by constitutional asthenia.</a:t>
            </a:r>
          </a:p>
          <a:p>
            <a:pPr algn="just"/>
            <a:r>
              <a:rPr lang="en-US" sz="2400" b="1" u="sng" dirty="0" smtClean="0">
                <a:latin typeface="Arial" pitchFamily="34" charset="0"/>
                <a:cs typeface="Arial" pitchFamily="34" charset="0"/>
              </a:rPr>
              <a:t>Acquired failure </a:t>
            </a:r>
            <a:r>
              <a:rPr lang="en-US" sz="2400" dirty="0" smtClean="0">
                <a:latin typeface="Arial" pitchFamily="34" charset="0"/>
                <a:cs typeface="Arial" pitchFamily="34" charset="0"/>
              </a:rPr>
              <a:t>occurs due to the weakening and distension of the </a:t>
            </a:r>
            <a:r>
              <a:rPr lang="en-US" sz="2400" dirty="0" err="1" smtClean="0">
                <a:latin typeface="Arial" pitchFamily="34" charset="0"/>
                <a:cs typeface="Arial" pitchFamily="34" charset="0"/>
              </a:rPr>
              <a:t>ligamentous</a:t>
            </a:r>
            <a:r>
              <a:rPr lang="en-US" sz="2400" dirty="0" smtClean="0">
                <a:latin typeface="Arial" pitchFamily="34" charset="0"/>
                <a:cs typeface="Arial" pitchFamily="34" charset="0"/>
              </a:rPr>
              <a:t> apparatus and abdominals.</a:t>
            </a:r>
            <a:endParaRPr lang="ru-RU" sz="2400" dirty="0" smtClean="0">
              <a:latin typeface="Arial" pitchFamily="34" charset="0"/>
              <a:cs typeface="Arial" pitchFamily="34" charset="0"/>
            </a:endParaRPr>
          </a:p>
          <a:p>
            <a:pPr algn="just"/>
            <a:endParaRPr lang="en-US" sz="2400" dirty="0" smtClean="0">
              <a:latin typeface="Arial" pitchFamily="34" charset="0"/>
              <a:cs typeface="Arial" pitchFamily="34" charset="0"/>
            </a:endParaRPr>
          </a:p>
          <a:p>
            <a:pPr algn="just"/>
            <a:r>
              <a:rPr lang="en-US" sz="2400" dirty="0" smtClean="0">
                <a:latin typeface="Arial" pitchFamily="34" charset="0"/>
                <a:cs typeface="Arial" pitchFamily="34" charset="0"/>
              </a:rPr>
              <a:t>With significant weight loss, multiple births in women, the constant physical stress </a:t>
            </a:r>
          </a:p>
          <a:p>
            <a:pPr algn="just"/>
            <a:r>
              <a:rPr lang="en-US" sz="2400" dirty="0" smtClean="0">
                <a:latin typeface="Arial" pitchFamily="34" charset="0"/>
                <a:cs typeface="Arial" pitchFamily="34" charset="0"/>
              </a:rPr>
              <a:t>(hard physical labor, power sports, etc.). As a result, the stomach, the intestines and the pelvic organs shift downward, and ligaments that hold them are overstretching.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83568" y="620688"/>
            <a:ext cx="7772400" cy="165106"/>
          </a:xfrm>
        </p:spPr>
        <p:txBody>
          <a:bodyPr>
            <a:normAutofit fontScale="90000"/>
          </a:bodyPr>
          <a:lstStyle/>
          <a:p>
            <a:pPr algn="ctr"/>
            <a:r>
              <a:rPr lang="uk-UA" sz="4400" dirty="0" smtClean="0">
                <a:solidFill>
                  <a:srgbClr val="FFFF00"/>
                </a:solidFill>
                <a:latin typeface="Arial" pitchFamily="34" charset="0"/>
                <a:cs typeface="Arial" pitchFamily="34" charset="0"/>
              </a:rPr>
              <a:t>М</a:t>
            </a:r>
            <a:r>
              <a:rPr lang="en-US" sz="4400" dirty="0" err="1" smtClean="0">
                <a:solidFill>
                  <a:srgbClr val="FFFF00"/>
                </a:solidFill>
                <a:latin typeface="Arial" pitchFamily="34" charset="0"/>
                <a:cs typeface="Arial" pitchFamily="34" charset="0"/>
              </a:rPr>
              <a:t>uscular</a:t>
            </a:r>
            <a:r>
              <a:rPr lang="en-US" sz="4400" dirty="0" smtClean="0">
                <a:solidFill>
                  <a:srgbClr val="FFFF00"/>
                </a:solidFill>
                <a:latin typeface="Arial" pitchFamily="34" charset="0"/>
                <a:cs typeface="Arial" pitchFamily="34" charset="0"/>
              </a:rPr>
              <a:t> work</a:t>
            </a:r>
            <a:endParaRPr lang="ru-RU" sz="4400" dirty="0">
              <a:solidFill>
                <a:srgbClr val="FFFF00"/>
              </a:solidFill>
              <a:latin typeface="Arial" pitchFamily="34" charset="0"/>
              <a:cs typeface="Arial" pitchFamily="34" charset="0"/>
            </a:endParaRPr>
          </a:p>
        </p:txBody>
      </p:sp>
      <p:sp>
        <p:nvSpPr>
          <p:cNvPr id="6" name="Прямоугольник 5"/>
          <p:cNvSpPr/>
          <p:nvPr/>
        </p:nvSpPr>
        <p:spPr>
          <a:xfrm>
            <a:off x="323528" y="1214422"/>
            <a:ext cx="8712968" cy="3970318"/>
          </a:xfrm>
          <a:prstGeom prst="rect">
            <a:avLst/>
          </a:prstGeom>
        </p:spPr>
        <p:txBody>
          <a:bodyPr wrap="square">
            <a:spAutoFit/>
          </a:bodyPr>
          <a:lstStyle/>
          <a:p>
            <a:r>
              <a:rPr lang="en-US" sz="2800" dirty="0" smtClean="0">
                <a:latin typeface="Arial" pitchFamily="34" charset="0"/>
                <a:cs typeface="Arial" pitchFamily="34" charset="0"/>
              </a:rPr>
              <a:t>affects the various functions of the digestive system by the principle of motor-visceral reflexes.</a:t>
            </a:r>
          </a:p>
          <a:p>
            <a:r>
              <a:rPr lang="uk-UA" sz="2800" dirty="0" smtClean="0">
                <a:latin typeface="Arial" pitchFamily="34" charset="0"/>
                <a:cs typeface="Arial" pitchFamily="34" charset="0"/>
              </a:rPr>
              <a:t>	</a:t>
            </a:r>
            <a:r>
              <a:rPr lang="en-US" sz="2800" dirty="0" smtClean="0">
                <a:latin typeface="Arial" pitchFamily="34" charset="0"/>
                <a:cs typeface="Arial" pitchFamily="34" charset="0"/>
              </a:rPr>
              <a:t>Changes occurring as a result of physical activity are different.</a:t>
            </a:r>
          </a:p>
          <a:p>
            <a:r>
              <a:rPr lang="en-US" sz="2800" dirty="0" smtClean="0">
                <a:solidFill>
                  <a:srgbClr val="FFFF00"/>
                </a:solidFill>
                <a:latin typeface="Arial" pitchFamily="34" charset="0"/>
                <a:cs typeface="Arial" pitchFamily="34" charset="0"/>
              </a:rPr>
              <a:t>Effect of exercise is determined by the intensity and time of application:</a:t>
            </a:r>
          </a:p>
          <a:p>
            <a:pPr>
              <a:buFont typeface="Arial" pitchFamily="34" charset="0"/>
              <a:buChar char="•"/>
            </a:pPr>
            <a:r>
              <a:rPr lang="en-US" sz="2800" dirty="0" smtClean="0">
                <a:latin typeface="Arial" pitchFamily="34" charset="0"/>
                <a:cs typeface="Arial" pitchFamily="34" charset="0"/>
              </a:rPr>
              <a:t>  small and moderate muscle tension stimulate the basic functions of the gastrointestinal tract,  </a:t>
            </a:r>
            <a:endParaRPr lang="uk-UA" sz="2800" dirty="0" smtClean="0">
              <a:latin typeface="Arial" pitchFamily="34" charset="0"/>
              <a:cs typeface="Arial" pitchFamily="34" charset="0"/>
            </a:endParaRPr>
          </a:p>
          <a:p>
            <a:pPr>
              <a:buFont typeface="Arial" pitchFamily="34" charset="0"/>
              <a:buChar char="•"/>
            </a:pPr>
            <a:r>
              <a:rPr lang="uk-UA" sz="2800" dirty="0" smtClean="0">
                <a:latin typeface="Arial" pitchFamily="34" charset="0"/>
                <a:cs typeface="Arial" pitchFamily="34" charset="0"/>
              </a:rPr>
              <a:t>  </a:t>
            </a:r>
            <a:r>
              <a:rPr lang="en-US" sz="2800" dirty="0" smtClean="0">
                <a:latin typeface="Arial" pitchFamily="34" charset="0"/>
                <a:cs typeface="Arial" pitchFamily="34" charset="0"/>
              </a:rPr>
              <a:t>intense muscle tensions are oppressing.</a:t>
            </a:r>
            <a:endParaRPr lang="uk-UA" sz="2800" dirty="0">
              <a:latin typeface="Arial" pitchFamily="34" charset="0"/>
              <a:cs typeface="Arial" pitchFamily="34" charset="0"/>
            </a:endParaRPr>
          </a:p>
        </p:txBody>
      </p:sp>
      <p:sp>
        <p:nvSpPr>
          <p:cNvPr id="7" name="Текст 6"/>
          <p:cNvSpPr>
            <a:spLocks noGrp="1"/>
          </p:cNvSpPr>
          <p:nvPr>
            <p:ph type="body" idx="1"/>
          </p:nvPr>
        </p:nvSpPr>
        <p:spPr/>
        <p:txBody>
          <a:bodyPr/>
          <a:lstStyle/>
          <a:p>
            <a:endParaRPr lang="ru-R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0"/>
            <a:ext cx="7772400" cy="524006"/>
          </a:xfrm>
        </p:spPr>
        <p:txBody>
          <a:bodyPr>
            <a:normAutofit fontScale="90000"/>
          </a:bodyPr>
          <a:lstStyle/>
          <a:p>
            <a:pPr algn="ctr"/>
            <a:r>
              <a:rPr lang="ru-RU" sz="1400" dirty="0" smtClean="0">
                <a:solidFill>
                  <a:srgbClr val="FFFF00"/>
                </a:solidFill>
              </a:rPr>
              <a:t/>
            </a:r>
            <a:br>
              <a:rPr lang="ru-RU" sz="1400" dirty="0" smtClean="0">
                <a:solidFill>
                  <a:srgbClr val="FFFF00"/>
                </a:solidFill>
              </a:rPr>
            </a:br>
            <a:r>
              <a:rPr lang="ru-RU" sz="1400" dirty="0" smtClean="0">
                <a:solidFill>
                  <a:srgbClr val="FFFF00"/>
                </a:solidFill>
              </a:rPr>
              <a:t/>
            </a:r>
            <a:br>
              <a:rPr lang="ru-RU" sz="1400" dirty="0" smtClean="0">
                <a:solidFill>
                  <a:srgbClr val="FFFF00"/>
                </a:solidFill>
              </a:rPr>
            </a:br>
            <a:r>
              <a:rPr lang="en-US" sz="3600" dirty="0" err="1" smtClean="0">
                <a:solidFill>
                  <a:srgbClr val="FFFF00"/>
                </a:solidFill>
                <a:latin typeface="Arial" pitchFamily="34" charset="0"/>
                <a:cs typeface="Arial" pitchFamily="34" charset="0"/>
              </a:rPr>
              <a:t>Visceroptosis</a:t>
            </a:r>
            <a:endParaRPr lang="ru-RU" sz="3600" dirty="0">
              <a:solidFill>
                <a:srgbClr val="FFFF00"/>
              </a:solidFill>
              <a:latin typeface="Arial" pitchFamily="34" charset="0"/>
              <a:cs typeface="Arial" pitchFamily="34" charset="0"/>
            </a:endParaRPr>
          </a:p>
        </p:txBody>
      </p:sp>
      <p:sp>
        <p:nvSpPr>
          <p:cNvPr id="4" name="Прямоугольник 3"/>
          <p:cNvSpPr/>
          <p:nvPr/>
        </p:nvSpPr>
        <p:spPr>
          <a:xfrm>
            <a:off x="323528" y="692696"/>
            <a:ext cx="8640960" cy="3170099"/>
          </a:xfrm>
          <a:prstGeom prst="rect">
            <a:avLst/>
          </a:prstGeom>
        </p:spPr>
        <p:txBody>
          <a:bodyPr wrap="square">
            <a:spAutoFit/>
          </a:bodyPr>
          <a:lstStyle/>
          <a:p>
            <a:pPr algn="just"/>
            <a:r>
              <a:rPr lang="en-US" sz="2000" b="1" u="sng" dirty="0" smtClean="0">
                <a:latin typeface="Arial" pitchFamily="34" charset="0"/>
                <a:cs typeface="Arial" pitchFamily="34" charset="0"/>
              </a:rPr>
              <a:t>PT aim:</a:t>
            </a:r>
            <a:r>
              <a:rPr lang="en-US" sz="2000" b="1" dirty="0" smtClean="0">
                <a:latin typeface="Arial" pitchFamily="34" charset="0"/>
                <a:cs typeface="Arial" pitchFamily="34" charset="0"/>
              </a:rPr>
              <a:t> </a:t>
            </a:r>
            <a:r>
              <a:rPr lang="en-US" sz="2000" dirty="0" smtClean="0">
                <a:latin typeface="Arial" pitchFamily="34" charset="0"/>
                <a:cs typeface="Arial" pitchFamily="34" charset="0"/>
              </a:rPr>
              <a:t>general strengthening of the body, increase of mental tone, improve the function of the stomach and intestines, creating a muscular corset (due to the abdominal muscles and muscles of the perineum).</a:t>
            </a:r>
          </a:p>
          <a:p>
            <a:pPr algn="just"/>
            <a:r>
              <a:rPr lang="en-US" sz="2000" dirty="0" smtClean="0">
                <a:latin typeface="Arial" pitchFamily="34" charset="0"/>
                <a:cs typeface="Arial" pitchFamily="34" charset="0"/>
              </a:rPr>
              <a:t>PT is carried out in a hospital in compliance with the driving mode and a balanced diet, wearing special bandage and massage.</a:t>
            </a:r>
          </a:p>
          <a:p>
            <a:pPr algn="just"/>
            <a:r>
              <a:rPr lang="en-US" sz="2000" b="1" dirty="0" smtClean="0">
                <a:latin typeface="Arial" pitchFamily="34" charset="0"/>
                <a:cs typeface="Arial" pitchFamily="34" charset="0"/>
              </a:rPr>
              <a:t>Important conscious attitude of the patient to treatment </a:t>
            </a:r>
            <a:r>
              <a:rPr lang="en-US" sz="2000" dirty="0" smtClean="0">
                <a:latin typeface="Arial" pitchFamily="34" charset="0"/>
                <a:cs typeface="Arial" pitchFamily="34" charset="0"/>
              </a:rPr>
              <a:t>- physical therapy course lasts 2-2.5 months.  And daily PT activities take  from 2.5 to 4 hours</a:t>
            </a:r>
          </a:p>
          <a:p>
            <a:pPr algn="just"/>
            <a:r>
              <a:rPr lang="en-US" sz="2000" dirty="0" smtClean="0">
                <a:latin typeface="Arial" pitchFamily="34" charset="0"/>
                <a:cs typeface="Arial" pitchFamily="34" charset="0"/>
              </a:rPr>
              <a:t>Basic methods of PT - exercise (mainly for abdominal muscles and the perineum , breathing exercises ) and </a:t>
            </a:r>
            <a:r>
              <a:rPr lang="en-US" sz="2000" dirty="0" err="1" smtClean="0">
                <a:latin typeface="Arial" pitchFamily="34" charset="0"/>
                <a:cs typeface="Arial" pitchFamily="34" charset="0"/>
              </a:rPr>
              <a:t>autogenous</a:t>
            </a:r>
            <a:r>
              <a:rPr lang="en-US" sz="2000" dirty="0" smtClean="0">
                <a:latin typeface="Arial" pitchFamily="34" charset="0"/>
                <a:cs typeface="Arial" pitchFamily="34" charset="0"/>
              </a:rPr>
              <a:t> training.</a:t>
            </a:r>
            <a:endParaRPr lang="uk-UA"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7772400" cy="167386"/>
          </a:xfrm>
        </p:spPr>
        <p:txBody>
          <a:bodyPr>
            <a:normAutofit fontScale="90000"/>
          </a:bodyPr>
          <a:lstStyle/>
          <a:p>
            <a:pPr algn="ctr"/>
            <a:r>
              <a:rPr lang="ru-RU" dirty="0" smtClean="0">
                <a:solidFill>
                  <a:srgbClr val="FFFF00"/>
                </a:solidFill>
              </a:rPr>
              <a:t/>
            </a:r>
            <a:br>
              <a:rPr lang="ru-RU" dirty="0" smtClean="0">
                <a:solidFill>
                  <a:srgbClr val="FFFF00"/>
                </a:solidFill>
              </a:rPr>
            </a:br>
            <a:r>
              <a:rPr lang="ru-RU" dirty="0" smtClean="0">
                <a:solidFill>
                  <a:srgbClr val="FFFF00"/>
                </a:solidFill>
              </a:rPr>
              <a:t/>
            </a:r>
            <a:br>
              <a:rPr lang="ru-RU" dirty="0" smtClean="0">
                <a:solidFill>
                  <a:srgbClr val="FFFF00"/>
                </a:solidFill>
              </a:rPr>
            </a:br>
            <a:r>
              <a:rPr lang="en-US" sz="3600" dirty="0" err="1" smtClean="0">
                <a:solidFill>
                  <a:srgbClr val="FFFF00"/>
                </a:solidFill>
                <a:effectLst/>
              </a:rPr>
              <a:t>Visceroptosis</a:t>
            </a:r>
            <a:endParaRPr lang="ru-RU" sz="3600" dirty="0">
              <a:solidFill>
                <a:srgbClr val="FFFF00"/>
              </a:solidFill>
              <a:effectLst/>
            </a:endParaRPr>
          </a:p>
        </p:txBody>
      </p:sp>
      <p:sp>
        <p:nvSpPr>
          <p:cNvPr id="4" name="Прямоугольник 3"/>
          <p:cNvSpPr/>
          <p:nvPr/>
        </p:nvSpPr>
        <p:spPr>
          <a:xfrm>
            <a:off x="395536" y="714356"/>
            <a:ext cx="8640960" cy="3323987"/>
          </a:xfrm>
          <a:prstGeom prst="rect">
            <a:avLst/>
          </a:prstGeom>
        </p:spPr>
        <p:txBody>
          <a:bodyPr wrap="square">
            <a:spAutoFit/>
          </a:bodyPr>
          <a:lstStyle/>
          <a:p>
            <a:pPr algn="just"/>
            <a:r>
              <a:rPr lang="en-US" sz="2400" dirty="0" smtClean="0">
                <a:latin typeface="Arial" pitchFamily="34" charset="0"/>
                <a:cs typeface="Arial" pitchFamily="34" charset="0"/>
              </a:rPr>
              <a:t>Among all the diseases of the gastrointestinal tract, only in case of </a:t>
            </a:r>
            <a:r>
              <a:rPr lang="en-US" sz="2400" dirty="0" err="1" smtClean="0">
                <a:latin typeface="Arial" pitchFamily="34" charset="0"/>
                <a:cs typeface="Arial" pitchFamily="34" charset="0"/>
              </a:rPr>
              <a:t>visceroptosis</a:t>
            </a:r>
            <a:r>
              <a:rPr lang="en-US" sz="2400" dirty="0" smtClean="0">
                <a:latin typeface="Arial" pitchFamily="34" charset="0"/>
                <a:cs typeface="Arial" pitchFamily="34" charset="0"/>
              </a:rPr>
              <a:t> such strict adherence of starting position is needed - lying on the back on the couch with a raised leg end, on all fours.</a:t>
            </a:r>
          </a:p>
          <a:p>
            <a:pPr algn="just"/>
            <a:r>
              <a:rPr lang="en-US" sz="2400" dirty="0" smtClean="0">
                <a:latin typeface="Arial" pitchFamily="34" charset="0"/>
                <a:cs typeface="Arial" pitchFamily="34" charset="0"/>
              </a:rPr>
              <a:t>In these initial positions stomach and transverse colon become at </a:t>
            </a:r>
            <a:r>
              <a:rPr lang="en-US" sz="2400" b="1" u="sng" dirty="0" smtClean="0">
                <a:latin typeface="Arial" pitchFamily="34" charset="0"/>
                <a:cs typeface="Arial" pitchFamily="34" charset="0"/>
              </a:rPr>
              <a:t>normal anatomic relationships</a:t>
            </a:r>
            <a:r>
              <a:rPr lang="en-US" sz="2400" dirty="0" smtClean="0">
                <a:latin typeface="Arial" pitchFamily="34" charset="0"/>
                <a:cs typeface="Arial" pitchFamily="34" charset="0"/>
              </a:rPr>
              <a:t>, and blood circulation improvement contributes to the normalization of </a:t>
            </a:r>
            <a:r>
              <a:rPr lang="en-US" sz="2400" dirty="0" err="1" smtClean="0">
                <a:latin typeface="Arial" pitchFamily="34" charset="0"/>
                <a:cs typeface="Arial" pitchFamily="34" charset="0"/>
              </a:rPr>
              <a:t>trophic</a:t>
            </a:r>
            <a:r>
              <a:rPr lang="en-US" sz="2400" dirty="0" smtClean="0">
                <a:latin typeface="Arial" pitchFamily="34" charset="0"/>
                <a:cs typeface="Arial" pitchFamily="34" charset="0"/>
              </a:rPr>
              <a:t> processes in the ligament- muscular apparatus.</a:t>
            </a:r>
          </a:p>
          <a:p>
            <a:endParaRPr lang="en-US" dirty="0" smtClean="0">
              <a:latin typeface="Arial" pitchFamily="34" charset="0"/>
              <a:cs typeface="Arial" pitchFamily="34" charset="0"/>
            </a:endParaRPr>
          </a:p>
        </p:txBody>
      </p:sp>
      <p:sp>
        <p:nvSpPr>
          <p:cNvPr id="5" name="Текст 4"/>
          <p:cNvSpPr>
            <a:spLocks noGrp="1"/>
          </p:cNvSpPr>
          <p:nvPr>
            <p:ph type="body" idx="1"/>
          </p:nvPr>
        </p:nvSpPr>
        <p:spPr/>
        <p:txBody>
          <a:bodyPr/>
          <a:lstStyle/>
          <a:p>
            <a:endParaRPr lang="ru-RU"/>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7772400" cy="167386"/>
          </a:xfrm>
        </p:spPr>
        <p:txBody>
          <a:bodyPr>
            <a:normAutofit fontScale="90000"/>
          </a:bodyPr>
          <a:lstStyle/>
          <a:p>
            <a:pPr algn="ctr"/>
            <a:r>
              <a:rPr lang="ru-RU" dirty="0" smtClean="0">
                <a:solidFill>
                  <a:srgbClr val="FFFF00"/>
                </a:solidFill>
              </a:rPr>
              <a:t/>
            </a:r>
            <a:br>
              <a:rPr lang="ru-RU" dirty="0" smtClean="0">
                <a:solidFill>
                  <a:srgbClr val="FFFF00"/>
                </a:solidFill>
              </a:rPr>
            </a:br>
            <a:r>
              <a:rPr lang="ru-RU" dirty="0" smtClean="0">
                <a:solidFill>
                  <a:srgbClr val="FFFF00"/>
                </a:solidFill>
              </a:rPr>
              <a:t/>
            </a:r>
            <a:br>
              <a:rPr lang="ru-RU" dirty="0" smtClean="0">
                <a:solidFill>
                  <a:srgbClr val="FFFF00"/>
                </a:solidFill>
              </a:rPr>
            </a:br>
            <a:r>
              <a:rPr lang="en-US" sz="3600" dirty="0" err="1" smtClean="0">
                <a:solidFill>
                  <a:srgbClr val="FFFF00"/>
                </a:solidFill>
                <a:effectLst/>
              </a:rPr>
              <a:t>Visceroptosis</a:t>
            </a:r>
            <a:endParaRPr lang="ru-RU" sz="3600" dirty="0">
              <a:solidFill>
                <a:srgbClr val="FFFF00"/>
              </a:solidFill>
              <a:effectLst/>
            </a:endParaRPr>
          </a:p>
        </p:txBody>
      </p:sp>
      <p:sp>
        <p:nvSpPr>
          <p:cNvPr id="4" name="Прямоугольник 3"/>
          <p:cNvSpPr/>
          <p:nvPr/>
        </p:nvSpPr>
        <p:spPr>
          <a:xfrm>
            <a:off x="395536" y="714356"/>
            <a:ext cx="8640960" cy="4708981"/>
          </a:xfrm>
          <a:prstGeom prst="rect">
            <a:avLst/>
          </a:prstGeom>
        </p:spPr>
        <p:txBody>
          <a:bodyPr wrap="square">
            <a:spAutoFit/>
          </a:bodyPr>
          <a:lstStyle/>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pPr algn="just"/>
            <a:r>
              <a:rPr lang="en-US" sz="2400" b="1" u="sng" dirty="0" smtClean="0">
                <a:latin typeface="Arial" pitchFamily="34" charset="0"/>
                <a:cs typeface="Arial" pitchFamily="34" charset="0"/>
              </a:rPr>
              <a:t>Original standing position </a:t>
            </a:r>
            <a:r>
              <a:rPr lang="en-US" sz="2400" dirty="0" smtClean="0">
                <a:latin typeface="Arial" pitchFamily="34" charset="0"/>
                <a:cs typeface="Arial" pitchFamily="34" charset="0"/>
              </a:rPr>
              <a:t>is recommended to include the classes only after strengthening the abdominal muscles and pelvic floor.</a:t>
            </a:r>
          </a:p>
          <a:p>
            <a:pPr algn="just"/>
            <a:r>
              <a:rPr lang="en-US" sz="2400" dirty="0" smtClean="0">
                <a:latin typeface="Arial" pitchFamily="34" charset="0"/>
                <a:cs typeface="Arial" pitchFamily="34" charset="0"/>
              </a:rPr>
              <a:t> Used special exercises: body rotations, abduction - adduction and rotation of the lower limbs, retraction of the anus, isometric contraction of the glutei muscles and muscles of the perineum (the exposure to 5-7), walking with “crossing” step, etc.</a:t>
            </a:r>
          </a:p>
          <a:p>
            <a:pPr algn="just"/>
            <a:r>
              <a:rPr lang="en-US" sz="2400" dirty="0" smtClean="0">
                <a:latin typeface="Arial" pitchFamily="34" charset="0"/>
                <a:cs typeface="Arial" pitchFamily="34" charset="0"/>
              </a:rPr>
              <a:t>Special exercises are held on the background of respiratory and common  exercises; exercises to foster a correct posture are recommended, improvement of coordination.</a:t>
            </a:r>
            <a:endParaRPr lang="uk-UA"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539552" y="188640"/>
            <a:ext cx="7772400" cy="453114"/>
          </a:xfrm>
        </p:spPr>
        <p:txBody>
          <a:bodyPr>
            <a:normAutofit fontScale="90000"/>
          </a:bodyPr>
          <a:lstStyle/>
          <a:p>
            <a:pPr algn="ctr"/>
            <a:r>
              <a:rPr lang="ru-RU" dirty="0" smtClean="0">
                <a:solidFill>
                  <a:srgbClr val="FFFF00"/>
                </a:solidFill>
              </a:rPr>
              <a:t/>
            </a:r>
            <a:br>
              <a:rPr lang="ru-RU" dirty="0" smtClean="0">
                <a:solidFill>
                  <a:srgbClr val="FFFF00"/>
                </a:solidFill>
              </a:rPr>
            </a:br>
            <a:r>
              <a:rPr lang="ru-RU" dirty="0" smtClean="0">
                <a:solidFill>
                  <a:srgbClr val="FFFF00"/>
                </a:solidFill>
              </a:rPr>
              <a:t/>
            </a:r>
            <a:br>
              <a:rPr lang="ru-RU" dirty="0" smtClean="0">
                <a:solidFill>
                  <a:srgbClr val="FFFF00"/>
                </a:solidFill>
              </a:rPr>
            </a:br>
            <a:r>
              <a:rPr lang="en-US" sz="3600" dirty="0" err="1" smtClean="0">
                <a:solidFill>
                  <a:srgbClr val="FFFF00"/>
                </a:solidFill>
                <a:effectLst/>
              </a:rPr>
              <a:t>Visceroptosis</a:t>
            </a:r>
            <a:endParaRPr lang="ru-RU" sz="3600" dirty="0">
              <a:solidFill>
                <a:srgbClr val="FFFF00"/>
              </a:solidFill>
              <a:effectLst/>
            </a:endParaRPr>
          </a:p>
        </p:txBody>
      </p:sp>
      <p:sp>
        <p:nvSpPr>
          <p:cNvPr id="4" name="Прямоугольник 3"/>
          <p:cNvSpPr/>
          <p:nvPr/>
        </p:nvSpPr>
        <p:spPr>
          <a:xfrm>
            <a:off x="395536" y="908720"/>
            <a:ext cx="8640960" cy="4524315"/>
          </a:xfrm>
          <a:prstGeom prst="rect">
            <a:avLst/>
          </a:prstGeom>
        </p:spPr>
        <p:txBody>
          <a:bodyPr wrap="square">
            <a:spAutoFit/>
          </a:bodyPr>
          <a:lstStyle/>
          <a:p>
            <a:r>
              <a:rPr lang="en-US" b="1" u="sng" dirty="0" smtClean="0">
                <a:latin typeface="Arial" pitchFamily="34" charset="0"/>
                <a:cs typeface="Arial" pitchFamily="34" charset="0"/>
              </a:rPr>
              <a:t>Do not apply too diverse and complex to change them often</a:t>
            </a:r>
            <a:r>
              <a:rPr lang="en-US" dirty="0" smtClean="0">
                <a:latin typeface="Arial" pitchFamily="34" charset="0"/>
                <a:cs typeface="Arial" pitchFamily="34" charset="0"/>
              </a:rPr>
              <a:t>, since learning the exercises right away a considerable amount of time ( sometimes up to one week).</a:t>
            </a:r>
          </a:p>
          <a:p>
            <a:r>
              <a:rPr lang="en-US" b="1" u="sng" dirty="0" smtClean="0">
                <a:latin typeface="Arial" pitchFamily="34" charset="0"/>
                <a:cs typeface="Arial" pitchFamily="34" charset="0"/>
              </a:rPr>
              <a:t>Therapeutic effect begins </a:t>
            </a:r>
            <a:r>
              <a:rPr lang="en-US" dirty="0" smtClean="0">
                <a:latin typeface="Arial" pitchFamily="34" charset="0"/>
                <a:cs typeface="Arial" pitchFamily="34" charset="0"/>
              </a:rPr>
              <a:t>to emerge only after the patient has mastered the exercises.</a:t>
            </a:r>
          </a:p>
          <a:p>
            <a:r>
              <a:rPr lang="en-US" dirty="0" smtClean="0">
                <a:latin typeface="Arial" pitchFamily="34" charset="0"/>
                <a:cs typeface="Arial" pitchFamily="34" charset="0"/>
              </a:rPr>
              <a:t>PT complex should not be changed earlier than one month.</a:t>
            </a:r>
          </a:p>
          <a:p>
            <a:r>
              <a:rPr lang="en-US" b="1" u="sng" dirty="0" smtClean="0">
                <a:latin typeface="Arial" pitchFamily="34" charset="0"/>
                <a:cs typeface="Arial" pitchFamily="34" charset="0"/>
              </a:rPr>
              <a:t>To increase the amount of physical activity</a:t>
            </a:r>
            <a:r>
              <a:rPr lang="en-US" dirty="0" smtClean="0">
                <a:latin typeface="Arial" pitchFamily="34" charset="0"/>
                <a:cs typeface="Arial" pitchFamily="34" charset="0"/>
              </a:rPr>
              <a:t>, the number of repetitions and duration of exercise classes should  be increased.</a:t>
            </a:r>
          </a:p>
          <a:p>
            <a:r>
              <a:rPr lang="en-US" dirty="0" smtClean="0">
                <a:latin typeface="Arial" pitchFamily="34" charset="0"/>
                <a:cs typeface="Arial" pitchFamily="34" charset="0"/>
              </a:rPr>
              <a:t>Upon reaching the clinical effect, the patient should continue to engage in lifelong recreational gymnastics (20-30 minutes daily).</a:t>
            </a:r>
          </a:p>
          <a:p>
            <a:r>
              <a:rPr lang="en-US" dirty="0" smtClean="0">
                <a:latin typeface="Arial" pitchFamily="34" charset="0"/>
                <a:cs typeface="Arial" pitchFamily="34" charset="0"/>
              </a:rPr>
              <a:t>Exercises which may cause displacement of the abdominal organs down</a:t>
            </a:r>
          </a:p>
          <a:p>
            <a:r>
              <a:rPr lang="en-US" dirty="0" smtClean="0">
                <a:latin typeface="Arial" pitchFamily="34" charset="0"/>
                <a:cs typeface="Arial" pitchFamily="34" charset="0"/>
              </a:rPr>
              <a:t> </a:t>
            </a:r>
            <a:r>
              <a:rPr lang="en-US" b="1" u="sng" dirty="0" smtClean="0">
                <a:latin typeface="Arial" pitchFamily="34" charset="0"/>
                <a:cs typeface="Arial" pitchFamily="34" charset="0"/>
              </a:rPr>
              <a:t>are prohibited</a:t>
            </a:r>
            <a:r>
              <a:rPr lang="en-US" dirty="0" smtClean="0">
                <a:latin typeface="Arial" pitchFamily="34" charset="0"/>
                <a:cs typeface="Arial" pitchFamily="34" charset="0"/>
              </a:rPr>
              <a:t>: strength training, sharp torso bends, jumps , lift loads weighing more than 5 kg, exercises that improve the intra-abdominal pressure .</a:t>
            </a:r>
          </a:p>
          <a:p>
            <a:r>
              <a:rPr lang="en-US" b="1" u="sng" dirty="0" smtClean="0">
                <a:latin typeface="Arial" pitchFamily="34" charset="0"/>
                <a:cs typeface="Arial" pitchFamily="34" charset="0"/>
              </a:rPr>
              <a:t>Massage.</a:t>
            </a:r>
            <a:r>
              <a:rPr lang="en-US" dirty="0" smtClean="0">
                <a:latin typeface="Arial" pitchFamily="34" charset="0"/>
                <a:cs typeface="Arial" pitchFamily="34" charset="0"/>
              </a:rPr>
              <a:t> Region of the abdomen is massaged and stroking </a:t>
            </a:r>
            <a:r>
              <a:rPr lang="en-US" dirty="0" err="1" smtClean="0">
                <a:latin typeface="Arial" pitchFamily="34" charset="0"/>
                <a:cs typeface="Arial" pitchFamily="34" charset="0"/>
              </a:rPr>
              <a:t>frolement</a:t>
            </a:r>
            <a:r>
              <a:rPr lang="en-US" dirty="0" smtClean="0">
                <a:latin typeface="Arial" pitchFamily="34" charset="0"/>
                <a:cs typeface="Arial" pitchFamily="34" charset="0"/>
              </a:rPr>
              <a:t> (clockwise).  After that you should move on to the back massage (rubbing, kneading and stroking).</a:t>
            </a:r>
          </a:p>
          <a:p>
            <a:r>
              <a:rPr lang="en-US" dirty="0" smtClean="0">
                <a:latin typeface="Arial" pitchFamily="34" charset="0"/>
                <a:cs typeface="Arial" pitchFamily="34" charset="0"/>
              </a:rPr>
              <a:t>Self-massage is also applied.</a:t>
            </a:r>
            <a:endParaRPr lang="uk-UA" dirty="0">
              <a:latin typeface="Arial" pitchFamily="34" charset="0"/>
              <a:cs typeface="Arial" pitchFamily="34" charset="0"/>
            </a:endParaRPr>
          </a:p>
        </p:txBody>
      </p:sp>
      <p:sp>
        <p:nvSpPr>
          <p:cNvPr id="5" name="Текст 4"/>
          <p:cNvSpPr>
            <a:spLocks noGrp="1"/>
          </p:cNvSpPr>
          <p:nvPr>
            <p:ph type="body" idx="1"/>
          </p:nvPr>
        </p:nvSpPr>
        <p:spPr/>
        <p:txBody>
          <a:bodyPr/>
          <a:lstStyle/>
          <a:p>
            <a:endParaRPr lang="ru-RU"/>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raritetvsem.narod.ru/pages/im0543.jpg"/>
          <p:cNvPicPr>
            <a:picLocks noChangeAspect="1" noChangeArrowheads="1"/>
          </p:cNvPicPr>
          <p:nvPr/>
        </p:nvPicPr>
        <p:blipFill>
          <a:blip r:embed="rId3" cstate="print"/>
          <a:srcRect b="5021"/>
          <a:stretch>
            <a:fillRect/>
          </a:stretch>
        </p:blipFill>
        <p:spPr bwMode="auto">
          <a:xfrm>
            <a:off x="0" y="553891"/>
            <a:ext cx="4937128" cy="6304109"/>
          </a:xfrm>
          <a:prstGeom prst="rect">
            <a:avLst/>
          </a:prstGeom>
          <a:noFill/>
        </p:spPr>
      </p:pic>
      <p:sp>
        <p:nvSpPr>
          <p:cNvPr id="5" name="Прямоугольник 4"/>
          <p:cNvSpPr/>
          <p:nvPr/>
        </p:nvSpPr>
        <p:spPr>
          <a:xfrm>
            <a:off x="5004048" y="836712"/>
            <a:ext cx="4320480" cy="3108543"/>
          </a:xfrm>
          <a:prstGeom prst="rect">
            <a:avLst/>
          </a:prstGeom>
        </p:spPr>
        <p:txBody>
          <a:bodyPr wrap="square">
            <a:spAutoFit/>
          </a:bodyPr>
          <a:lstStyle/>
          <a:p>
            <a:r>
              <a:rPr lang="en-US" sz="2800" dirty="0" smtClean="0">
                <a:latin typeface="Arial" pitchFamily="34" charset="0"/>
                <a:cs typeface="Arial" pitchFamily="34" charset="0"/>
              </a:rPr>
              <a:t>Sample exercises to strengthen the muscle wall of the abdomen:</a:t>
            </a:r>
          </a:p>
          <a:p>
            <a:endParaRPr lang="en-US" sz="2800" dirty="0" smtClean="0">
              <a:latin typeface="Arial" pitchFamily="34" charset="0"/>
              <a:cs typeface="Arial" pitchFamily="34" charset="0"/>
            </a:endParaRPr>
          </a:p>
          <a:p>
            <a:pPr marL="514350" indent="-514350">
              <a:buAutoNum type="alphaLcParenR"/>
            </a:pPr>
            <a:r>
              <a:rPr lang="en-US" sz="2800" dirty="0" smtClean="0">
                <a:latin typeface="Arial" pitchFamily="34" charset="0"/>
                <a:cs typeface="Arial" pitchFamily="34" charset="0"/>
              </a:rPr>
              <a:t>standing;</a:t>
            </a:r>
          </a:p>
          <a:p>
            <a:pPr marL="514350" indent="-514350">
              <a:buAutoNum type="alphaLcParenR" startAt="2"/>
            </a:pPr>
            <a:r>
              <a:rPr lang="en-US" sz="2800" dirty="0" smtClean="0">
                <a:latin typeface="Arial" pitchFamily="34" charset="0"/>
                <a:cs typeface="Arial" pitchFamily="34" charset="0"/>
              </a:rPr>
              <a:t>in a sitting position;</a:t>
            </a:r>
          </a:p>
          <a:p>
            <a:pPr marL="514350" indent="-514350">
              <a:buAutoNum type="alphaLcParenR" startAt="2"/>
            </a:pPr>
            <a:r>
              <a:rPr lang="en-US" sz="2800" dirty="0" smtClean="0">
                <a:latin typeface="Arial" pitchFamily="34" charset="0"/>
                <a:cs typeface="Arial" pitchFamily="34" charset="0"/>
              </a:rPr>
              <a:t>in the supine position.</a:t>
            </a:r>
            <a:endParaRPr lang="uk-UA" sz="2800" dirty="0">
              <a:latin typeface="Arial" pitchFamily="34" charset="0"/>
              <a:cs typeface="Arial" pitchFamily="34" charset="0"/>
            </a:endParaRPr>
          </a:p>
        </p:txBody>
      </p:sp>
      <p:sp>
        <p:nvSpPr>
          <p:cNvPr id="6" name="Прямоугольник 5"/>
          <p:cNvSpPr/>
          <p:nvPr/>
        </p:nvSpPr>
        <p:spPr>
          <a:xfrm>
            <a:off x="2339752" y="260648"/>
            <a:ext cx="312906" cy="369332"/>
          </a:xfrm>
          <a:prstGeom prst="rect">
            <a:avLst/>
          </a:prstGeom>
        </p:spPr>
        <p:txBody>
          <a:bodyPr wrap="none">
            <a:spAutoFit/>
          </a:bodyPr>
          <a:lstStyle/>
          <a:p>
            <a:r>
              <a:rPr lang="en-US" b="1" dirty="0" smtClean="0">
                <a:latin typeface="Arial" pitchFamily="34" charset="0"/>
                <a:cs typeface="Arial" pitchFamily="34" charset="0"/>
              </a:rPr>
              <a:t>a</a:t>
            </a:r>
            <a:endParaRPr lang="uk-UA" b="1" dirty="0"/>
          </a:p>
        </p:txBody>
      </p:sp>
      <p:sp>
        <p:nvSpPr>
          <p:cNvPr id="7" name="Прямоугольник 6"/>
          <p:cNvSpPr/>
          <p:nvPr/>
        </p:nvSpPr>
        <p:spPr>
          <a:xfrm>
            <a:off x="2195736" y="1916832"/>
            <a:ext cx="372218" cy="461665"/>
          </a:xfrm>
          <a:prstGeom prst="rect">
            <a:avLst/>
          </a:prstGeom>
        </p:spPr>
        <p:txBody>
          <a:bodyPr wrap="none">
            <a:spAutoFit/>
          </a:bodyPr>
          <a:lstStyle/>
          <a:p>
            <a:r>
              <a:rPr lang="en-US" sz="2400" b="1" dirty="0" smtClean="0">
                <a:latin typeface="Arial" pitchFamily="34" charset="0"/>
                <a:cs typeface="Arial" pitchFamily="34" charset="0"/>
              </a:rPr>
              <a:t>b</a:t>
            </a:r>
            <a:endParaRPr lang="uk-UA" sz="2400" b="1" dirty="0"/>
          </a:p>
        </p:txBody>
      </p:sp>
      <p:sp>
        <p:nvSpPr>
          <p:cNvPr id="8" name="Прямоугольник 7"/>
          <p:cNvSpPr/>
          <p:nvPr/>
        </p:nvSpPr>
        <p:spPr>
          <a:xfrm>
            <a:off x="2339752" y="4509120"/>
            <a:ext cx="356188" cy="461665"/>
          </a:xfrm>
          <a:prstGeom prst="rect">
            <a:avLst/>
          </a:prstGeom>
        </p:spPr>
        <p:txBody>
          <a:bodyPr wrap="none">
            <a:spAutoFit/>
          </a:bodyPr>
          <a:lstStyle/>
          <a:p>
            <a:r>
              <a:rPr lang="en-US" sz="2400" b="1" dirty="0" smtClean="0">
                <a:latin typeface="Arial" pitchFamily="34" charset="0"/>
                <a:cs typeface="Arial" pitchFamily="34" charset="0"/>
              </a:rPr>
              <a:t>c</a:t>
            </a:r>
            <a:endParaRPr lang="uk-UA" sz="24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57158" y="116632"/>
            <a:ext cx="8572560" cy="526286"/>
          </a:xfrm>
        </p:spPr>
        <p:txBody>
          <a:bodyPr>
            <a:normAutofit fontScale="90000"/>
          </a:bodyPr>
          <a:lstStyle/>
          <a:p>
            <a:r>
              <a:rPr lang="en-US" sz="2800" dirty="0" smtClean="0">
                <a:solidFill>
                  <a:srgbClr val="FFFF00"/>
                </a:solidFill>
                <a:effectLst/>
              </a:rPr>
              <a:t>Exercise therapy in chronic pancreatitis is aimed at</a:t>
            </a:r>
            <a:endParaRPr lang="ru-RU" sz="2800" dirty="0">
              <a:solidFill>
                <a:srgbClr val="FFFF00"/>
              </a:solidFill>
              <a:effectLst/>
              <a:latin typeface="Arial" pitchFamily="34" charset="0"/>
              <a:cs typeface="Arial" pitchFamily="34" charset="0"/>
            </a:endParaRPr>
          </a:p>
        </p:txBody>
      </p:sp>
      <p:sp>
        <p:nvSpPr>
          <p:cNvPr id="5" name="Прямоугольник 4"/>
          <p:cNvSpPr/>
          <p:nvPr/>
        </p:nvSpPr>
        <p:spPr>
          <a:xfrm>
            <a:off x="107504" y="785794"/>
            <a:ext cx="9145016" cy="4524315"/>
          </a:xfrm>
          <a:prstGeom prst="rect">
            <a:avLst/>
          </a:prstGeom>
        </p:spPr>
        <p:txBody>
          <a:bodyPr wrap="square">
            <a:spAutoFit/>
          </a:bodyPr>
          <a:lstStyle/>
          <a:p>
            <a:pPr>
              <a:buFont typeface="Arial" pitchFamily="34" charset="0"/>
              <a:buChar char="•"/>
            </a:pPr>
            <a:r>
              <a:rPr lang="en-US" sz="2400" dirty="0" smtClean="0">
                <a:latin typeface="Arial" pitchFamily="34" charset="0"/>
                <a:cs typeface="Arial" pitchFamily="34" charset="0"/>
              </a:rPr>
              <a:t>  strengthening the nervous system through a tonic effect on the </a:t>
            </a:r>
            <a:r>
              <a:rPr lang="en-US" sz="2400" dirty="0" err="1" smtClean="0">
                <a:latin typeface="Arial" pitchFamily="34" charset="0"/>
                <a:cs typeface="Arial" pitchFamily="34" charset="0"/>
              </a:rPr>
              <a:t>neuro</a:t>
            </a:r>
            <a:r>
              <a:rPr lang="en-US" sz="2400" dirty="0" smtClean="0">
                <a:latin typeface="Arial" pitchFamily="34" charset="0"/>
                <a:cs typeface="Arial" pitchFamily="34" charset="0"/>
              </a:rPr>
              <a:t>-psychological condition of the patient;</a:t>
            </a:r>
          </a:p>
          <a:p>
            <a:pPr>
              <a:buFont typeface="Arial" pitchFamily="34" charset="0"/>
              <a:buChar char="•"/>
            </a:pPr>
            <a:r>
              <a:rPr lang="en-US" sz="2400" dirty="0" smtClean="0">
                <a:latin typeface="Arial" pitchFamily="34" charset="0"/>
                <a:cs typeface="Arial" pitchFamily="34" charset="0"/>
              </a:rPr>
              <a:t>  normalization, and then increasing metabolism and improve the functional state of the organism;</a:t>
            </a:r>
          </a:p>
          <a:p>
            <a:pPr>
              <a:buFont typeface="Arial" pitchFamily="34" charset="0"/>
              <a:buChar char="•"/>
            </a:pPr>
            <a:r>
              <a:rPr lang="en-US" sz="2400" dirty="0" smtClean="0">
                <a:latin typeface="Arial" pitchFamily="34" charset="0"/>
                <a:cs typeface="Arial" pitchFamily="34" charset="0"/>
              </a:rPr>
              <a:t>  to improve blood circulation in the abdominal </a:t>
            </a:r>
            <a:r>
              <a:rPr lang="en-US" sz="2400" dirty="0" err="1" smtClean="0">
                <a:latin typeface="Arial" pitchFamily="34" charset="0"/>
                <a:cs typeface="Arial" pitchFamily="34" charset="0"/>
              </a:rPr>
              <a:t>cavit</a:t>
            </a:r>
            <a:r>
              <a:rPr lang="en-US" sz="2400" dirty="0" smtClean="0">
                <a:latin typeface="Arial" pitchFamily="34" charset="0"/>
                <a:cs typeface="Arial" pitchFamily="34" charset="0"/>
              </a:rPr>
              <a:t>;</a:t>
            </a:r>
          </a:p>
          <a:p>
            <a:pPr>
              <a:buFont typeface="Arial" pitchFamily="34" charset="0"/>
              <a:buChar char="•"/>
            </a:pPr>
            <a:r>
              <a:rPr lang="en-US" sz="2400" dirty="0" smtClean="0">
                <a:latin typeface="Arial" pitchFamily="34" charset="0"/>
                <a:cs typeface="Arial" pitchFamily="34" charset="0"/>
              </a:rPr>
              <a:t>  training, diaphragmatic breathing (diaphragm like “massaging” the pancreas that improves its function).</a:t>
            </a:r>
          </a:p>
          <a:p>
            <a:pPr>
              <a:buFont typeface="Arial" pitchFamily="34" charset="0"/>
              <a:buChar char="•"/>
            </a:pPr>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    The tempo</a:t>
            </a:r>
            <a:r>
              <a:rPr lang="uk-UA" sz="2400" dirty="0" smtClean="0">
                <a:latin typeface="Arial" pitchFamily="34" charset="0"/>
                <a:cs typeface="Arial" pitchFamily="34" charset="0"/>
              </a:rPr>
              <a:t> </a:t>
            </a:r>
            <a:r>
              <a:rPr lang="en-US" sz="2400" dirty="0" smtClean="0">
                <a:latin typeface="Arial" pitchFamily="34" charset="0"/>
                <a:cs typeface="Arial" pitchFamily="34" charset="0"/>
              </a:rPr>
              <a:t>is </a:t>
            </a:r>
            <a:r>
              <a:rPr lang="en-US" sz="2400" dirty="0" smtClean="0">
                <a:solidFill>
                  <a:srgbClr val="FFFF00"/>
                </a:solidFill>
                <a:latin typeface="Arial" pitchFamily="34" charset="0"/>
                <a:cs typeface="Arial" pitchFamily="34" charset="0"/>
              </a:rPr>
              <a:t>slow and average, the duration is 15-20 minutes</a:t>
            </a:r>
            <a:r>
              <a:rPr lang="en-US" sz="2400" dirty="0" smtClean="0">
                <a:latin typeface="Arial" pitchFamily="34" charset="0"/>
                <a:cs typeface="Arial" pitchFamily="34" charset="0"/>
              </a:rPr>
              <a:t>. The complex physical therapy, except for special exercises, walking outdoors at a distance of 1-2 km at a pace familiar to the patient is included.</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548680"/>
            <a:ext cx="8715436" cy="522296"/>
          </a:xfrm>
        </p:spPr>
        <p:txBody>
          <a:bodyPr>
            <a:normAutofit fontScale="90000"/>
          </a:bodyPr>
          <a:lstStyle/>
          <a:p>
            <a:r>
              <a:rPr lang="en-US" sz="3100" b="1" dirty="0" smtClean="0">
                <a:latin typeface="Arial" pitchFamily="34" charset="0"/>
                <a:cs typeface="Arial" pitchFamily="34" charset="0"/>
              </a:rPr>
              <a:t>A set of exercises for physical therapy in patients with chronic pancreatitis </a:t>
            </a:r>
            <a:r>
              <a:rPr lang="en-US" sz="2400" b="1" dirty="0" smtClean="0">
                <a:latin typeface="Arial" pitchFamily="34" charset="0"/>
                <a:cs typeface="Arial" pitchFamily="34" charset="0"/>
              </a:rPr>
              <a:t>(by A.M. </a:t>
            </a:r>
            <a:r>
              <a:rPr lang="en-US" sz="2400" b="1" dirty="0" err="1" smtClean="0">
                <a:latin typeface="Arial" pitchFamily="34" charset="0"/>
                <a:cs typeface="Arial" pitchFamily="34" charset="0"/>
              </a:rPr>
              <a:t>Kapitonenko</a:t>
            </a:r>
            <a:r>
              <a:rPr lang="en-US" sz="2400" b="1" dirty="0" smtClean="0">
                <a:latin typeface="Arial" pitchFamily="34" charset="0"/>
                <a:cs typeface="Arial" pitchFamily="34" charset="0"/>
              </a:rPr>
              <a:t>, 1986)</a:t>
            </a:r>
            <a:br>
              <a:rPr lang="en-US" sz="2400" b="1" dirty="0" smtClean="0">
                <a:latin typeface="Arial" pitchFamily="34" charset="0"/>
                <a:cs typeface="Arial" pitchFamily="34" charset="0"/>
              </a:rPr>
            </a:br>
            <a:endParaRPr lang="ru-RU" sz="1300" b="1" dirty="0"/>
          </a:p>
        </p:txBody>
      </p:sp>
      <p:pic>
        <p:nvPicPr>
          <p:cNvPr id="28674" name="Picture 2"/>
          <p:cNvPicPr>
            <a:picLocks noChangeAspect="1" noChangeArrowheads="1"/>
          </p:cNvPicPr>
          <p:nvPr/>
        </p:nvPicPr>
        <p:blipFill>
          <a:blip r:embed="rId2" cstate="print"/>
          <a:srcRect/>
          <a:stretch>
            <a:fillRect/>
          </a:stretch>
        </p:blipFill>
        <p:spPr bwMode="auto">
          <a:xfrm>
            <a:off x="467544" y="1052736"/>
            <a:ext cx="7858181" cy="57150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971600" y="0"/>
            <a:ext cx="7772400" cy="571504"/>
          </a:xfrm>
        </p:spPr>
        <p:txBody>
          <a:bodyPr>
            <a:normAutofit/>
          </a:bodyPr>
          <a:lstStyle/>
          <a:p>
            <a:r>
              <a:rPr lang="en-US" sz="3200" dirty="0" smtClean="0">
                <a:solidFill>
                  <a:srgbClr val="FF0000"/>
                </a:solidFill>
                <a:latin typeface="Arial" pitchFamily="34" charset="0"/>
                <a:cs typeface="Arial" pitchFamily="34" charset="0"/>
              </a:rPr>
              <a:t>Therapeutic exercise for constipation</a:t>
            </a:r>
            <a:endParaRPr lang="ru-RU" sz="3200" dirty="0">
              <a:solidFill>
                <a:srgbClr val="FF0000"/>
              </a:solidFill>
              <a:latin typeface="Arial" pitchFamily="34" charset="0"/>
              <a:cs typeface="Arial" pitchFamily="34" charset="0"/>
            </a:endParaRPr>
          </a:p>
        </p:txBody>
      </p:sp>
      <p:sp>
        <p:nvSpPr>
          <p:cNvPr id="5" name="Прямоугольник 4"/>
          <p:cNvSpPr/>
          <p:nvPr/>
        </p:nvSpPr>
        <p:spPr>
          <a:xfrm>
            <a:off x="323528" y="857232"/>
            <a:ext cx="8391876" cy="3046988"/>
          </a:xfrm>
          <a:prstGeom prst="rect">
            <a:avLst/>
          </a:prstGeom>
        </p:spPr>
        <p:txBody>
          <a:bodyPr wrap="square">
            <a:spAutoFit/>
          </a:bodyPr>
          <a:lstStyle/>
          <a:p>
            <a:pPr algn="just"/>
            <a:r>
              <a:rPr lang="en-US" sz="2400" dirty="0" smtClean="0">
                <a:latin typeface="Arial" pitchFamily="34" charset="0"/>
                <a:cs typeface="Arial" pitchFamily="34" charset="0"/>
              </a:rPr>
              <a:t>The purpose  is to strengthen the general condition of the patient, regulate the function of the autonomic nervous system and improve the condition of the abdominal muscles.</a:t>
            </a:r>
          </a:p>
          <a:p>
            <a:pPr algn="just"/>
            <a:r>
              <a:rPr lang="en-US" sz="2400" dirty="0" smtClean="0">
                <a:latin typeface="Arial" pitchFamily="34" charset="0"/>
                <a:cs typeface="Arial" pitchFamily="34" charset="0"/>
              </a:rPr>
              <a:t>When primary </a:t>
            </a:r>
            <a:r>
              <a:rPr lang="en-US" sz="2400" dirty="0" err="1" smtClean="0">
                <a:latin typeface="Arial" pitchFamily="34" charset="0"/>
                <a:cs typeface="Arial" pitchFamily="34" charset="0"/>
              </a:rPr>
              <a:t>atonic</a:t>
            </a:r>
            <a:r>
              <a:rPr lang="en-US" sz="2400" dirty="0" smtClean="0">
                <a:latin typeface="Arial" pitchFamily="34" charset="0"/>
                <a:cs typeface="Arial" pitchFamily="34" charset="0"/>
              </a:rPr>
              <a:t> constipation apply </a:t>
            </a:r>
            <a:r>
              <a:rPr lang="en-US" sz="2400" b="1" dirty="0" smtClean="0">
                <a:solidFill>
                  <a:srgbClr val="FFFF00"/>
                </a:solidFill>
                <a:latin typeface="Arial" pitchFamily="34" charset="0"/>
                <a:cs typeface="Arial" pitchFamily="34" charset="0"/>
              </a:rPr>
              <a:t>active and deep self-massage </a:t>
            </a:r>
            <a:r>
              <a:rPr lang="en-US" sz="2400" dirty="0" smtClean="0">
                <a:latin typeface="Arial" pitchFamily="34" charset="0"/>
                <a:cs typeface="Arial" pitchFamily="34" charset="0"/>
              </a:rPr>
              <a:t>on the abdomen background bracing exercises and alternating with respiratory movements and distracting special exercises for the abdominals. </a:t>
            </a:r>
          </a:p>
          <a:p>
            <a:pPr algn="just"/>
            <a:r>
              <a:rPr lang="en-US" sz="2400" u="sng" dirty="0" smtClean="0">
                <a:latin typeface="Arial" pitchFamily="34" charset="0"/>
                <a:cs typeface="Arial" pitchFamily="34" charset="0"/>
              </a:rPr>
              <a:t>Duration of physiotherapy 15-35 minutes.</a:t>
            </a:r>
          </a:p>
        </p:txBody>
      </p:sp>
      <p:sp>
        <p:nvSpPr>
          <p:cNvPr id="6" name="Текст 5"/>
          <p:cNvSpPr>
            <a:spLocks noGrp="1"/>
          </p:cNvSpPr>
          <p:nvPr>
            <p:ph type="body" idx="1"/>
          </p:nvPr>
        </p:nvSpPr>
        <p:spPr/>
        <p:txBody>
          <a:bodyPr/>
          <a:lstStyle/>
          <a:p>
            <a:endParaRPr lang="ru-RU"/>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971600" y="0"/>
            <a:ext cx="7772400" cy="571504"/>
          </a:xfrm>
        </p:spPr>
        <p:txBody>
          <a:bodyPr>
            <a:normAutofit/>
          </a:bodyPr>
          <a:lstStyle/>
          <a:p>
            <a:r>
              <a:rPr lang="en-US" sz="3200" dirty="0" smtClean="0">
                <a:solidFill>
                  <a:srgbClr val="FF0000"/>
                </a:solidFill>
                <a:latin typeface="Arial" pitchFamily="34" charset="0"/>
                <a:cs typeface="Arial" pitchFamily="34" charset="0"/>
              </a:rPr>
              <a:t>Therapeutic exercise for constipation</a:t>
            </a:r>
            <a:endParaRPr lang="ru-RU" sz="3200" dirty="0">
              <a:solidFill>
                <a:srgbClr val="FF0000"/>
              </a:solidFill>
              <a:latin typeface="Arial" pitchFamily="34" charset="0"/>
              <a:cs typeface="Arial" pitchFamily="34" charset="0"/>
            </a:endParaRPr>
          </a:p>
        </p:txBody>
      </p:sp>
      <p:sp>
        <p:nvSpPr>
          <p:cNvPr id="5" name="Прямоугольник 4"/>
          <p:cNvSpPr/>
          <p:nvPr/>
        </p:nvSpPr>
        <p:spPr>
          <a:xfrm>
            <a:off x="323528" y="1000108"/>
            <a:ext cx="8391876" cy="3693319"/>
          </a:xfrm>
          <a:prstGeom prst="rect">
            <a:avLst/>
          </a:prstGeom>
        </p:spPr>
        <p:txBody>
          <a:bodyPr wrap="square">
            <a:spAutoFit/>
          </a:bodyPr>
          <a:lstStyle/>
          <a:p>
            <a:endParaRPr lang="en-US" u="sng" dirty="0" smtClean="0">
              <a:latin typeface="Arial" pitchFamily="34" charset="0"/>
              <a:cs typeface="Arial" pitchFamily="34" charset="0"/>
            </a:endParaRPr>
          </a:p>
          <a:p>
            <a:pPr algn="just"/>
            <a:r>
              <a:rPr lang="en-US" sz="2400" dirty="0" smtClean="0">
                <a:latin typeface="Arial" pitchFamily="34" charset="0"/>
                <a:cs typeface="Arial" pitchFamily="34" charset="0"/>
              </a:rPr>
              <a:t>Also important are exercises to develop the abdominal muscles, including the pelvic floor muscles and the diaphragm, with the gradual complication of exercises </a:t>
            </a:r>
          </a:p>
          <a:p>
            <a:pPr algn="just"/>
            <a:r>
              <a:rPr lang="en-US" sz="2400" b="1" dirty="0" smtClean="0">
                <a:solidFill>
                  <a:srgbClr val="FFFF00"/>
                </a:solidFill>
                <a:latin typeface="Arial" pitchFamily="34" charset="0"/>
                <a:cs typeface="Arial" pitchFamily="34" charset="0"/>
              </a:rPr>
              <a:t>in different starting positions: lying on your back, side, and knees, kneeling, sitting, </a:t>
            </a:r>
            <a:r>
              <a:rPr lang="en-US" sz="2400" dirty="0" smtClean="0">
                <a:latin typeface="Arial" pitchFamily="34" charset="0"/>
                <a:cs typeface="Arial" pitchFamily="34" charset="0"/>
              </a:rPr>
              <a:t>and also in the transition from one position to another. Paced movements calm and moderate. Exercises are performed rhythmically, with a gradual increase in the amplitude of movement. Each exercise is repeated 10-15 times.</a:t>
            </a:r>
            <a:endParaRPr lang="uk-UA"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pedlib.ru/books1/3/0174/image184.png"/>
          <p:cNvPicPr>
            <a:picLocks noChangeAspect="1" noChangeArrowheads="1"/>
          </p:cNvPicPr>
          <p:nvPr/>
        </p:nvPicPr>
        <p:blipFill>
          <a:blip r:embed="rId3" cstate="print"/>
          <a:srcRect/>
          <a:stretch>
            <a:fillRect/>
          </a:stretch>
        </p:blipFill>
        <p:spPr bwMode="auto">
          <a:xfrm>
            <a:off x="2843808" y="790569"/>
            <a:ext cx="6300192" cy="6067431"/>
          </a:xfrm>
          <a:prstGeom prst="rect">
            <a:avLst/>
          </a:prstGeom>
          <a:noFill/>
        </p:spPr>
      </p:pic>
      <p:sp>
        <p:nvSpPr>
          <p:cNvPr id="4" name="Прямоугольник 3"/>
          <p:cNvSpPr/>
          <p:nvPr/>
        </p:nvSpPr>
        <p:spPr>
          <a:xfrm>
            <a:off x="251520" y="2204864"/>
            <a:ext cx="2555776" cy="1569660"/>
          </a:xfrm>
          <a:prstGeom prst="rect">
            <a:avLst/>
          </a:prstGeom>
        </p:spPr>
        <p:txBody>
          <a:bodyPr wrap="square">
            <a:spAutoFit/>
          </a:bodyPr>
          <a:lstStyle/>
          <a:p>
            <a:r>
              <a:rPr lang="en-US" sz="3200" dirty="0" smtClean="0">
                <a:latin typeface="Arial" pitchFamily="34" charset="0"/>
                <a:cs typeface="Arial" pitchFamily="34" charset="0"/>
              </a:rPr>
              <a:t>Approximate complex of PT for colitis</a:t>
            </a:r>
            <a:endParaRPr lang="uk-UA" sz="3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14346" y="71414"/>
            <a:ext cx="9034818" cy="714380"/>
          </a:xfrm>
        </p:spPr>
        <p:txBody>
          <a:bodyPr>
            <a:normAutofit fontScale="90000"/>
          </a:bodyPr>
          <a:lstStyle/>
          <a:p>
            <a:pPr algn="ctr"/>
            <a:r>
              <a:rPr lang="uk-UA" sz="3200" dirty="0" smtClean="0">
                <a:solidFill>
                  <a:srgbClr val="FFFF00"/>
                </a:solidFill>
                <a:latin typeface="Arial" pitchFamily="34" charset="0"/>
                <a:cs typeface="Arial" pitchFamily="34" charset="0"/>
              </a:rPr>
              <a:t>А</a:t>
            </a:r>
            <a:r>
              <a:rPr lang="en-US" sz="3200" dirty="0" err="1" smtClean="0">
                <a:solidFill>
                  <a:srgbClr val="FFFF00"/>
                </a:solidFill>
                <a:latin typeface="Arial" pitchFamily="34" charset="0"/>
                <a:cs typeface="Arial" pitchFamily="34" charset="0"/>
              </a:rPr>
              <a:t>ims</a:t>
            </a:r>
            <a:r>
              <a:rPr lang="en-US" sz="3200" dirty="0" smtClean="0">
                <a:solidFill>
                  <a:srgbClr val="FFFF00"/>
                </a:solidFill>
                <a:latin typeface="Arial" pitchFamily="34" charset="0"/>
                <a:cs typeface="Arial" pitchFamily="34" charset="0"/>
              </a:rPr>
              <a:t> of physical therapy in rehabilitation of gastroenterological patients:</a:t>
            </a:r>
            <a:r>
              <a:rPr lang="ru-RU" sz="3200" dirty="0" smtClean="0">
                <a:solidFill>
                  <a:srgbClr val="FFFF00"/>
                </a:solidFill>
                <a:latin typeface="Arial" pitchFamily="34" charset="0"/>
                <a:cs typeface="Arial" pitchFamily="34" charset="0"/>
              </a:rPr>
              <a:t> </a:t>
            </a:r>
            <a:endParaRPr lang="ru-RU" sz="3200" dirty="0">
              <a:solidFill>
                <a:srgbClr val="FFFF00"/>
              </a:solidFill>
              <a:latin typeface="Arial" pitchFamily="34" charset="0"/>
              <a:cs typeface="Arial" pitchFamily="34" charset="0"/>
            </a:endParaRPr>
          </a:p>
        </p:txBody>
      </p:sp>
      <p:sp>
        <p:nvSpPr>
          <p:cNvPr id="6" name="Прямоугольник 5"/>
          <p:cNvSpPr/>
          <p:nvPr/>
        </p:nvSpPr>
        <p:spPr>
          <a:xfrm>
            <a:off x="214282" y="873887"/>
            <a:ext cx="8929718" cy="4893647"/>
          </a:xfrm>
          <a:prstGeom prst="rect">
            <a:avLst/>
          </a:prstGeom>
        </p:spPr>
        <p:txBody>
          <a:bodyPr wrap="square">
            <a:spAutoFit/>
          </a:bodyPr>
          <a:lstStyle/>
          <a:p>
            <a:pPr>
              <a:buFont typeface="Arial" pitchFamily="34" charset="0"/>
              <a:buChar char="•"/>
              <a:tabLst>
                <a:tab pos="358775" algn="l"/>
              </a:tabLst>
            </a:pPr>
            <a:r>
              <a:rPr lang="ru-RU" sz="2600" dirty="0" smtClean="0">
                <a:latin typeface="Arial" pitchFamily="34" charset="0"/>
                <a:cs typeface="Arial" pitchFamily="34" charset="0"/>
              </a:rPr>
              <a:t>   </a:t>
            </a:r>
            <a:r>
              <a:rPr lang="en-US" sz="2600" dirty="0" smtClean="0">
                <a:latin typeface="Arial" pitchFamily="34" charset="0"/>
                <a:cs typeface="Arial" pitchFamily="34" charset="0"/>
              </a:rPr>
              <a:t>contribute  to the strengthening, improvement of the body;</a:t>
            </a:r>
          </a:p>
          <a:p>
            <a:pPr>
              <a:buFont typeface="Arial" pitchFamily="34" charset="0"/>
              <a:buChar char="•"/>
            </a:pPr>
            <a:r>
              <a:rPr lang="ru-RU" sz="2600" dirty="0" smtClean="0">
                <a:latin typeface="Arial" pitchFamily="34" charset="0"/>
                <a:cs typeface="Arial" pitchFamily="34" charset="0"/>
              </a:rPr>
              <a:t>   </a:t>
            </a:r>
            <a:r>
              <a:rPr lang="en-US" sz="2600" dirty="0" smtClean="0">
                <a:latin typeface="Arial" pitchFamily="34" charset="0"/>
                <a:cs typeface="Arial" pitchFamily="34" charset="0"/>
              </a:rPr>
              <a:t>an impact on the </a:t>
            </a:r>
            <a:r>
              <a:rPr lang="en-US" sz="2600" dirty="0" err="1" smtClean="0">
                <a:latin typeface="Arial" pitchFamily="34" charset="0"/>
                <a:cs typeface="Arial" pitchFamily="34" charset="0"/>
              </a:rPr>
              <a:t>neuro-humoral</a:t>
            </a:r>
            <a:r>
              <a:rPr lang="en-US" sz="2600" dirty="0" smtClean="0">
                <a:latin typeface="Arial" pitchFamily="34" charset="0"/>
                <a:cs typeface="Arial" pitchFamily="34" charset="0"/>
              </a:rPr>
              <a:t> regulation of digestion;</a:t>
            </a:r>
          </a:p>
          <a:p>
            <a:pPr>
              <a:buFont typeface="Arial" pitchFamily="34" charset="0"/>
              <a:buChar char="•"/>
            </a:pPr>
            <a:r>
              <a:rPr lang="ru-RU" sz="2600" dirty="0" smtClean="0">
                <a:latin typeface="Arial" pitchFamily="34" charset="0"/>
                <a:cs typeface="Arial" pitchFamily="34" charset="0"/>
              </a:rPr>
              <a:t>   </a:t>
            </a:r>
            <a:r>
              <a:rPr lang="en-US" sz="2600" dirty="0" smtClean="0">
                <a:latin typeface="Arial" pitchFamily="34" charset="0"/>
                <a:cs typeface="Arial" pitchFamily="34" charset="0"/>
              </a:rPr>
              <a:t>stimulation of  blood circulation in the abdomen and pelvis;</a:t>
            </a:r>
          </a:p>
          <a:p>
            <a:pPr>
              <a:buFont typeface="Arial" pitchFamily="34" charset="0"/>
              <a:buChar char="•"/>
            </a:pPr>
            <a:r>
              <a:rPr lang="ru-RU" sz="2600" dirty="0" smtClean="0">
                <a:latin typeface="Arial" pitchFamily="34" charset="0"/>
                <a:cs typeface="Arial" pitchFamily="34" charset="0"/>
              </a:rPr>
              <a:t>   </a:t>
            </a:r>
            <a:r>
              <a:rPr lang="en-US" sz="2600" dirty="0" smtClean="0">
                <a:latin typeface="Arial" pitchFamily="34" charset="0"/>
                <a:cs typeface="Arial" pitchFamily="34" charset="0"/>
              </a:rPr>
              <a:t>strengthening the abdominal muscles;</a:t>
            </a:r>
          </a:p>
          <a:p>
            <a:pPr>
              <a:buFont typeface="Arial" pitchFamily="34" charset="0"/>
              <a:buChar char="•"/>
            </a:pPr>
            <a:r>
              <a:rPr lang="en-US" sz="2600" dirty="0" smtClean="0">
                <a:latin typeface="Arial" pitchFamily="34" charset="0"/>
                <a:cs typeface="Arial" pitchFamily="34" charset="0"/>
              </a:rPr>
              <a:t> </a:t>
            </a:r>
            <a:r>
              <a:rPr lang="ru-RU" sz="2600" dirty="0" smtClean="0">
                <a:latin typeface="Arial" pitchFamily="34" charset="0"/>
                <a:cs typeface="Arial" pitchFamily="34" charset="0"/>
              </a:rPr>
              <a:t>  </a:t>
            </a:r>
            <a:r>
              <a:rPr lang="en-US" sz="2600" dirty="0" smtClean="0">
                <a:latin typeface="Arial" pitchFamily="34" charset="0"/>
                <a:cs typeface="Arial" pitchFamily="34" charset="0"/>
              </a:rPr>
              <a:t>help to normalize the </a:t>
            </a:r>
            <a:r>
              <a:rPr lang="en-US" sz="2600" dirty="0" err="1" smtClean="0">
                <a:latin typeface="Arial" pitchFamily="34" charset="0"/>
                <a:cs typeface="Arial" pitchFamily="34" charset="0"/>
              </a:rPr>
              <a:t>secretory</a:t>
            </a:r>
            <a:r>
              <a:rPr lang="en-US" sz="2600" dirty="0" smtClean="0">
                <a:latin typeface="Arial" pitchFamily="34" charset="0"/>
                <a:cs typeface="Arial" pitchFamily="34" charset="0"/>
              </a:rPr>
              <a:t>, motor and absorptive function;</a:t>
            </a:r>
          </a:p>
          <a:p>
            <a:pPr>
              <a:buFont typeface="Arial" pitchFamily="34" charset="0"/>
              <a:buChar char="•"/>
            </a:pPr>
            <a:r>
              <a:rPr lang="ru-RU" sz="2600" dirty="0" smtClean="0">
                <a:latin typeface="Arial" pitchFamily="34" charset="0"/>
                <a:cs typeface="Arial" pitchFamily="34" charset="0"/>
              </a:rPr>
              <a:t>   </a:t>
            </a:r>
            <a:r>
              <a:rPr lang="en-US" sz="2600" dirty="0" smtClean="0">
                <a:latin typeface="Arial" pitchFamily="34" charset="0"/>
                <a:cs typeface="Arial" pitchFamily="34" charset="0"/>
              </a:rPr>
              <a:t>prevent stagnation in the abdominal cavity, contribute to full function of breathing, and the ability to take advantage of diaphragmatic breathing in case of this pathology;</a:t>
            </a:r>
          </a:p>
          <a:p>
            <a:pPr>
              <a:buFont typeface="Arial" pitchFamily="34" charset="0"/>
              <a:buChar char="•"/>
            </a:pPr>
            <a:r>
              <a:rPr lang="ru-RU" sz="2600" dirty="0" smtClean="0">
                <a:latin typeface="Arial" pitchFamily="34" charset="0"/>
                <a:cs typeface="Arial" pitchFamily="34" charset="0"/>
              </a:rPr>
              <a:t>   </a:t>
            </a:r>
            <a:r>
              <a:rPr lang="en-US" sz="2600" dirty="0" smtClean="0">
                <a:latin typeface="Arial" pitchFamily="34" charset="0"/>
                <a:cs typeface="Arial" pitchFamily="34" charset="0"/>
              </a:rPr>
              <a:t>have a positive impact on the psycho-emotional sphere</a:t>
            </a:r>
            <a:r>
              <a:rPr lang="ru-RU" sz="2600" dirty="0" smtClean="0">
                <a:latin typeface="Arial" pitchFamily="34" charset="0"/>
                <a:cs typeface="Arial" pitchFamily="34" charset="0"/>
              </a:rPr>
              <a:t>.</a:t>
            </a:r>
            <a:endParaRPr lang="uk-UA" sz="2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686828" cy="360040"/>
          </a:xfrm>
        </p:spPr>
        <p:txBody>
          <a:bodyPr>
            <a:normAutofit fontScale="90000"/>
          </a:bodyPr>
          <a:lstStyle/>
          <a:p>
            <a:pPr algn="ctr"/>
            <a:r>
              <a:rPr lang="en-US" sz="2800" dirty="0" smtClean="0">
                <a:solidFill>
                  <a:srgbClr val="FFFF00"/>
                </a:solidFill>
                <a:latin typeface="Arial" pitchFamily="34" charset="0"/>
                <a:cs typeface="Arial" pitchFamily="34" charset="0"/>
              </a:rPr>
              <a:t>Therapeutic effect of exercise therapy is caused by</a:t>
            </a:r>
            <a:endParaRPr lang="ru-RU" sz="2800" dirty="0">
              <a:solidFill>
                <a:srgbClr val="FFFF00"/>
              </a:solidFill>
              <a:latin typeface="Arial" pitchFamily="34" charset="0"/>
              <a:cs typeface="Arial" pitchFamily="34" charset="0"/>
            </a:endParaRPr>
          </a:p>
        </p:txBody>
      </p:sp>
      <p:sp>
        <p:nvSpPr>
          <p:cNvPr id="4" name="Прямоугольник 3"/>
          <p:cNvSpPr/>
          <p:nvPr/>
        </p:nvSpPr>
        <p:spPr>
          <a:xfrm>
            <a:off x="251520" y="620688"/>
            <a:ext cx="8712968" cy="4708981"/>
          </a:xfrm>
          <a:prstGeom prst="rect">
            <a:avLst/>
          </a:prstGeom>
        </p:spPr>
        <p:txBody>
          <a:bodyPr wrap="square">
            <a:spAutoFit/>
          </a:bodyPr>
          <a:lstStyle/>
          <a:p>
            <a:pPr algn="just"/>
            <a:r>
              <a:rPr lang="ru-RU" sz="2000" dirty="0" smtClean="0">
                <a:latin typeface="Arial" pitchFamily="34" charset="0"/>
                <a:cs typeface="Arial" pitchFamily="34" charset="0"/>
              </a:rPr>
              <a:t>	</a:t>
            </a:r>
            <a:r>
              <a:rPr lang="en-US" sz="2000" u="sng" dirty="0" smtClean="0">
                <a:latin typeface="Arial" pitchFamily="34" charset="0"/>
                <a:cs typeface="Arial" pitchFamily="34" charset="0"/>
              </a:rPr>
              <a:t>strengthening and normalizing effect on the nervous system</a:t>
            </a:r>
            <a:r>
              <a:rPr lang="en-US" sz="2000" dirty="0" smtClean="0">
                <a:latin typeface="Arial" pitchFamily="34" charset="0"/>
                <a:cs typeface="Arial" pitchFamily="34" charset="0"/>
              </a:rPr>
              <a:t>: a balance of excitation and inhibition processes in the cortex of the brain and improvement of  the performance of vegetative sections of - motor-visceral reflexes;</a:t>
            </a:r>
            <a:r>
              <a:rPr lang="ru-RU" sz="2000" dirty="0" smtClean="0">
                <a:latin typeface="Arial" pitchFamily="34" charset="0"/>
                <a:cs typeface="Arial" pitchFamily="34" charset="0"/>
              </a:rPr>
              <a:t> </a:t>
            </a:r>
            <a:r>
              <a:rPr lang="en-US" sz="2000" u="sng" dirty="0" smtClean="0">
                <a:latin typeface="Arial" pitchFamily="34" charset="0"/>
                <a:cs typeface="Arial" pitchFamily="34" charset="0"/>
              </a:rPr>
              <a:t>activation of tissue metabolism:</a:t>
            </a:r>
            <a:r>
              <a:rPr lang="en-US" sz="2000" dirty="0" smtClean="0">
                <a:latin typeface="Arial" pitchFamily="34" charset="0"/>
                <a:cs typeface="Arial" pitchFamily="34" charset="0"/>
              </a:rPr>
              <a:t> improving the nutrition of tissues and organs, increase overall body tone and performance;</a:t>
            </a:r>
            <a:r>
              <a:rPr lang="ru-RU" sz="2000" dirty="0" smtClean="0">
                <a:latin typeface="Arial" pitchFamily="34" charset="0"/>
                <a:cs typeface="Arial" pitchFamily="34" charset="0"/>
              </a:rPr>
              <a:t> </a:t>
            </a:r>
            <a:r>
              <a:rPr lang="en-US" sz="2000" u="sng" dirty="0" smtClean="0">
                <a:latin typeface="Arial" pitchFamily="34" charset="0"/>
                <a:cs typeface="Arial" pitchFamily="34" charset="0"/>
              </a:rPr>
              <a:t>improving blood circulation in the abdominal organs</a:t>
            </a:r>
            <a:r>
              <a:rPr lang="en-US" sz="2000" dirty="0" smtClean="0">
                <a:latin typeface="Arial" pitchFamily="34" charset="0"/>
                <a:cs typeface="Arial" pitchFamily="34" charset="0"/>
              </a:rPr>
              <a:t>  and decreases the amount of deposited blood - there is remission of inflammatory processes in the organs of the gastrointestinal tract and accelerate the regeneration processes in them</a:t>
            </a:r>
            <a:r>
              <a:rPr lang="ru-RU" sz="2000" dirty="0" smtClean="0">
                <a:latin typeface="Arial" pitchFamily="34" charset="0"/>
                <a:cs typeface="Arial" pitchFamily="34" charset="0"/>
              </a:rPr>
              <a:t>; </a:t>
            </a:r>
            <a:r>
              <a:rPr lang="en-US" sz="2000" u="sng" dirty="0" smtClean="0">
                <a:latin typeface="Arial" pitchFamily="34" charset="0"/>
                <a:cs typeface="Arial" pitchFamily="34" charset="0"/>
              </a:rPr>
              <a:t>circulation improves in the pelvic organs</a:t>
            </a:r>
            <a:r>
              <a:rPr lang="en-US" sz="2000" dirty="0" smtClean="0">
                <a:latin typeface="Arial" pitchFamily="34" charset="0"/>
                <a:cs typeface="Arial" pitchFamily="34" charset="0"/>
              </a:rPr>
              <a:t> and prevents  stagnation of blood in the rectal veins and hemorrhoids</a:t>
            </a:r>
            <a:r>
              <a:rPr lang="ru-RU" sz="2000" dirty="0" smtClean="0">
                <a:latin typeface="Arial" pitchFamily="34" charset="0"/>
                <a:cs typeface="Arial" pitchFamily="34" charset="0"/>
              </a:rPr>
              <a:t>.</a:t>
            </a:r>
            <a:endParaRPr lang="en-US" sz="2000" dirty="0" smtClean="0">
              <a:latin typeface="Arial" pitchFamily="34" charset="0"/>
              <a:cs typeface="Arial" pitchFamily="34" charset="0"/>
            </a:endParaRPr>
          </a:p>
          <a:p>
            <a:pPr algn="just"/>
            <a:r>
              <a:rPr lang="ru-RU" sz="2000" dirty="0" smtClean="0">
                <a:latin typeface="Arial" pitchFamily="34" charset="0"/>
                <a:cs typeface="Arial" pitchFamily="34" charset="0"/>
              </a:rPr>
              <a:t>	</a:t>
            </a:r>
            <a:r>
              <a:rPr lang="ru-RU" sz="2000" dirty="0" smtClean="0">
                <a:solidFill>
                  <a:srgbClr val="FFFF00"/>
                </a:solidFill>
                <a:latin typeface="Arial" pitchFamily="34" charset="0"/>
                <a:cs typeface="Arial" pitchFamily="34" charset="0"/>
              </a:rPr>
              <a:t>	</a:t>
            </a:r>
            <a:r>
              <a:rPr lang="en-US" sz="2000" dirty="0" smtClean="0">
                <a:solidFill>
                  <a:srgbClr val="FFFF00"/>
                </a:solidFill>
                <a:latin typeface="Arial" pitchFamily="34" charset="0"/>
                <a:cs typeface="Arial" pitchFamily="34" charset="0"/>
              </a:rPr>
              <a:t>Physical therapy strengthens abdominal muscles </a:t>
            </a:r>
            <a:r>
              <a:rPr lang="en-US" sz="2000" dirty="0" smtClean="0">
                <a:latin typeface="Arial" pitchFamily="34" charset="0"/>
                <a:cs typeface="Arial" pitchFamily="34" charset="0"/>
              </a:rPr>
              <a:t>enhances intestinal motility and flow of bile from the gallbladder . Abdominal muscles play a significant role in the fixation of the abdominal cavity, and in case of their weakening the internal organs are shifted downward (called </a:t>
            </a:r>
            <a:r>
              <a:rPr lang="en-US" sz="2000" dirty="0" err="1" smtClean="0">
                <a:latin typeface="Arial" pitchFamily="34" charset="0"/>
                <a:cs typeface="Arial" pitchFamily="34" charset="0"/>
              </a:rPr>
              <a:t>visceroptosis</a:t>
            </a:r>
            <a:r>
              <a:rPr lang="en-US" sz="2000" dirty="0" smtClean="0">
                <a:latin typeface="Arial" pitchFamily="34" charset="0"/>
                <a:cs typeface="Arial" pitchFamily="34" charset="0"/>
              </a:rPr>
              <a:t>).</a:t>
            </a:r>
            <a:endParaRPr lang="uk-UA"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500042"/>
            <a:ext cx="7814198" cy="642942"/>
          </a:xfrm>
        </p:spPr>
        <p:txBody>
          <a:bodyPr>
            <a:normAutofit fontScale="90000"/>
          </a:bodyPr>
          <a:lstStyle/>
          <a:p>
            <a:r>
              <a:rPr lang="ru-RU" sz="1400" dirty="0" smtClean="0">
                <a:solidFill>
                  <a:srgbClr val="FFFF00"/>
                </a:solidFill>
                <a:effectLst/>
                <a:latin typeface="Arial" pitchFamily="34" charset="0"/>
                <a:cs typeface="Arial" pitchFamily="34" charset="0"/>
              </a:rPr>
              <a:t/>
            </a:r>
            <a:br>
              <a:rPr lang="ru-RU" sz="1400" dirty="0" smtClean="0">
                <a:solidFill>
                  <a:srgbClr val="FFFF00"/>
                </a:solidFill>
                <a:effectLst/>
                <a:latin typeface="Arial" pitchFamily="34" charset="0"/>
                <a:cs typeface="Arial" pitchFamily="34" charset="0"/>
              </a:rPr>
            </a:br>
            <a:r>
              <a:rPr lang="en-US" sz="3600" dirty="0" smtClean="0">
                <a:solidFill>
                  <a:srgbClr val="FFFF00"/>
                </a:solidFill>
                <a:effectLst/>
                <a:latin typeface="Arial" pitchFamily="34" charset="0"/>
                <a:cs typeface="Arial" pitchFamily="34" charset="0"/>
              </a:rPr>
              <a:t>Contraindications to physical therapy:</a:t>
            </a:r>
            <a:endParaRPr lang="ru-RU" sz="3600" dirty="0">
              <a:solidFill>
                <a:srgbClr val="FFFF00"/>
              </a:solidFill>
              <a:effectLst/>
              <a:latin typeface="Arial" pitchFamily="34" charset="0"/>
              <a:cs typeface="Arial" pitchFamily="34" charset="0"/>
            </a:endParaRPr>
          </a:p>
        </p:txBody>
      </p:sp>
      <p:sp>
        <p:nvSpPr>
          <p:cNvPr id="4" name="Прямоугольник 3"/>
          <p:cNvSpPr/>
          <p:nvPr/>
        </p:nvSpPr>
        <p:spPr>
          <a:xfrm>
            <a:off x="251520" y="1357298"/>
            <a:ext cx="9073008" cy="3046988"/>
          </a:xfrm>
          <a:prstGeom prst="rect">
            <a:avLst/>
          </a:prstGeom>
        </p:spPr>
        <p:txBody>
          <a:bodyPr wrap="square">
            <a:spAutoFit/>
          </a:bodyPr>
          <a:lstStyle/>
          <a:p>
            <a:pPr>
              <a:buClr>
                <a:srgbClr val="FFFF00"/>
              </a:buClr>
              <a:buFont typeface="Wingdings" pitchFamily="2" charset="2"/>
              <a:buChar char="v"/>
            </a:pPr>
            <a:r>
              <a:rPr lang="ru-RU" sz="3200" dirty="0" smtClean="0">
                <a:latin typeface="Arial" pitchFamily="34" charset="0"/>
                <a:cs typeface="Arial" pitchFamily="34" charset="0"/>
              </a:rPr>
              <a:t>  </a:t>
            </a:r>
            <a:r>
              <a:rPr lang="en-US" sz="3200" dirty="0" smtClean="0">
                <a:latin typeface="Arial" pitchFamily="34" charset="0"/>
                <a:cs typeface="Arial" pitchFamily="34" charset="0"/>
              </a:rPr>
              <a:t>period of acute illness,</a:t>
            </a:r>
          </a:p>
          <a:p>
            <a:pPr>
              <a:buClr>
                <a:srgbClr val="FFFF00"/>
              </a:buClr>
              <a:buFont typeface="Wingdings" pitchFamily="2" charset="2"/>
              <a:buChar char="v"/>
            </a:pPr>
            <a:r>
              <a:rPr lang="en-US" sz="3200" dirty="0" smtClean="0">
                <a:latin typeface="Arial" pitchFamily="34" charset="0"/>
                <a:cs typeface="Arial" pitchFamily="34" charset="0"/>
              </a:rPr>
              <a:t>  severe pain,</a:t>
            </a:r>
          </a:p>
          <a:p>
            <a:pPr>
              <a:buClr>
                <a:srgbClr val="FFFF00"/>
              </a:buClr>
              <a:buFont typeface="Wingdings" pitchFamily="2" charset="2"/>
              <a:buChar char="v"/>
            </a:pPr>
            <a:r>
              <a:rPr lang="en-US" sz="3200" dirty="0" smtClean="0">
                <a:latin typeface="Arial" pitchFamily="34" charset="0"/>
                <a:cs typeface="Arial" pitchFamily="34" charset="0"/>
              </a:rPr>
              <a:t>  expressed dyspepsia;</a:t>
            </a:r>
          </a:p>
          <a:p>
            <a:pPr>
              <a:buClr>
                <a:srgbClr val="FFFF00"/>
              </a:buClr>
              <a:buFont typeface="Wingdings" pitchFamily="2" charset="2"/>
              <a:buChar char="v"/>
            </a:pPr>
            <a:r>
              <a:rPr lang="en-US" sz="3200" dirty="0" smtClean="0">
                <a:latin typeface="Arial" pitchFamily="34" charset="0"/>
                <a:cs typeface="Arial" pitchFamily="34" charset="0"/>
              </a:rPr>
              <a:t>  general contraindications</a:t>
            </a:r>
          </a:p>
          <a:p>
            <a:pPr>
              <a:buClr>
                <a:srgbClr val="FFFF00"/>
              </a:buClr>
              <a:buFont typeface="Wingdings" pitchFamily="2" charset="2"/>
              <a:buChar char="v"/>
            </a:pPr>
            <a:r>
              <a:rPr lang="en-US" sz="3200" dirty="0" smtClean="0">
                <a:latin typeface="Arial" pitchFamily="34" charset="0"/>
                <a:cs typeface="Arial" pitchFamily="34" charset="0"/>
              </a:rPr>
              <a:t>  exercises for abdominal muscles in the</a:t>
            </a:r>
            <a:endParaRPr lang="ru-RU" sz="3200" dirty="0" smtClean="0">
              <a:latin typeface="Arial" pitchFamily="34" charset="0"/>
              <a:cs typeface="Arial" pitchFamily="34" charset="0"/>
            </a:endParaRPr>
          </a:p>
          <a:p>
            <a:pPr>
              <a:buClr>
                <a:srgbClr val="FFFF00"/>
              </a:buClr>
            </a:pPr>
            <a:r>
              <a:rPr lang="ru-RU" sz="3200" dirty="0" smtClean="0">
                <a:latin typeface="Arial" pitchFamily="34" charset="0"/>
                <a:cs typeface="Arial" pitchFamily="34" charset="0"/>
              </a:rPr>
              <a:t>     </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subacute</a:t>
            </a:r>
            <a:r>
              <a:rPr lang="en-US" sz="3200" dirty="0" smtClean="0">
                <a:latin typeface="Arial" pitchFamily="34" charset="0"/>
                <a:cs typeface="Arial" pitchFamily="34" charset="0"/>
              </a:rPr>
              <a:t> stage of the disease are excluded.</a:t>
            </a:r>
            <a:endParaRPr lang="ru-RU" sz="3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908720"/>
            <a:ext cx="8242256" cy="91388"/>
          </a:xfrm>
        </p:spPr>
        <p:txBody>
          <a:bodyPr>
            <a:normAutofit fontScale="90000"/>
          </a:bodyPr>
          <a:lstStyle/>
          <a:p>
            <a:r>
              <a:rPr lang="en-US" sz="3200" dirty="0" smtClean="0">
                <a:solidFill>
                  <a:srgbClr val="FFFF00"/>
                </a:solidFill>
                <a:latin typeface="Arial" pitchFamily="34" charset="0"/>
                <a:cs typeface="Arial" pitchFamily="34" charset="0"/>
              </a:rPr>
              <a:t>Therapeutic effect of exercise therapy significantly improved if</a:t>
            </a:r>
            <a:r>
              <a:rPr lang="ru-RU" sz="3200" dirty="0" smtClean="0">
                <a:solidFill>
                  <a:srgbClr val="FFFF00"/>
                </a:solidFill>
                <a:latin typeface="Arial" pitchFamily="34" charset="0"/>
                <a:cs typeface="Arial" pitchFamily="34" charset="0"/>
              </a:rPr>
              <a:t>:</a:t>
            </a:r>
            <a:endParaRPr lang="ru-RU" sz="3200" dirty="0">
              <a:solidFill>
                <a:srgbClr val="FFFF00"/>
              </a:solidFill>
              <a:latin typeface="Arial" pitchFamily="34" charset="0"/>
              <a:cs typeface="Arial" pitchFamily="34" charset="0"/>
            </a:endParaRPr>
          </a:p>
        </p:txBody>
      </p:sp>
      <p:sp>
        <p:nvSpPr>
          <p:cNvPr id="3" name="Текст 2"/>
          <p:cNvSpPr>
            <a:spLocks noGrp="1"/>
          </p:cNvSpPr>
          <p:nvPr>
            <p:ph type="body" idx="1"/>
          </p:nvPr>
        </p:nvSpPr>
        <p:spPr>
          <a:xfrm>
            <a:off x="395536" y="1000108"/>
            <a:ext cx="8473084" cy="5669252"/>
          </a:xfrm>
        </p:spPr>
        <p:txBody>
          <a:bodyPr>
            <a:normAutofit fontScale="92500" lnSpcReduction="20000"/>
          </a:bodyPr>
          <a:lstStyle/>
          <a:p>
            <a:pPr algn="l">
              <a:lnSpc>
                <a:spcPct val="120000"/>
              </a:lnSpc>
              <a:spcBef>
                <a:spcPts val="0"/>
              </a:spcBef>
            </a:pPr>
            <a:r>
              <a:rPr lang="en-US" sz="2400" dirty="0" smtClean="0">
                <a:latin typeface="Arial" pitchFamily="34" charset="0"/>
                <a:cs typeface="Arial" pitchFamily="34" charset="0"/>
              </a:rPr>
              <a:t>special physical exercises are performed by muscle groups which receive innervations</a:t>
            </a:r>
            <a:r>
              <a:rPr lang="ru-RU" sz="2400" dirty="0" smtClean="0">
                <a:latin typeface="Arial" pitchFamily="34" charset="0"/>
                <a:cs typeface="Arial" pitchFamily="34" charset="0"/>
              </a:rPr>
              <a:t> </a:t>
            </a:r>
            <a:r>
              <a:rPr lang="en-US" sz="2400" dirty="0" smtClean="0">
                <a:latin typeface="Arial" pitchFamily="34" charset="0"/>
                <a:cs typeface="Arial" pitchFamily="34" charset="0"/>
              </a:rPr>
              <a:t> from the same spinal segments as the diseased organ:</a:t>
            </a:r>
          </a:p>
          <a:p>
            <a:pPr algn="l">
              <a:lnSpc>
                <a:spcPct val="120000"/>
              </a:lnSpc>
              <a:spcBef>
                <a:spcPts val="0"/>
              </a:spcBef>
              <a:buFont typeface="Arial" pitchFamily="34" charset="0"/>
              <a:buChar char="•"/>
            </a:pPr>
            <a:r>
              <a:rPr lang="en-US" sz="2400" dirty="0" smtClean="0">
                <a:latin typeface="Arial" pitchFamily="34" charset="0"/>
                <a:cs typeface="Arial" pitchFamily="34" charset="0"/>
              </a:rPr>
              <a:t>  stomach - C3-C4,</a:t>
            </a:r>
          </a:p>
          <a:p>
            <a:pPr algn="l">
              <a:lnSpc>
                <a:spcPct val="120000"/>
              </a:lnSpc>
              <a:spcBef>
                <a:spcPts val="0"/>
              </a:spcBef>
              <a:buFont typeface="Arial" pitchFamily="34" charset="0"/>
              <a:buChar char="•"/>
            </a:pPr>
            <a:r>
              <a:rPr lang="en-US" sz="2400" dirty="0" smtClean="0">
                <a:latin typeface="Arial" pitchFamily="34" charset="0"/>
                <a:cs typeface="Arial" pitchFamily="34" charset="0"/>
              </a:rPr>
              <a:t>  liver, gallbladder - C3-C4, Th6-Th10,</a:t>
            </a:r>
          </a:p>
          <a:p>
            <a:pPr algn="l">
              <a:lnSpc>
                <a:spcPct val="120000"/>
              </a:lnSpc>
              <a:spcBef>
                <a:spcPts val="0"/>
              </a:spcBef>
              <a:buFont typeface="Arial" pitchFamily="34" charset="0"/>
              <a:buChar char="•"/>
            </a:pPr>
            <a:r>
              <a:rPr lang="en-US" sz="2400" dirty="0" smtClean="0">
                <a:latin typeface="Arial" pitchFamily="34" charset="0"/>
                <a:cs typeface="Arial" pitchFamily="34" charset="0"/>
              </a:rPr>
              <a:t>  Pancreas - C3-C4, Th6-Th10.</a:t>
            </a:r>
          </a:p>
          <a:p>
            <a:pPr algn="ctr">
              <a:lnSpc>
                <a:spcPct val="120000"/>
              </a:lnSpc>
              <a:spcBef>
                <a:spcPts val="0"/>
              </a:spcBef>
            </a:pPr>
            <a:r>
              <a:rPr lang="en-US" sz="3300" dirty="0" smtClean="0">
                <a:solidFill>
                  <a:srgbClr val="FFFF00"/>
                </a:solidFill>
                <a:latin typeface="Arial" pitchFamily="34" charset="0"/>
                <a:cs typeface="Arial" pitchFamily="34" charset="0"/>
              </a:rPr>
              <a:t>This exercise involves the following muscles:</a:t>
            </a:r>
          </a:p>
          <a:p>
            <a:pPr algn="l">
              <a:lnSpc>
                <a:spcPct val="120000"/>
              </a:lnSpc>
              <a:spcBef>
                <a:spcPts val="0"/>
              </a:spcBef>
              <a:buFont typeface="Arial" pitchFamily="34" charset="0"/>
              <a:buChar char="•"/>
            </a:pPr>
            <a:r>
              <a:rPr lang="en-US" sz="2400" dirty="0" smtClean="0">
                <a:latin typeface="Arial" pitchFamily="34" charset="0"/>
                <a:cs typeface="Arial" pitchFamily="34" charset="0"/>
              </a:rPr>
              <a:t>  neck,</a:t>
            </a:r>
          </a:p>
          <a:p>
            <a:pPr algn="l">
              <a:lnSpc>
                <a:spcPct val="120000"/>
              </a:lnSpc>
              <a:spcBef>
                <a:spcPts val="0"/>
              </a:spcBef>
              <a:buFont typeface="Arial" pitchFamily="34" charset="0"/>
              <a:buChar char="•"/>
            </a:pPr>
            <a:r>
              <a:rPr lang="en-US" sz="2400" dirty="0" smtClean="0">
                <a:latin typeface="Arial" pitchFamily="34" charset="0"/>
                <a:cs typeface="Arial" pitchFamily="34" charset="0"/>
              </a:rPr>
              <a:t>  trapezoidal,</a:t>
            </a:r>
          </a:p>
          <a:p>
            <a:pPr algn="l">
              <a:lnSpc>
                <a:spcPct val="120000"/>
              </a:lnSpc>
              <a:spcBef>
                <a:spcPts val="0"/>
              </a:spcBef>
              <a:buFont typeface="Arial" pitchFamily="34" charset="0"/>
              <a:buChar char="•"/>
            </a:pPr>
            <a:r>
              <a:rPr lang="en-US" sz="2400" dirty="0" smtClean="0">
                <a:latin typeface="Arial" pitchFamily="34" charset="0"/>
                <a:cs typeface="Arial" pitchFamily="34" charset="0"/>
              </a:rPr>
              <a:t>  muscles, raising the blade</a:t>
            </a:r>
            <a:r>
              <a:rPr lang="ru-RU" sz="2400" dirty="0" smtClean="0">
                <a:latin typeface="Arial" pitchFamily="34" charset="0"/>
                <a:cs typeface="Arial" pitchFamily="34" charset="0"/>
              </a:rPr>
              <a:t>,</a:t>
            </a:r>
            <a:endParaRPr lang="en-US" sz="2400" dirty="0" smtClean="0">
              <a:latin typeface="Arial" pitchFamily="34" charset="0"/>
              <a:cs typeface="Arial" pitchFamily="34" charset="0"/>
            </a:endParaRPr>
          </a:p>
          <a:p>
            <a:pPr algn="l">
              <a:lnSpc>
                <a:spcPct val="120000"/>
              </a:lnSpc>
              <a:spcBef>
                <a:spcPts val="0"/>
              </a:spcBef>
              <a:buFont typeface="Arial" pitchFamily="34" charset="0"/>
              <a:buChar char="•"/>
            </a:pPr>
            <a:r>
              <a:rPr lang="en-US" sz="2400" dirty="0" smtClean="0">
                <a:latin typeface="Arial" pitchFamily="34" charset="0"/>
                <a:cs typeface="Arial" pitchFamily="34" charset="0"/>
              </a:rPr>
              <a:t>  rhomboid major and minor muscles</a:t>
            </a:r>
            <a:r>
              <a:rPr lang="ru-RU" sz="2400" dirty="0" smtClean="0">
                <a:latin typeface="Arial" pitchFamily="34" charset="0"/>
                <a:cs typeface="Arial" pitchFamily="34" charset="0"/>
              </a:rPr>
              <a:t>,</a:t>
            </a:r>
            <a:endParaRPr lang="en-US" sz="2400" dirty="0" smtClean="0">
              <a:latin typeface="Arial" pitchFamily="34" charset="0"/>
              <a:cs typeface="Arial" pitchFamily="34" charset="0"/>
            </a:endParaRPr>
          </a:p>
          <a:p>
            <a:pPr algn="l">
              <a:lnSpc>
                <a:spcPct val="120000"/>
              </a:lnSpc>
              <a:spcBef>
                <a:spcPts val="0"/>
              </a:spcBef>
              <a:buFont typeface="Arial" pitchFamily="34" charset="0"/>
              <a:buChar char="•"/>
            </a:pPr>
            <a:r>
              <a:rPr lang="en-US" sz="2400" dirty="0" smtClean="0">
                <a:latin typeface="Arial" pitchFamily="34" charset="0"/>
                <a:cs typeface="Arial" pitchFamily="34" charset="0"/>
              </a:rPr>
              <a:t>  aperture</a:t>
            </a:r>
            <a:r>
              <a:rPr lang="ru-RU" sz="2400" dirty="0" smtClean="0">
                <a:latin typeface="Arial" pitchFamily="34" charset="0"/>
                <a:cs typeface="Arial" pitchFamily="34" charset="0"/>
              </a:rPr>
              <a:t>,</a:t>
            </a:r>
            <a:endParaRPr lang="en-US" sz="2400" dirty="0" smtClean="0">
              <a:latin typeface="Arial" pitchFamily="34" charset="0"/>
              <a:cs typeface="Arial" pitchFamily="34" charset="0"/>
            </a:endParaRPr>
          </a:p>
          <a:p>
            <a:pPr algn="l">
              <a:lnSpc>
                <a:spcPct val="120000"/>
              </a:lnSpc>
              <a:spcBef>
                <a:spcPts val="0"/>
              </a:spcBef>
              <a:buFont typeface="Arial" pitchFamily="34" charset="0"/>
              <a:buChar char="•"/>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intercostal</a:t>
            </a:r>
            <a:r>
              <a:rPr lang="en-US" sz="2400" dirty="0" smtClean="0">
                <a:latin typeface="Arial" pitchFamily="34" charset="0"/>
                <a:cs typeface="Arial" pitchFamily="34" charset="0"/>
              </a:rPr>
              <a:t> muscles,</a:t>
            </a:r>
          </a:p>
          <a:p>
            <a:pPr algn="l">
              <a:lnSpc>
                <a:spcPct val="120000"/>
              </a:lnSpc>
              <a:spcBef>
                <a:spcPts val="0"/>
              </a:spcBef>
              <a:buFont typeface="Arial" pitchFamily="34" charset="0"/>
              <a:buChar char="•"/>
            </a:pPr>
            <a:r>
              <a:rPr lang="en-US" sz="2400" dirty="0" smtClean="0">
                <a:latin typeface="Arial" pitchFamily="34" charset="0"/>
                <a:cs typeface="Arial" pitchFamily="34" charset="0"/>
              </a:rPr>
              <a:t>  anterior abdominal wall,</a:t>
            </a:r>
          </a:p>
          <a:p>
            <a:pPr algn="l">
              <a:lnSpc>
                <a:spcPct val="120000"/>
              </a:lnSpc>
              <a:spcBef>
                <a:spcPts val="0"/>
              </a:spcBef>
              <a:buFont typeface="Arial" pitchFamily="34" charset="0"/>
              <a:buChar char="•"/>
            </a:pPr>
            <a:r>
              <a:rPr lang="ru-RU" sz="2400" dirty="0" smtClean="0">
                <a:latin typeface="Arial" pitchFamily="34" charset="0"/>
                <a:cs typeface="Arial" pitchFamily="34" charset="0"/>
              </a:rPr>
              <a:t>  </a:t>
            </a:r>
            <a:r>
              <a:rPr lang="en-US" sz="2400" dirty="0" err="1" smtClean="0">
                <a:latin typeface="Arial" pitchFamily="34" charset="0"/>
                <a:cs typeface="Arial" pitchFamily="34" charset="0"/>
              </a:rPr>
              <a:t>iliopsoas</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obturator</a:t>
            </a:r>
            <a:r>
              <a:rPr lang="en-US" sz="2400" dirty="0" smtClean="0">
                <a:latin typeface="Arial" pitchFamily="34" charset="0"/>
                <a:cs typeface="Arial" pitchFamily="34" charset="0"/>
              </a:rPr>
              <a:t>,</a:t>
            </a:r>
          </a:p>
          <a:p>
            <a:pPr algn="l">
              <a:lnSpc>
                <a:spcPct val="120000"/>
              </a:lnSpc>
              <a:spcBef>
                <a:spcPts val="0"/>
              </a:spcBef>
              <a:buFont typeface="Arial" pitchFamily="34" charset="0"/>
              <a:buChar char="•"/>
            </a:pPr>
            <a:r>
              <a:rPr lang="ru-RU" sz="2400" dirty="0" smtClean="0">
                <a:latin typeface="Arial" pitchFamily="34" charset="0"/>
                <a:cs typeface="Arial" pitchFamily="34" charset="0"/>
              </a:rPr>
              <a:t>  </a:t>
            </a:r>
            <a:r>
              <a:rPr lang="en-US" sz="2400" dirty="0" smtClean="0">
                <a:latin typeface="Arial" pitchFamily="34" charset="0"/>
                <a:cs typeface="Arial" pitchFamily="34" charset="0"/>
              </a:rPr>
              <a:t>muscles of the foot and lower leg.</a:t>
            </a:r>
            <a:endParaRPr lang="ru-RU"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428604"/>
            <a:ext cx="8568952" cy="1815882"/>
          </a:xfrm>
          <a:prstGeom prst="rect">
            <a:avLst/>
          </a:prstGeom>
        </p:spPr>
        <p:txBody>
          <a:bodyPr wrap="square">
            <a:spAutoFit/>
          </a:bodyPr>
          <a:lstStyle/>
          <a:p>
            <a:pPr algn="just"/>
            <a:r>
              <a:rPr lang="en-US" sz="2800" dirty="0" smtClean="0">
                <a:latin typeface="Arial" pitchFamily="34" charset="0"/>
                <a:cs typeface="Arial" pitchFamily="34" charset="0"/>
              </a:rPr>
              <a:t>In case of diseases of the digestive organs the efficiency of physical therapy depends on the choice of starting positions, allowing differentially regulate intra-abdominal pressure.</a:t>
            </a:r>
            <a:endParaRPr lang="uk-UA" sz="2800" dirty="0">
              <a:latin typeface="Arial" pitchFamily="34" charset="0"/>
              <a:cs typeface="Arial" pitchFamily="34" charset="0"/>
            </a:endParaRPr>
          </a:p>
        </p:txBody>
      </p:sp>
      <p:sp>
        <p:nvSpPr>
          <p:cNvPr id="5" name="Прямоугольник 4"/>
          <p:cNvSpPr/>
          <p:nvPr/>
        </p:nvSpPr>
        <p:spPr>
          <a:xfrm>
            <a:off x="467544" y="2857496"/>
            <a:ext cx="8352928" cy="2677656"/>
          </a:xfrm>
          <a:prstGeom prst="rect">
            <a:avLst/>
          </a:prstGeom>
        </p:spPr>
        <p:txBody>
          <a:bodyPr wrap="square">
            <a:spAutoFit/>
          </a:bodyPr>
          <a:lstStyle/>
          <a:p>
            <a:r>
              <a:rPr lang="en-US" sz="2800" dirty="0" smtClean="0">
                <a:solidFill>
                  <a:srgbClr val="FFFF00"/>
                </a:solidFill>
                <a:latin typeface="Arial" pitchFamily="34" charset="0"/>
                <a:cs typeface="Arial" pitchFamily="34" charset="0"/>
              </a:rPr>
              <a:t>The most commonly used positions</a:t>
            </a:r>
            <a:r>
              <a:rPr lang="ru-RU" sz="2800" dirty="0" smtClean="0">
                <a:solidFill>
                  <a:srgbClr val="FFFF00"/>
                </a:solidFill>
                <a:latin typeface="Arial" pitchFamily="34" charset="0"/>
                <a:cs typeface="Arial" pitchFamily="34" charset="0"/>
              </a:rPr>
              <a:t>:</a:t>
            </a:r>
          </a:p>
          <a:p>
            <a:pPr>
              <a:buFont typeface="Arial" pitchFamily="34" charset="0"/>
              <a:buChar char="•"/>
            </a:pPr>
            <a:r>
              <a:rPr lang="ru-RU" sz="2800" dirty="0" smtClean="0">
                <a:latin typeface="Arial" pitchFamily="34" charset="0"/>
                <a:cs typeface="Arial" pitchFamily="34" charset="0"/>
              </a:rPr>
              <a:t>  </a:t>
            </a:r>
            <a:r>
              <a:rPr lang="en-US" sz="2800" dirty="0" smtClean="0">
                <a:latin typeface="Arial" pitchFamily="34" charset="0"/>
                <a:cs typeface="Arial" pitchFamily="34" charset="0"/>
              </a:rPr>
              <a:t>lying down with legs bent (on the left or right side, on the back);</a:t>
            </a:r>
          </a:p>
          <a:p>
            <a:pPr>
              <a:buFont typeface="Arial" pitchFamily="34" charset="0"/>
              <a:buChar char="•"/>
            </a:pPr>
            <a:r>
              <a:rPr lang="ru-RU" sz="2800" dirty="0" smtClean="0">
                <a:latin typeface="Arial" pitchFamily="34" charset="0"/>
                <a:cs typeface="Arial" pitchFamily="34" charset="0"/>
              </a:rPr>
              <a:t>  </a:t>
            </a:r>
            <a:r>
              <a:rPr lang="en-US" sz="2800" dirty="0" smtClean="0">
                <a:latin typeface="Arial" pitchFamily="34" charset="0"/>
                <a:cs typeface="Arial" pitchFamily="34" charset="0"/>
              </a:rPr>
              <a:t>kneeling,</a:t>
            </a:r>
          </a:p>
          <a:p>
            <a:pPr>
              <a:buFont typeface="Arial" pitchFamily="34" charset="0"/>
              <a:buChar char="•"/>
            </a:pPr>
            <a:r>
              <a:rPr lang="en-US" sz="2800" dirty="0" smtClean="0">
                <a:latin typeface="Arial" pitchFamily="34" charset="0"/>
                <a:cs typeface="Arial" pitchFamily="34" charset="0"/>
              </a:rPr>
              <a:t>  on all fours,</a:t>
            </a:r>
          </a:p>
          <a:p>
            <a:pPr>
              <a:buFont typeface="Arial" pitchFamily="34" charset="0"/>
              <a:buChar char="•"/>
            </a:pPr>
            <a:r>
              <a:rPr lang="en-US" sz="2800" dirty="0" smtClean="0">
                <a:latin typeface="Arial" pitchFamily="34" charset="0"/>
                <a:cs typeface="Arial" pitchFamily="34" charset="0"/>
              </a:rPr>
              <a:t>  standing and sitting.</a:t>
            </a:r>
            <a:endParaRPr lang="uk-UA"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428604"/>
            <a:ext cx="8629328" cy="428628"/>
          </a:xfrm>
        </p:spPr>
        <p:txBody>
          <a:bodyPr>
            <a:noAutofit/>
          </a:bodyPr>
          <a:lstStyle/>
          <a:p>
            <a:pPr algn="ctr"/>
            <a:r>
              <a:rPr lang="en-US" sz="3200" b="1" dirty="0" smtClean="0">
                <a:solidFill>
                  <a:srgbClr val="FFFF00"/>
                </a:solidFill>
                <a:latin typeface="Arial" pitchFamily="34" charset="0"/>
                <a:cs typeface="Arial" pitchFamily="34" charset="0"/>
              </a:rPr>
              <a:t>Lying positions</a:t>
            </a:r>
            <a:endParaRPr lang="ru-RU" sz="3200" b="1" dirty="0">
              <a:solidFill>
                <a:srgbClr val="FFFF00"/>
              </a:solidFill>
              <a:latin typeface="Arial" pitchFamily="34" charset="0"/>
              <a:cs typeface="Arial" pitchFamily="34" charset="0"/>
            </a:endParaRPr>
          </a:p>
        </p:txBody>
      </p:sp>
      <p:pic>
        <p:nvPicPr>
          <p:cNvPr id="2050" name="Picture 2"/>
          <p:cNvPicPr>
            <a:picLocks noChangeAspect="1" noChangeArrowheads="1"/>
          </p:cNvPicPr>
          <p:nvPr/>
        </p:nvPicPr>
        <p:blipFill>
          <a:blip r:embed="rId2" cstate="print"/>
          <a:srcRect b="15548"/>
          <a:stretch>
            <a:fillRect/>
          </a:stretch>
        </p:blipFill>
        <p:spPr bwMode="auto">
          <a:xfrm>
            <a:off x="301312" y="1571612"/>
            <a:ext cx="3413432" cy="2147444"/>
          </a:xfrm>
          <a:prstGeom prst="rect">
            <a:avLst/>
          </a:prstGeom>
          <a:noFill/>
          <a:ln w="9525">
            <a:noFill/>
            <a:miter lim="800000"/>
            <a:headEnd/>
            <a:tailEnd/>
          </a:ln>
          <a:effectLst/>
        </p:spPr>
      </p:pic>
      <p:sp>
        <p:nvSpPr>
          <p:cNvPr id="6" name="Прямоугольник 5"/>
          <p:cNvSpPr/>
          <p:nvPr/>
        </p:nvSpPr>
        <p:spPr>
          <a:xfrm>
            <a:off x="3786182" y="1357298"/>
            <a:ext cx="5213802" cy="2246769"/>
          </a:xfrm>
          <a:prstGeom prst="rect">
            <a:avLst/>
          </a:prstGeom>
        </p:spPr>
        <p:txBody>
          <a:bodyPr wrap="square">
            <a:spAutoFit/>
          </a:bodyPr>
          <a:lstStyle/>
          <a:p>
            <a:pPr algn="just"/>
            <a:r>
              <a:rPr lang="en-US" sz="2000" dirty="0" smtClean="0">
                <a:solidFill>
                  <a:srgbClr val="FF0000"/>
                </a:solidFill>
                <a:latin typeface="Arial" pitchFamily="34" charset="0"/>
                <a:cs typeface="Arial" pitchFamily="34" charset="0"/>
              </a:rPr>
              <a:t>recommended during and immediately after acute exacerbation of the disease as the most sparing ones</a:t>
            </a:r>
            <a:r>
              <a:rPr lang="en-US" sz="2000" dirty="0" smtClean="0">
                <a:latin typeface="Arial" pitchFamily="34" charset="0"/>
                <a:cs typeface="Arial" pitchFamily="34" charset="0"/>
              </a:rPr>
              <a:t>, contributing to the smallest functional shifts to ensure the best conditions for performing breathing exercises (lying on your back with legs bent), any relaxation of the muscles. </a:t>
            </a:r>
            <a:endParaRPr lang="uk-UA" sz="2000" dirty="0">
              <a:latin typeface="Arial" pitchFamily="34" charset="0"/>
              <a:cs typeface="Arial" pitchFamily="34" charset="0"/>
            </a:endParaRPr>
          </a:p>
        </p:txBody>
      </p:sp>
      <p:sp>
        <p:nvSpPr>
          <p:cNvPr id="7" name="Прямоугольник 6"/>
          <p:cNvSpPr/>
          <p:nvPr/>
        </p:nvSpPr>
        <p:spPr>
          <a:xfrm>
            <a:off x="251520" y="3857628"/>
            <a:ext cx="8640960" cy="707886"/>
          </a:xfrm>
          <a:prstGeom prst="rect">
            <a:avLst/>
          </a:prstGeom>
        </p:spPr>
        <p:txBody>
          <a:bodyPr wrap="square">
            <a:spAutoFit/>
          </a:bodyPr>
          <a:lstStyle/>
          <a:p>
            <a:r>
              <a:rPr lang="en-US" sz="2000" dirty="0" smtClean="0">
                <a:latin typeface="Arial" pitchFamily="34" charset="0"/>
                <a:cs typeface="Arial" pitchFamily="34" charset="0"/>
              </a:rPr>
              <a:t>These positions are also useful when performing exercises for the abdominal muscles and pelvic floor.</a:t>
            </a:r>
            <a:endParaRPr lang="uk-UA"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m6-tub-ua.yandex.net/i?id=175555784-56-72&amp;n=21">
            <a:hlinkClick r:id="rId2"/>
          </p:cNvPr>
          <p:cNvPicPr>
            <a:picLocks noGrp="1" noChangeAspect="1" noChangeArrowheads="1"/>
          </p:cNvPicPr>
          <p:nvPr>
            <p:ph sz="half" idx="1"/>
          </p:nvPr>
        </p:nvPicPr>
        <p:blipFill>
          <a:blip r:embed="rId3" cstate="print"/>
          <a:srcRect/>
          <a:stretch>
            <a:fillRect/>
          </a:stretch>
        </p:blipFill>
        <p:spPr bwMode="auto">
          <a:xfrm>
            <a:off x="235274" y="1643050"/>
            <a:ext cx="3030876" cy="2643206"/>
          </a:xfrm>
          <a:prstGeom prst="rect">
            <a:avLst/>
          </a:prstGeom>
          <a:noFill/>
        </p:spPr>
      </p:pic>
      <p:sp>
        <p:nvSpPr>
          <p:cNvPr id="5" name="Прямоугольник 4"/>
          <p:cNvSpPr/>
          <p:nvPr/>
        </p:nvSpPr>
        <p:spPr>
          <a:xfrm>
            <a:off x="1071538" y="357166"/>
            <a:ext cx="7786742" cy="461665"/>
          </a:xfrm>
          <a:prstGeom prst="rect">
            <a:avLst/>
          </a:prstGeom>
        </p:spPr>
        <p:txBody>
          <a:bodyPr wrap="square">
            <a:spAutoFit/>
          </a:bodyPr>
          <a:lstStyle/>
          <a:p>
            <a:pPr algn="ctr"/>
            <a:r>
              <a:rPr lang="en-US" sz="2400" b="1" dirty="0" smtClean="0">
                <a:solidFill>
                  <a:srgbClr val="FFFF00"/>
                </a:solidFill>
              </a:rPr>
              <a:t>Positions lying on left side, standing on all fours</a:t>
            </a:r>
            <a:endParaRPr lang="uk-UA" sz="2400" b="1" dirty="0">
              <a:solidFill>
                <a:srgbClr val="FFFF00"/>
              </a:solidFill>
            </a:endParaRPr>
          </a:p>
        </p:txBody>
      </p:sp>
      <p:sp>
        <p:nvSpPr>
          <p:cNvPr id="8" name="Прямоугольник 7"/>
          <p:cNvSpPr/>
          <p:nvPr/>
        </p:nvSpPr>
        <p:spPr>
          <a:xfrm>
            <a:off x="3286116" y="1428737"/>
            <a:ext cx="5429288" cy="3477875"/>
          </a:xfrm>
          <a:prstGeom prst="rect">
            <a:avLst/>
          </a:prstGeom>
        </p:spPr>
        <p:txBody>
          <a:bodyPr wrap="square">
            <a:spAutoFit/>
          </a:bodyPr>
          <a:lstStyle/>
          <a:p>
            <a:pPr algn="just"/>
            <a:r>
              <a:rPr lang="en-US" sz="2000" dirty="0" smtClean="0">
                <a:latin typeface="Arial" pitchFamily="34" charset="0"/>
                <a:cs typeface="Arial" pitchFamily="34" charset="0"/>
              </a:rPr>
              <a:t>As a consequence of the anatomical and topographical relationship of the gallbladder, common bile duct and duodenum, and in these positions bile flow towards the neck of the bladder and the ampoule is influenced by hydrostatic pressure.</a:t>
            </a:r>
          </a:p>
          <a:p>
            <a:pPr algn="just"/>
            <a:r>
              <a:rPr lang="en-US" sz="2000" dirty="0" smtClean="0">
                <a:latin typeface="Arial" pitchFamily="34" charset="0"/>
                <a:cs typeface="Arial" pitchFamily="34" charset="0"/>
              </a:rPr>
              <a:t>Also increased intra-abdominal pressure accelerates the flow of bile during full breathing with an emphasis on the participation of the diaphragm and abdominal muscles.</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1120</TotalTime>
  <Words>1758</Words>
  <Application>Microsoft Office PowerPoint</Application>
  <PresentationFormat>Экран (4:3)</PresentationFormat>
  <Paragraphs>171</Paragraphs>
  <Slides>29</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Апекс</vt:lpstr>
      <vt:lpstr> Рhysical rehabilitation in gastro-enterology</vt:lpstr>
      <vt:lpstr>Мuscular work</vt:lpstr>
      <vt:lpstr>Аims of physical therapy in rehabilitation of gastroenterological patients: </vt:lpstr>
      <vt:lpstr>Therapeutic effect of exercise therapy is caused by</vt:lpstr>
      <vt:lpstr> Contraindications to physical therapy:</vt:lpstr>
      <vt:lpstr>Therapeutic effect of exercise therapy significantly improved if:</vt:lpstr>
      <vt:lpstr>Слайд 7</vt:lpstr>
      <vt:lpstr>Lying positions</vt:lpstr>
      <vt:lpstr>Слайд 9</vt:lpstr>
      <vt:lpstr>Слайд 10</vt:lpstr>
      <vt:lpstr>Physical therapy in case of gastritis</vt:lpstr>
      <vt:lpstr>    A set of exercises for gastritis </vt:lpstr>
      <vt:lpstr>Exercise therapy in gastric ulcer and 12 duodenal ulcer</vt:lpstr>
      <vt:lpstr>A set of exercises for peptic ulcer</vt:lpstr>
      <vt:lpstr>PT with biliary dyskinesia</vt:lpstr>
      <vt:lpstr>A set of exercises with gallbladder dyskinesia</vt:lpstr>
      <vt:lpstr>PT in hypokinetic form</vt:lpstr>
      <vt:lpstr>PT with hyperkinetic form</vt:lpstr>
      <vt:lpstr>  Visceroptosis</vt:lpstr>
      <vt:lpstr>  Visceroptosis</vt:lpstr>
      <vt:lpstr>  Visceroptosis</vt:lpstr>
      <vt:lpstr>  Visceroptosis</vt:lpstr>
      <vt:lpstr>  Visceroptosis</vt:lpstr>
      <vt:lpstr>Слайд 24</vt:lpstr>
      <vt:lpstr>Exercise therapy in chronic pancreatitis is aimed at</vt:lpstr>
      <vt:lpstr>A set of exercises for physical therapy in patients with chronic pancreatitis (by A.M. Kapitonenko, 1986) </vt:lpstr>
      <vt:lpstr>Therapeutic exercise for constipation</vt:lpstr>
      <vt:lpstr>Therapeutic exercise for constipation</vt:lpstr>
      <vt:lpstr>Слайд 29</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Исходные положения лежа на левом боку, стоя на четвереньках</dc:title>
  <dc:creator>Admin</dc:creator>
  <cp:lastModifiedBy>Oksana</cp:lastModifiedBy>
  <cp:revision>198</cp:revision>
  <dcterms:created xsi:type="dcterms:W3CDTF">2013-12-03T08:17:20Z</dcterms:created>
  <dcterms:modified xsi:type="dcterms:W3CDTF">2014-04-07T07:23:40Z</dcterms:modified>
</cp:coreProperties>
</file>