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8" r:id="rId4"/>
    <p:sldId id="259" r:id="rId5"/>
    <p:sldId id="260" r:id="rId6"/>
    <p:sldId id="261" r:id="rId7"/>
    <p:sldId id="262" r:id="rId8"/>
    <p:sldId id="266" r:id="rId9"/>
    <p:sldId id="267" r:id="rId10"/>
    <p:sldId id="268" r:id="rId11"/>
    <p:sldId id="270" r:id="rId12"/>
    <p:sldId id="269" r:id="rId13"/>
    <p:sldId id="271" r:id="rId14"/>
    <p:sldId id="272" r:id="rId15"/>
    <p:sldId id="263" r:id="rId16"/>
    <p:sldId id="264" r:id="rId17"/>
    <p:sldId id="265"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951270-A111-4632-A830-BBC2221BC11D}" type="datetimeFigureOut">
              <a:rPr lang="ru-RU" smtClean="0"/>
              <a:pPr/>
              <a:t>14.03.2014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D52A7D-BE0B-49CC-B8DA-552257420356}"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buFont typeface="Wingdings 3"/>
              <a:buChar char=""/>
              <a:tabLst/>
              <a:defRPr/>
            </a:pPr>
            <a:endParaRPr kumimoji="0" lang="ru-RU"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Номер слайда 3"/>
          <p:cNvSpPr>
            <a:spLocks noGrp="1"/>
          </p:cNvSpPr>
          <p:nvPr>
            <p:ph type="sldNum" sz="quarter" idx="10"/>
          </p:nvPr>
        </p:nvSpPr>
        <p:spPr/>
        <p:txBody>
          <a:bodyPr/>
          <a:lstStyle/>
          <a:p>
            <a:fld id="{77D52A7D-BE0B-49CC-B8DA-552257420356}"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lvl="0"/>
            <a:endParaRPr lang="ru-RU" sz="1200" kern="1200" dirty="0">
              <a:solidFill>
                <a:schemeClr val="tx1"/>
              </a:solidFill>
              <a:latin typeface="+mn-lt"/>
              <a:ea typeface="+mn-ea"/>
              <a:cs typeface="+mn-cs"/>
            </a:endParaRPr>
          </a:p>
        </p:txBody>
      </p:sp>
      <p:sp>
        <p:nvSpPr>
          <p:cNvPr id="4" name="Номер слайда 3"/>
          <p:cNvSpPr>
            <a:spLocks noGrp="1"/>
          </p:cNvSpPr>
          <p:nvPr>
            <p:ph type="sldNum" sz="quarter" idx="10"/>
          </p:nvPr>
        </p:nvSpPr>
        <p:spPr/>
        <p:txBody>
          <a:bodyPr/>
          <a:lstStyle/>
          <a:p>
            <a:fld id="{77D52A7D-BE0B-49CC-B8DA-552257420356}" type="slidenum">
              <a:rPr lang="ru-RU" smtClean="0"/>
              <a:pPr/>
              <a:t>12</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3FD626-DDE0-4E55-8BF4-8D418D9925F3}" type="slidenum">
              <a:rPr lang="ru-RU" smtClean="0"/>
              <a:pPr/>
              <a:t>31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1)    усиление </a:t>
            </a:r>
            <a:r>
              <a:rPr kumimoji="0" lang="ru-RU" sz="2400" b="0" i="0" u="none" strike="noStrike" kern="1200" cap="none" spc="0" normalizeH="0" baseline="0" noProof="0" dirty="0" err="1" smtClean="0">
                <a:ln>
                  <a:noFill/>
                </a:ln>
                <a:solidFill>
                  <a:schemeClr val="tx1"/>
                </a:solidFill>
                <a:effectLst/>
                <a:uLnTx/>
                <a:uFillTx/>
                <a:latin typeface="+mn-lt"/>
                <a:ea typeface="+mn-ea"/>
                <a:cs typeface="+mn-cs"/>
              </a:rPr>
              <a:t>крово</a:t>
            </a:r>
            <a:r>
              <a:rPr kumimoji="0" lang="ru-RU" sz="2400" b="0" i="0" u="none" strike="noStrike" kern="1200" cap="none" spc="0" normalizeH="0" baseline="0" noProof="0" dirty="0" smtClean="0">
                <a:ln>
                  <a:noFill/>
                </a:ln>
                <a:solidFill>
                  <a:schemeClr val="tx1"/>
                </a:solidFill>
                <a:effectLst/>
                <a:uLnTx/>
                <a:uFillTx/>
                <a:latin typeface="+mn-lt"/>
                <a:ea typeface="+mn-ea"/>
                <a:cs typeface="+mn-cs"/>
              </a:rPr>
              <a:t>- и </a:t>
            </a:r>
            <a:r>
              <a:rPr kumimoji="0" lang="ru-RU" sz="2400" b="0" i="0" u="none" strike="noStrike" kern="1200" cap="none" spc="0" normalizeH="0" baseline="0" noProof="0" dirty="0" err="1" smtClean="0">
                <a:ln>
                  <a:noFill/>
                </a:ln>
                <a:solidFill>
                  <a:schemeClr val="tx1"/>
                </a:solidFill>
                <a:effectLst/>
                <a:uLnTx/>
                <a:uFillTx/>
                <a:latin typeface="+mn-lt"/>
                <a:ea typeface="+mn-ea"/>
                <a:cs typeface="+mn-cs"/>
              </a:rPr>
              <a:t>лимфотока</a:t>
            </a:r>
            <a:r>
              <a:rPr kumimoji="0" lang="ru-RU" sz="24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ru-RU" sz="2400" b="0" i="0" u="none" strike="noStrike" kern="1200" cap="none" spc="0" normalizeH="0" baseline="0" noProof="0" dirty="0" smtClean="0">
                <a:ln>
                  <a:noFill/>
                </a:ln>
                <a:solidFill>
                  <a:schemeClr val="tx1"/>
                </a:solidFill>
                <a:effectLst/>
                <a:uLnTx/>
                <a:uFillTx/>
                <a:latin typeface="+mn-lt"/>
                <a:ea typeface="+mn-ea"/>
                <a:cs typeface="+mn-cs"/>
              </a:rPr>
              <a:t>2</a:t>
            </a:r>
            <a:r>
              <a:rPr kumimoji="0" lang="ru-RU" sz="1600" b="0" i="0" u="none" strike="noStrike" kern="1200" cap="none" spc="0" normalizeH="0" baseline="0" noProof="0" dirty="0" smtClean="0">
                <a:ln>
                  <a:noFill/>
                </a:ln>
                <a:solidFill>
                  <a:schemeClr val="tx1"/>
                </a:solidFill>
                <a:effectLst/>
                <a:uLnTx/>
                <a:uFillTx/>
                <a:latin typeface="+mn-lt"/>
                <a:ea typeface="+mn-ea"/>
                <a:cs typeface="+mn-cs"/>
              </a:rPr>
              <a:t>)     уменьшение или ликвидация воспалительных изменений </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в бронхах;</a:t>
            </a:r>
          </a:p>
          <a:p>
            <a:pPr marL="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ru-RU" sz="1600" b="0" i="0" u="none" strike="noStrike" kern="1200" cap="none" spc="0" normalizeH="0" baseline="0" noProof="0" dirty="0" smtClean="0">
                <a:ln>
                  <a:noFill/>
                </a:ln>
                <a:solidFill>
                  <a:schemeClr val="tx1"/>
                </a:solidFill>
                <a:effectLst/>
                <a:uLnTx/>
                <a:uFillTx/>
                <a:latin typeface="+mn-lt"/>
                <a:ea typeface="+mn-ea"/>
                <a:cs typeface="+mn-cs"/>
              </a:rPr>
              <a:t>3)     восстановление дренажной функции бронхов;</a:t>
            </a:r>
          </a:p>
          <a:p>
            <a:pPr marL="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4)     профилактика хронического бронхита, пневмонии;</a:t>
            </a:r>
          </a:p>
          <a:p>
            <a:pPr marL="0" marR="0" lvl="0" indent="-256032" algn="l" defTabSz="914400" rtl="0" eaLnBrk="1" fontAlgn="auto" latinLnBrk="0" hangingPunct="1">
              <a:lnSpc>
                <a:spcPct val="100000"/>
              </a:lnSpc>
              <a:spcBef>
                <a:spcPts val="0"/>
              </a:spcBef>
              <a:spcAft>
                <a:spcPts val="0"/>
              </a:spcAft>
              <a:buClr>
                <a:schemeClr val="accent1"/>
              </a:buClr>
              <a:buSzPct val="68000"/>
              <a:buFont typeface="Wingdings 3"/>
              <a:buChar char=""/>
              <a:tabLst/>
              <a:defRPr/>
            </a:pPr>
            <a:r>
              <a:rPr kumimoji="0" lang="ru-RU" sz="1200" b="0" i="0" u="none" strike="noStrike" kern="1200" cap="none" spc="0" normalizeH="0" baseline="0" noProof="0" dirty="0" smtClean="0">
                <a:ln>
                  <a:noFill/>
                </a:ln>
                <a:solidFill>
                  <a:schemeClr val="tx1"/>
                </a:solidFill>
                <a:effectLst/>
                <a:uLnTx/>
                <a:uFillTx/>
                <a:latin typeface="+mn-lt"/>
                <a:ea typeface="+mn-ea"/>
                <a:cs typeface="+mn-cs"/>
              </a:rPr>
              <a:t>5)     повышение местной и общей </a:t>
            </a:r>
            <a:r>
              <a:rPr kumimoji="0" lang="ru-RU" sz="1200" b="0" i="0" u="none" strike="noStrike" kern="1200" cap="none" spc="0" normalizeH="0" baseline="0" noProof="0" dirty="0" err="1" smtClean="0">
                <a:ln>
                  <a:noFill/>
                </a:ln>
                <a:solidFill>
                  <a:schemeClr val="tx1"/>
                </a:solidFill>
                <a:effectLst/>
                <a:uLnTx/>
                <a:uFillTx/>
                <a:latin typeface="+mn-lt"/>
                <a:ea typeface="+mn-ea"/>
                <a:cs typeface="+mn-cs"/>
              </a:rPr>
              <a:t>резистентности</a:t>
            </a:r>
            <a:r>
              <a:rPr kumimoji="0" lang="ru-RU" sz="1200" b="0" i="0" u="none" strike="noStrike" kern="1200" cap="none" spc="0" normalizeH="0" baseline="0" noProof="0" dirty="0" smtClean="0">
                <a:ln>
                  <a:noFill/>
                </a:ln>
                <a:solidFill>
                  <a:schemeClr val="tx1"/>
                </a:solidFill>
                <a:effectLst/>
                <a:uLnTx/>
                <a:uFillTx/>
                <a:latin typeface="+mn-lt"/>
                <a:ea typeface="+mn-ea"/>
                <a:cs typeface="+mn-cs"/>
              </a:rPr>
              <a:t> бронхиального дерева, сопротивляемости организма к простудным заболеваниям</a:t>
            </a:r>
          </a:p>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77D52A7D-BE0B-49CC-B8DA-552257420356}"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Прямоугольный треугольник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Заголовок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grpSp>
        <p:nvGrpSpPr>
          <p:cNvPr id="2" name="Группа 1"/>
          <p:cNvGrpSpPr/>
          <p:nvPr/>
        </p:nvGrpSpPr>
        <p:grpSpPr>
          <a:xfrm>
            <a:off x="-3765" y="4953000"/>
            <a:ext cx="9147765" cy="1912088"/>
            <a:chOff x="-3765" y="4832896"/>
            <a:chExt cx="9147765" cy="2032192"/>
          </a:xfrm>
        </p:grpSpPr>
        <p:sp>
          <p:nvSpPr>
            <p:cNvPr id="7" name="Полилиния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Полилиния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Полилиния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Прямая соединительная линия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Дата 29"/>
          <p:cNvSpPr>
            <a:spLocks noGrp="1"/>
          </p:cNvSpPr>
          <p:nvPr>
            <p:ph type="dt" sz="half" idx="10"/>
          </p:nvPr>
        </p:nvSpPr>
        <p:spPr/>
        <p:txBody>
          <a:bodyPr/>
          <a:lstStyle>
            <a:lvl1pPr>
              <a:defRPr>
                <a:solidFill>
                  <a:srgbClr val="FFFFFF"/>
                </a:solidFill>
              </a:defRPr>
            </a:lvl1pPr>
            <a:extLst/>
          </a:lstStyle>
          <a:p>
            <a:fld id="{5B106E36-FD25-4E2D-B0AA-010F637433A0}" type="datetimeFigureOut">
              <a:rPr lang="ru-RU" smtClean="0"/>
              <a:pPr/>
              <a:t>14.03.2014</a:t>
            </a:fld>
            <a:endParaRPr lang="ru-RU"/>
          </a:p>
        </p:txBody>
      </p:sp>
      <p:sp>
        <p:nvSpPr>
          <p:cNvPr id="19" name="Нижний колонтитул 18"/>
          <p:cNvSpPr>
            <a:spLocks noGrp="1"/>
          </p:cNvSpPr>
          <p:nvPr>
            <p:ph type="ftr" sz="quarter" idx="11"/>
          </p:nvPr>
        </p:nvSpPr>
        <p:spPr/>
        <p:txBody>
          <a:bodyPr/>
          <a:lstStyle>
            <a:lvl1pPr>
              <a:defRPr>
                <a:solidFill>
                  <a:schemeClr val="accent1">
                    <a:tint val="20000"/>
                  </a:schemeClr>
                </a:solidFill>
              </a:defRPr>
            </a:lvl1pPr>
            <a:extLst/>
          </a:lstStyle>
          <a:p>
            <a:endParaRPr lang="ru-RU"/>
          </a:p>
        </p:txBody>
      </p:sp>
      <p:sp>
        <p:nvSpPr>
          <p:cNvPr id="27" name="Номер слайда 26"/>
          <p:cNvSpPr>
            <a:spLocks noGrp="1"/>
          </p:cNvSpPr>
          <p:nvPr>
            <p:ph type="sldNum" sz="quarter" idx="12"/>
          </p:nvPr>
        </p:nvSpPr>
        <p:spPr/>
        <p:txBody>
          <a:bodyPr/>
          <a:lstStyle>
            <a:lvl1pPr>
              <a:defRPr>
                <a:solidFill>
                  <a:srgbClr val="FFFFFF"/>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481329"/>
            <a:ext cx="8229600" cy="438607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44013" y="274640"/>
            <a:ext cx="1777470" cy="5592761"/>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1"/>
            <a:ext cx="6324600" cy="5592760"/>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Заголовок 6"/>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Нашивка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Нашивка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2">
        <a:schemeClr val="bg1"/>
      </p:bgRef>
    </p:bg>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8" name="Заголовок 7"/>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Ref idx="1002">
        <a:schemeClr val="bg1"/>
      </p:bgRef>
    </p:bg>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6" name="Заголовок 5"/>
          <p:cNvSpPr>
            <a:spLocks noGrp="1"/>
          </p:cNvSpPr>
          <p:nvPr>
            <p:ph type="title"/>
          </p:nvPr>
        </p:nvSpPr>
        <p:spPr/>
        <p:txBody>
          <a:bodyPr rtlCol="0"/>
          <a:lstStyle>
            <a:extLst/>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14.03.2014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3">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727032" y="6407944"/>
            <a:ext cx="1920240" cy="365760"/>
          </a:xfrm>
        </p:spPr>
        <p:txBody>
          <a:bodyPr/>
          <a:lstStyle>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3" name="Рисунок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ru-RU" smtClean="0"/>
              <a:t>Вставка рисунка</a:t>
            </a:r>
            <a:endParaRPr kumimoji="0" lang="en-US" dirty="0"/>
          </a:p>
        </p:txBody>
      </p:sp>
      <p:sp>
        <p:nvSpPr>
          <p:cNvPr id="5" name="Дата 4"/>
          <p:cNvSpPr>
            <a:spLocks noGrp="1"/>
          </p:cNvSpPr>
          <p:nvPr>
            <p:ph type="dt" sz="half" idx="10"/>
          </p:nvPr>
        </p:nvSpPr>
        <p:spPr/>
        <p:txBody>
          <a:bodyPr/>
          <a:lstStyle>
            <a:lvl1pPr>
              <a:defRPr>
                <a:solidFill>
                  <a:schemeClr val="tx1"/>
                </a:solidFill>
              </a:defRPr>
            </a:lvl1pPr>
            <a:extLst/>
          </a:lstStyle>
          <a:p>
            <a:fld id="{5B106E36-FD25-4E2D-B0AA-010F637433A0}" type="datetimeFigureOut">
              <a:rPr lang="ru-RU" smtClean="0"/>
              <a:pPr/>
              <a:t>14.03.2014</a:t>
            </a:fld>
            <a:endParaRPr lang="ru-RU"/>
          </a:p>
        </p:txBody>
      </p:sp>
      <p:sp>
        <p:nvSpPr>
          <p:cNvPr id="6" name="Нижний колонтитул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ru-RU"/>
          </a:p>
        </p:txBody>
      </p:sp>
      <p:sp>
        <p:nvSpPr>
          <p:cNvPr id="7" name="Номер слайда 6"/>
          <p:cNvSpPr>
            <a:spLocks noGrp="1"/>
          </p:cNvSpPr>
          <p:nvPr>
            <p:ph type="sldNum" sz="quarter" idx="12"/>
          </p:nvPr>
        </p:nvSpPr>
        <p:spPr/>
        <p:txBody>
          <a:bodyPr/>
          <a:lstStyle>
            <a:lvl1pPr>
              <a:defRPr>
                <a:solidFill>
                  <a:schemeClr val="tx1"/>
                </a:solidFill>
              </a:defRPr>
            </a:lvl1pPr>
            <a:extLst/>
          </a:lstStyle>
          <a:p>
            <a:fld id="{725C68B6-61C2-468F-89AB-4B9F7531AA68}" type="slidenum">
              <a:rPr lang="ru-RU" smtClean="0"/>
              <a:pPr/>
              <a:t>‹#›</a:t>
            </a:fld>
            <a:endParaRPr lang="ru-RU"/>
          </a:p>
        </p:txBody>
      </p:sp>
      <p:sp>
        <p:nvSpPr>
          <p:cNvPr id="2" name="Заголовок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ru-RU" smtClean="0"/>
              <a:t>Образец заголовка</a:t>
            </a:r>
            <a:endParaRPr kumimoji="0" lang="en-US"/>
          </a:p>
        </p:txBody>
      </p:sp>
      <p:sp>
        <p:nvSpPr>
          <p:cNvPr id="8" name="Полилиния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Полилиния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Прямоугольный треугольник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Прямая соединительная линия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Нашивка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Нашивка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Полилиния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Полилиния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Прямоугольный треугольник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Прямая соединительная линия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Заголовок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ru-RU" smtClean="0"/>
              <a:t>Образец заголовка</a:t>
            </a:r>
            <a:endParaRPr kumimoji="0" lang="en-US"/>
          </a:p>
        </p:txBody>
      </p:sp>
      <p:sp>
        <p:nvSpPr>
          <p:cNvPr id="30" name="Текст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B106E36-FD25-4E2D-B0AA-010F637433A0}" type="datetimeFigureOut">
              <a:rPr lang="ru-RU" smtClean="0"/>
              <a:pPr/>
              <a:t>14.03.2014</a:t>
            </a:fld>
            <a:endParaRPr lang="ru-RU"/>
          </a:p>
        </p:txBody>
      </p:sp>
      <p:sp>
        <p:nvSpPr>
          <p:cNvPr id="22" name="Нижний колонтитул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ru-RU"/>
          </a:p>
        </p:txBody>
      </p:sp>
      <p:sp>
        <p:nvSpPr>
          <p:cNvPr id="18" name="Номер слайда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images.yandex.ua/yandsearch?source=wiz&amp;fp=0&amp;text=%D0%B0%D0%B1%D1%81%D1%86%D0%B5%D1%81%D1%81%20%D0%BB%D0%B5%D0%B3%D0%BA%D0%BE%D0%B3%D0%BE&amp;noreask=1&amp;pos=1&amp;lr=147&amp;rpt=simage&amp;uinfo=ww-1791-wh-897-fw-1566-fh-598-pd-1&amp;img_url=http://www.medlinks.ru/images/art/all/I20.gi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BEBA8EAE-BF5A-486C-A8C5-ECC9F3942E4B}">
                <a14:imgProps xmlns:a14="http://schemas.microsoft.com/office/drawing/2010/main" xmlns="">
                  <a14:imgLayer r:embed="rId4">
                    <a14:imgEffect>
                      <a14:backgroundRemoval t="3167" b="97167" l="10250" r="90000"/>
                    </a14:imgEffect>
                    <a14:imgEffect>
                      <a14:sharpenSoften amount="3000"/>
                    </a14:imgEffect>
                    <a14:imgEffect>
                      <a14:colorTemperature colorTemp="8100"/>
                    </a14:imgEffect>
                  </a14:imgLayer>
                </a14:imgProps>
              </a:ext>
              <a:ext uri="{28A0092B-C50C-407E-A947-70E740481C1C}">
                <a14:useLocalDpi xmlns:a14="http://schemas.microsoft.com/office/drawing/2010/main" xmlns="" val="0"/>
              </a:ext>
            </a:extLst>
          </a:blip>
          <a:stretch>
            <a:fillRect/>
          </a:stretch>
        </p:blipFill>
        <p:spPr>
          <a:xfrm>
            <a:off x="4429124" y="467144"/>
            <a:ext cx="4333853" cy="3250390"/>
          </a:xfrm>
          <a:prstGeom prst="rect">
            <a:avLst/>
          </a:prstGeom>
          <a:effectLst>
            <a:outerShdw blurRad="50800" dist="50800" sx="1000" sy="1000" algn="ctr" rotWithShape="0">
              <a:schemeClr val="bg1"/>
            </a:outerShdw>
          </a:effectLst>
        </p:spPr>
      </p:pic>
      <p:sp>
        <p:nvSpPr>
          <p:cNvPr id="7" name="TextBox 6"/>
          <p:cNvSpPr txBox="1"/>
          <p:nvPr/>
        </p:nvSpPr>
        <p:spPr>
          <a:xfrm>
            <a:off x="923925" y="3847462"/>
            <a:ext cx="6334125" cy="1938992"/>
          </a:xfrm>
          <a:prstGeom prst="rect">
            <a:avLst/>
          </a:prstGeom>
          <a:noFill/>
        </p:spPr>
        <p:txBody>
          <a:bodyPr wrap="square" rtlCol="0">
            <a:spAutoFit/>
          </a:bodyPr>
          <a:lstStyle/>
          <a:p>
            <a:r>
              <a:rPr lang="en-US" sz="4000" b="1" dirty="0" smtClean="0">
                <a:latin typeface="Arial" pitchFamily="34" charset="0"/>
                <a:cs typeface="Arial" pitchFamily="34" charset="0"/>
              </a:rPr>
              <a:t>Rehabilitation</a:t>
            </a:r>
          </a:p>
          <a:p>
            <a:r>
              <a:rPr lang="en-US" sz="4000" b="1" dirty="0" smtClean="0">
                <a:latin typeface="Arial" pitchFamily="34" charset="0"/>
                <a:cs typeface="Arial" pitchFamily="34" charset="0"/>
              </a:rPr>
              <a:t>of patients </a:t>
            </a:r>
          </a:p>
          <a:p>
            <a:r>
              <a:rPr lang="en-US" sz="4000" b="1" dirty="0" smtClean="0">
                <a:latin typeface="Arial" pitchFamily="34" charset="0"/>
                <a:cs typeface="Arial" pitchFamily="34" charset="0"/>
              </a:rPr>
              <a:t>with respiratory diseases</a:t>
            </a:r>
            <a:endParaRPr lang="uk-UA" sz="4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r>
              <a:rPr lang="en-US" dirty="0" smtClean="0"/>
              <a:t>Reason for the cough - irritation of the respiratory tract foreign bodies or abnormal products (sputum, blood). Cough frees airways of these products. Distinguish between dry cough without sputum and wet with sputum.</a:t>
            </a:r>
            <a:endParaRPr lang="ru-RU" dirty="0"/>
          </a:p>
        </p:txBody>
      </p:sp>
      <p:sp>
        <p:nvSpPr>
          <p:cNvPr id="3" name="Заголовок 2"/>
          <p:cNvSpPr>
            <a:spLocks noGrp="1"/>
          </p:cNvSpPr>
          <p:nvPr>
            <p:ph type="title"/>
          </p:nvPr>
        </p:nvSpPr>
        <p:spPr/>
        <p:txBody>
          <a:bodyPr/>
          <a:lstStyle/>
          <a:p>
            <a:pPr algn="ctr"/>
            <a:r>
              <a:rPr lang="en-US" dirty="0" smtClean="0">
                <a:solidFill>
                  <a:srgbClr val="FF0000"/>
                </a:solidFill>
              </a:rPr>
              <a:t>Cough -a reflex act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4948068"/>
          </a:xfrm>
        </p:spPr>
        <p:txBody>
          <a:bodyPr>
            <a:normAutofit lnSpcReduction="10000"/>
          </a:bodyPr>
          <a:lstStyle/>
          <a:p>
            <a:r>
              <a:rPr lang="en-US" sz="3200" dirty="0" smtClean="0">
                <a:latin typeface="Arial Rounded MT Bold" pitchFamily="34" charset="0"/>
              </a:rPr>
              <a:t>is the main clinical feature of pulmonary failure, and</a:t>
            </a:r>
          </a:p>
          <a:p>
            <a:r>
              <a:rPr lang="en-US" sz="3200" dirty="0" smtClean="0">
                <a:latin typeface="Arial Rounded MT Bold" pitchFamily="34" charset="0"/>
              </a:rPr>
              <a:t> its functional feature - the inability of the respiratory system to ensure a particular exercise. </a:t>
            </a:r>
            <a:br>
              <a:rPr lang="en-US" sz="3200" dirty="0" smtClean="0">
                <a:latin typeface="Arial Rounded MT Bold" pitchFamily="34" charset="0"/>
              </a:rPr>
            </a:br>
            <a:r>
              <a:rPr lang="en-US" sz="3200" dirty="0" smtClean="0">
                <a:latin typeface="Arial Rounded MT Bold" pitchFamily="34" charset="0"/>
              </a:rPr>
              <a:t>  Typically, when respiratory failure show signs of dysfunction of the cardiovascular system, because cardiovascular failure</a:t>
            </a:r>
            <a:r>
              <a:rPr lang="ru-RU" sz="3200" dirty="0" smtClean="0"/>
              <a:t> </a:t>
            </a:r>
            <a:r>
              <a:rPr lang="en-US" sz="3200" dirty="0" smtClean="0">
                <a:latin typeface="Arial Rounded MT Bold" pitchFamily="34" charset="0"/>
              </a:rPr>
              <a:t>joins</a:t>
            </a:r>
            <a:r>
              <a:rPr lang="ru-RU" sz="3200" dirty="0" smtClean="0"/>
              <a:t> </a:t>
            </a:r>
            <a:r>
              <a:rPr lang="en-US" sz="3200" dirty="0" smtClean="0">
                <a:latin typeface="Arial Rounded MT Bold" pitchFamily="34" charset="0"/>
              </a:rPr>
              <a:t>to</a:t>
            </a:r>
            <a:r>
              <a:rPr lang="ru-RU" sz="3200" dirty="0" smtClean="0"/>
              <a:t> </a:t>
            </a:r>
            <a:r>
              <a:rPr lang="en-US" sz="3200" dirty="0" smtClean="0">
                <a:latin typeface="Arial Rounded MT Bold" pitchFamily="34" charset="0"/>
              </a:rPr>
              <a:t>respiratory failure</a:t>
            </a:r>
            <a:endParaRPr lang="ru-RU" sz="3200" dirty="0"/>
          </a:p>
        </p:txBody>
      </p:sp>
      <p:sp>
        <p:nvSpPr>
          <p:cNvPr id="3" name="Заголовок 2"/>
          <p:cNvSpPr>
            <a:spLocks noGrp="1"/>
          </p:cNvSpPr>
          <p:nvPr>
            <p:ph type="title"/>
          </p:nvPr>
        </p:nvSpPr>
        <p:spPr/>
        <p:txBody>
          <a:bodyPr/>
          <a:lstStyle/>
          <a:p>
            <a:pPr algn="ctr"/>
            <a:r>
              <a:rPr lang="en-US" dirty="0" err="1" smtClean="0">
                <a:solidFill>
                  <a:srgbClr val="FF0000"/>
                </a:solidFill>
              </a:rPr>
              <a:t>Dyspnea</a:t>
            </a:r>
            <a:r>
              <a:rPr lang="en-US" dirty="0" smtClean="0"/>
              <a:t> </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481328"/>
            <a:ext cx="8229600" cy="5090944"/>
          </a:xfrm>
        </p:spPr>
        <p:txBody>
          <a:bodyPr>
            <a:normAutofit fontScale="92500" lnSpcReduction="20000"/>
          </a:bodyPr>
          <a:lstStyle/>
          <a:p>
            <a:r>
              <a:rPr lang="en-US" sz="3200" dirty="0" smtClean="0">
                <a:latin typeface="Arial Rounded MT Bold" pitchFamily="34" charset="0"/>
              </a:rPr>
              <a:t>- this sharp stabbing pains or weaker and longer;</a:t>
            </a:r>
          </a:p>
          <a:p>
            <a:r>
              <a:rPr lang="en-US" sz="3200" dirty="0" smtClean="0">
                <a:latin typeface="Arial Rounded MT Bold" pitchFamily="34" charset="0"/>
              </a:rPr>
              <a:t> characterized their relation with breathing (pain when taking a deep breath, when you cough).</a:t>
            </a:r>
          </a:p>
          <a:p>
            <a:r>
              <a:rPr lang="en-US" sz="3200" dirty="0" smtClean="0">
                <a:latin typeface="Arial Rounded MT Bold" pitchFamily="34" charset="0"/>
              </a:rPr>
              <a:t> Pain are more often in the side.</a:t>
            </a:r>
          </a:p>
          <a:p>
            <a:r>
              <a:rPr lang="en-US" sz="3200" dirty="0" smtClean="0">
                <a:solidFill>
                  <a:srgbClr val="FF0000"/>
                </a:solidFill>
                <a:latin typeface="Arial Rounded MT Bold" pitchFamily="34" charset="0"/>
              </a:rPr>
              <a:t>Apart from these major manifestations may also be: </a:t>
            </a:r>
          </a:p>
          <a:p>
            <a:r>
              <a:rPr lang="en-US" sz="3200" dirty="0" smtClean="0">
                <a:latin typeface="Arial Rounded MT Bold" pitchFamily="34" charset="0"/>
              </a:rPr>
              <a:t>- </a:t>
            </a:r>
            <a:r>
              <a:rPr lang="en-US" sz="2800" dirty="0" smtClean="0">
                <a:latin typeface="Arial Rounded MT Bold" pitchFamily="34" charset="0"/>
              </a:rPr>
              <a:t>feeling hot,, fatigue, etc.</a:t>
            </a:r>
            <a:r>
              <a:rPr lang="en-US" sz="3200" dirty="0" smtClean="0">
                <a:latin typeface="Arial Rounded MT Bold" pitchFamily="34" charset="0"/>
              </a:rPr>
              <a:t>, </a:t>
            </a:r>
          </a:p>
          <a:p>
            <a:r>
              <a:rPr lang="en-US" sz="3200" dirty="0" smtClean="0">
                <a:latin typeface="Arial Rounded MT Bold" pitchFamily="34" charset="0"/>
              </a:rPr>
              <a:t>- sometimes chills, </a:t>
            </a:r>
          </a:p>
          <a:p>
            <a:r>
              <a:rPr lang="en-US" sz="3200" dirty="0" smtClean="0">
                <a:latin typeface="Arial Rounded MT Bold" pitchFamily="34" charset="0"/>
              </a:rPr>
              <a:t>- fatigue, </a:t>
            </a:r>
          </a:p>
          <a:p>
            <a:r>
              <a:rPr lang="en-US" sz="3200" dirty="0" smtClean="0">
                <a:latin typeface="Arial Rounded MT Bold" pitchFamily="34" charset="0"/>
              </a:rPr>
              <a:t>- headaches etc.</a:t>
            </a:r>
            <a:endParaRPr lang="ru-RU" sz="3200" dirty="0"/>
          </a:p>
        </p:txBody>
      </p:sp>
      <p:sp>
        <p:nvSpPr>
          <p:cNvPr id="3" name="Заголовок 2"/>
          <p:cNvSpPr>
            <a:spLocks noGrp="1"/>
          </p:cNvSpPr>
          <p:nvPr>
            <p:ph type="title"/>
          </p:nvPr>
        </p:nvSpPr>
        <p:spPr>
          <a:xfrm>
            <a:off x="428596" y="285728"/>
            <a:ext cx="8229600" cy="1143000"/>
          </a:xfrm>
        </p:spPr>
        <p:txBody>
          <a:bodyPr/>
          <a:lstStyle/>
          <a:p>
            <a:r>
              <a:rPr lang="en-US" dirty="0" smtClean="0">
                <a:solidFill>
                  <a:srgbClr val="FF0000"/>
                </a:solidFill>
              </a:rPr>
              <a:t>Pain in the chest</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normAutofit/>
          </a:bodyPr>
          <a:lstStyle/>
          <a:p>
            <a:pPr algn="ctr"/>
            <a:r>
              <a:rPr lang="en-US" sz="5400" dirty="0" smtClean="0"/>
              <a:t>Acute pneumonia</a:t>
            </a:r>
            <a:endParaRPr lang="ru-RU" sz="5400" dirty="0"/>
          </a:p>
        </p:txBody>
      </p:sp>
      <p:sp>
        <p:nvSpPr>
          <p:cNvPr id="5" name="Подзаголовок 4"/>
          <p:cNvSpPr>
            <a:spLocks noGrp="1"/>
          </p:cNvSpPr>
          <p:nvPr>
            <p:ph type="subTitle" idx="1"/>
          </p:nvPr>
        </p:nvSpPr>
        <p:spPr/>
        <p:txBody>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714488"/>
            <a:ext cx="8443914" cy="4525963"/>
          </a:xfrm>
        </p:spPr>
        <p:txBody>
          <a:bodyPr>
            <a:noAutofit/>
          </a:bodyPr>
          <a:lstStyle/>
          <a:p>
            <a:r>
              <a:rPr lang="en-US" sz="2400" dirty="0" smtClean="0">
                <a:solidFill>
                  <a:srgbClr val="FF0000"/>
                </a:solidFill>
                <a:latin typeface="Arial Rounded MT Bold" pitchFamily="34" charset="0"/>
              </a:rPr>
              <a:t>Intoxication</a:t>
            </a:r>
            <a:r>
              <a:rPr lang="en-US" sz="2400" dirty="0" smtClean="0">
                <a:latin typeface="Arial Rounded MT Bold" pitchFamily="34" charset="0"/>
              </a:rPr>
              <a:t> - general weakness, pallor, loss of appetite; </a:t>
            </a:r>
          </a:p>
          <a:p>
            <a:r>
              <a:rPr lang="en-US" sz="2400" dirty="0" smtClean="0">
                <a:solidFill>
                  <a:srgbClr val="FF0000"/>
                </a:solidFill>
                <a:latin typeface="Arial Rounded MT Bold" pitchFamily="34" charset="0"/>
              </a:rPr>
              <a:t>General inflammatory changes </a:t>
            </a:r>
            <a:r>
              <a:rPr lang="en-US" sz="2400" dirty="0" smtClean="0">
                <a:latin typeface="Arial Rounded MT Bold" pitchFamily="34" charset="0"/>
              </a:rPr>
              <a:t>- fever, chills, a sharp rise in temperature to 39-40 ° C, leukocytosis, increased erythrocyte sedimentation rate (ESR); </a:t>
            </a:r>
          </a:p>
          <a:p>
            <a:r>
              <a:rPr lang="en-US" sz="2400" dirty="0" smtClean="0">
                <a:solidFill>
                  <a:srgbClr val="FF0000"/>
                </a:solidFill>
                <a:latin typeface="Arial Rounded MT Bold" pitchFamily="34" charset="0"/>
              </a:rPr>
              <a:t>Inflammatory changes in the lung tissue</a:t>
            </a:r>
            <a:r>
              <a:rPr lang="en-US" sz="2400" dirty="0" smtClean="0">
                <a:latin typeface="Arial Rounded MT Bold" pitchFamily="34" charset="0"/>
              </a:rPr>
              <a:t> - the appearance of cough and sputum, change in the frequency and nature of respiration, the emergence of moist rales; </a:t>
            </a:r>
          </a:p>
          <a:p>
            <a:r>
              <a:rPr lang="en-US" sz="2400" dirty="0" smtClean="0">
                <a:solidFill>
                  <a:srgbClr val="FF0000"/>
                </a:solidFill>
                <a:latin typeface="Arial Rounded MT Bold" pitchFamily="34" charset="0"/>
              </a:rPr>
              <a:t>Involvement of other organs and systems </a:t>
            </a:r>
            <a:r>
              <a:rPr lang="en-US" sz="2400" dirty="0" smtClean="0">
                <a:latin typeface="Arial Rounded MT Bold" pitchFamily="34" charset="0"/>
              </a:rPr>
              <a:t>- changes in the cardiovascular, nervous and other systems.</a:t>
            </a:r>
          </a:p>
          <a:p>
            <a:endParaRPr lang="ru-RU" sz="2400" dirty="0"/>
          </a:p>
        </p:txBody>
      </p:sp>
      <p:sp>
        <p:nvSpPr>
          <p:cNvPr id="3" name="Заголовок 2"/>
          <p:cNvSpPr>
            <a:spLocks noGrp="1"/>
          </p:cNvSpPr>
          <p:nvPr>
            <p:ph type="title"/>
          </p:nvPr>
        </p:nvSpPr>
        <p:spPr>
          <a:xfrm>
            <a:off x="285720" y="274638"/>
            <a:ext cx="8572560" cy="1143000"/>
          </a:xfrm>
        </p:spPr>
        <p:txBody>
          <a:bodyPr>
            <a:noAutofit/>
          </a:bodyPr>
          <a:lstStyle/>
          <a:p>
            <a:pPr algn="ctr"/>
            <a:r>
              <a:rPr lang="en-US" sz="3600" dirty="0" smtClean="0">
                <a:solidFill>
                  <a:srgbClr val="FF0000"/>
                </a:solidFill>
              </a:rPr>
              <a:t>In the clinical picture of acute pneumonia syndromes are the following: </a:t>
            </a:r>
            <a:endParaRPr lang="ru-RU" sz="3600"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642910" y="1500174"/>
            <a:ext cx="8686800" cy="4507117"/>
          </a:xfrm>
        </p:spPr>
        <p:txBody>
          <a:bodyPr>
            <a:noAutofit/>
          </a:bodyPr>
          <a:lstStyle/>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improving blood circulation, lymph circulation in the lungs to accelerate the resorption </a:t>
            </a:r>
            <a:r>
              <a:rPr lang="ru-RU" sz="1800" dirty="0" smtClean="0">
                <a:latin typeface="Arial Black" pitchFamily="34" charset="0"/>
              </a:rPr>
              <a:t> </a:t>
            </a:r>
            <a:r>
              <a:rPr lang="en-US" sz="1800" dirty="0" smtClean="0">
                <a:latin typeface="Arial Black" pitchFamily="34" charset="0"/>
              </a:rPr>
              <a:t>of inflammatory exudate</a:t>
            </a:r>
            <a:r>
              <a:rPr lang="ru-RU" sz="1800" dirty="0" smtClean="0">
                <a:latin typeface="Arial Black" pitchFamily="34" charset="0"/>
              </a:rPr>
              <a:t> </a:t>
            </a:r>
            <a:r>
              <a:rPr lang="en-US" sz="1800" dirty="0" smtClean="0">
                <a:latin typeface="Arial Black" pitchFamily="34" charset="0"/>
              </a:rPr>
              <a:t> and prevent complications; </a:t>
            </a:r>
          </a:p>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to contribute to a more intensive removal of sputum </a:t>
            </a:r>
          </a:p>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to strengthen the respiratory muscles, the increase of lung excursion</a:t>
            </a:r>
          </a:p>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normalization of respiratory mechanics: slowing and deepening of breath</a:t>
            </a:r>
          </a:p>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restoration of adaptation to physical stress</a:t>
            </a:r>
          </a:p>
          <a:p>
            <a:pPr marL="605790" lvl="0" indent="-514350">
              <a:lnSpc>
                <a:spcPct val="150000"/>
              </a:lnSpc>
              <a:buClr>
                <a:schemeClr val="accent1"/>
              </a:buClr>
              <a:buSzPct val="100000"/>
              <a:buFont typeface="+mj-lt"/>
              <a:buAutoNum type="arabicPeriod"/>
              <a:defRPr/>
            </a:pPr>
            <a:r>
              <a:rPr lang="en-US" sz="1800" dirty="0" smtClean="0">
                <a:latin typeface="Arial Black" pitchFamily="34" charset="0"/>
              </a:rPr>
              <a:t>rehabilitative effect on the cardiovascular , respiratory, nervous and other systems of the body to improve their function and maintain general physical performance.</a:t>
            </a:r>
            <a:endParaRPr lang="ru-RU" sz="1800" dirty="0" smtClean="0">
              <a:latin typeface="Arial Black" pitchFamily="34" charset="0"/>
            </a:endParaRPr>
          </a:p>
          <a:p>
            <a:pPr marL="624078" indent="-514350">
              <a:buFont typeface="+mj-lt"/>
              <a:buAutoNum type="arabicPeriod"/>
            </a:pPr>
            <a:endParaRPr lang="ru-RU" sz="1800" dirty="0">
              <a:latin typeface="Arial Black" pitchFamily="34" charset="0"/>
            </a:endParaRPr>
          </a:p>
        </p:txBody>
      </p:sp>
      <p:sp>
        <p:nvSpPr>
          <p:cNvPr id="3" name="Заголовок 2"/>
          <p:cNvSpPr>
            <a:spLocks noGrp="1"/>
          </p:cNvSpPr>
          <p:nvPr>
            <p:ph type="title"/>
          </p:nvPr>
        </p:nvSpPr>
        <p:spPr>
          <a:xfrm>
            <a:off x="0" y="274638"/>
            <a:ext cx="9001156" cy="1143000"/>
          </a:xfrm>
        </p:spPr>
        <p:txBody>
          <a:bodyPr>
            <a:noAutofit/>
          </a:bodyPr>
          <a:lstStyle/>
          <a:p>
            <a:pPr lvl="0" algn="ctr"/>
            <a:r>
              <a:rPr lang="en-US" sz="2800" dirty="0" smtClean="0">
                <a:solidFill>
                  <a:srgbClr val="FF0000"/>
                </a:solidFill>
                <a:latin typeface="Arial Black" pitchFamily="34" charset="0"/>
                <a:cs typeface="Arial" pitchFamily="34" charset="0"/>
              </a:rPr>
              <a:t>The main objectives of physical rehabilitation (exercise therapy) for pneumonia:</a:t>
            </a:r>
            <a:endParaRPr lang="ru-RU" sz="2800" b="0" dirty="0">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fontScale="92500"/>
          </a:bodyPr>
          <a:lstStyle/>
          <a:p>
            <a:pPr marL="274320" lvl="0" indent="-274320" algn="just">
              <a:buClr>
                <a:schemeClr val="accent1"/>
              </a:buClr>
              <a:buSzPct val="100000"/>
              <a:buFont typeface="Symbol" pitchFamily="18" charset="2"/>
              <a:buChar char=""/>
              <a:defRPr/>
            </a:pPr>
            <a:r>
              <a:rPr lang="en-US" sz="2400" b="1" u="sng" dirty="0" smtClean="0">
                <a:solidFill>
                  <a:srgbClr val="FF0000"/>
                </a:solidFill>
                <a:latin typeface="Calibri" pitchFamily="34" charset="0"/>
                <a:cs typeface="Calibri" pitchFamily="34" charset="0"/>
              </a:rPr>
              <a:t>During the period of bed rest, </a:t>
            </a:r>
            <a:r>
              <a:rPr lang="en-US" sz="2400" b="1" dirty="0" smtClean="0">
                <a:latin typeface="Calibri" pitchFamily="34" charset="0"/>
                <a:cs typeface="Calibri" pitchFamily="34" charset="0"/>
              </a:rPr>
              <a:t>from 3d-5</a:t>
            </a:r>
            <a:r>
              <a:rPr lang="en-US" sz="2400" b="1" baseline="30000" dirty="0" smtClean="0">
                <a:latin typeface="Calibri" pitchFamily="34" charset="0"/>
                <a:cs typeface="Calibri" pitchFamily="34" charset="0"/>
              </a:rPr>
              <a:t>th</a:t>
            </a:r>
            <a:r>
              <a:rPr lang="en-US" sz="2400" b="1" dirty="0" smtClean="0">
                <a:latin typeface="Calibri" pitchFamily="34" charset="0"/>
                <a:cs typeface="Calibri" pitchFamily="34" charset="0"/>
              </a:rPr>
              <a:t> day at lying position and sitting on a bed, legs dangling, dynamic exercises for small and medium-sized muscle groups  are applied, as far as static and dynamic breathing exercises. </a:t>
            </a:r>
          </a:p>
          <a:p>
            <a:pPr marL="274320" lvl="0" indent="-274320" algn="just">
              <a:buClr>
                <a:schemeClr val="accent1"/>
              </a:buClr>
              <a:buSzPct val="100000"/>
              <a:defRPr/>
            </a:pPr>
            <a:r>
              <a:rPr lang="en-US" sz="2400" b="1" dirty="0" smtClean="0">
                <a:latin typeface="Calibri" pitchFamily="34" charset="0"/>
                <a:cs typeface="Calibri" pitchFamily="34" charset="0"/>
              </a:rPr>
              <a:t>The ratio of general developmental and breathing exercises - 1:1, 1:2, 1:3. </a:t>
            </a:r>
          </a:p>
          <a:p>
            <a:pPr marL="273050" lvl="0" indent="-6350" algn="just">
              <a:buClr>
                <a:schemeClr val="accent1"/>
              </a:buClr>
              <a:buSzPct val="100000"/>
              <a:defRPr/>
            </a:pPr>
            <a:r>
              <a:rPr lang="en-US" sz="2400" b="1" dirty="0" smtClean="0">
                <a:latin typeface="Calibri" pitchFamily="34" charset="0"/>
                <a:cs typeface="Calibri" pitchFamily="34" charset="0"/>
              </a:rPr>
              <a:t>There should be no increased heart rate by more than 5-10 blow/min. </a:t>
            </a:r>
          </a:p>
          <a:p>
            <a:pPr marL="273050" lvl="0" indent="-6350" algn="just">
              <a:buClr>
                <a:schemeClr val="accent1"/>
              </a:buClr>
              <a:buSzPct val="100000"/>
              <a:defRPr/>
            </a:pPr>
            <a:r>
              <a:rPr lang="en-US" sz="2400" b="1" dirty="0" smtClean="0">
                <a:latin typeface="Calibri" pitchFamily="34" charset="0"/>
                <a:cs typeface="Calibri" pitchFamily="34" charset="0"/>
              </a:rPr>
              <a:t>Exercises have to be performed in a slow and mid-tempo, each one repeated 4-8 times with a maximum range of motion.</a:t>
            </a:r>
          </a:p>
          <a:p>
            <a:pPr marL="274320" lvl="0" indent="-274320">
              <a:buClr>
                <a:schemeClr val="accent1"/>
              </a:buClr>
              <a:buSzPct val="100000"/>
              <a:buFont typeface="Symbol" pitchFamily="18" charset="2"/>
              <a:buChar char=""/>
              <a:defRPr/>
            </a:pPr>
            <a:r>
              <a:rPr lang="en-US" sz="2400" b="1" dirty="0" smtClean="0">
                <a:latin typeface="Calibri" pitchFamily="34" charset="0"/>
                <a:cs typeface="Calibri" pitchFamily="34" charset="0"/>
              </a:rPr>
              <a:t>Duration of  treatment - 10-15 min, individual classes - 10 min 3 times a day.</a:t>
            </a:r>
            <a:endParaRPr lang="ru-RU" sz="2400" b="1" dirty="0" smtClean="0">
              <a:latin typeface="Calibri" pitchFamily="34" charset="0"/>
              <a:cs typeface="Calibri" pitchFamily="34" charset="0"/>
            </a:endParaRPr>
          </a:p>
          <a:p>
            <a:endParaRPr lang="ru-RU" dirty="0"/>
          </a:p>
        </p:txBody>
      </p:sp>
      <p:sp>
        <p:nvSpPr>
          <p:cNvPr id="4" name="Rectangle 2"/>
          <p:cNvSpPr txBox="1">
            <a:spLocks noGrp="1" noChangeArrowheads="1"/>
          </p:cNvSpPr>
          <p:nvPr>
            <p:ph type="title"/>
          </p:nvPr>
        </p:nvSpPr>
        <p:spPr>
          <a:prstGeom prst="rect">
            <a:avLst/>
          </a:prstGeom>
        </p:spPr>
        <p:txBody>
          <a:bodyPr vert="horz" lIns="91440" tIns="45720" rIns="91440" bIns="45720" rtlCol="0" anchor="ctr">
            <a:noAutofit/>
          </a:bodyPr>
          <a:lstStyle/>
          <a:p>
            <a:pPr lvl="0">
              <a:spcBef>
                <a:spcPct val="0"/>
              </a:spcBef>
            </a:pPr>
            <a:r>
              <a:rPr lang="en-US" sz="3600" b="1" dirty="0" smtClean="0">
                <a:latin typeface="+mj-lt"/>
                <a:ea typeface="+mj-ea"/>
                <a:cs typeface="+mj-cs"/>
              </a:rPr>
              <a:t>Exercise therapy </a:t>
            </a:r>
          </a:p>
          <a:p>
            <a:pPr lvl="0">
              <a:spcBef>
                <a:spcPct val="0"/>
              </a:spcBef>
            </a:pPr>
            <a:r>
              <a:rPr lang="en-US" sz="3600" b="1" dirty="0" smtClean="0">
                <a:latin typeface="+mj-lt"/>
                <a:ea typeface="+mj-ea"/>
                <a:cs typeface="+mj-cs"/>
              </a:rPr>
              <a:t>for pneumonia:</a:t>
            </a:r>
            <a:endParaRPr kumimoji="0" lang="ru-RU" sz="3600" b="1"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5" name="Picture 4" descr="images (1)"/>
          <p:cNvPicPr>
            <a:picLocks noChangeAspect="1" noChangeArrowheads="1"/>
          </p:cNvPicPr>
          <p:nvPr/>
        </p:nvPicPr>
        <p:blipFill>
          <a:blip r:embed="rId3" cstate="print"/>
          <a:srcRect/>
          <a:stretch>
            <a:fillRect/>
          </a:stretch>
        </p:blipFill>
        <p:spPr bwMode="auto">
          <a:xfrm>
            <a:off x="5656113" y="57135"/>
            <a:ext cx="2487787" cy="13716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142984"/>
            <a:ext cx="8929718" cy="5376672"/>
          </a:xfrm>
        </p:spPr>
        <p:txBody>
          <a:bodyPr>
            <a:noAutofit/>
          </a:bodyPr>
          <a:lstStyle/>
          <a:p>
            <a:pPr marL="274320" lvl="0" indent="-274320" algn="just">
              <a:lnSpc>
                <a:spcPct val="120000"/>
              </a:lnSpc>
              <a:buClr>
                <a:schemeClr val="accent1"/>
              </a:buClr>
              <a:buSzPct val="100000"/>
              <a:defRPr/>
            </a:pPr>
            <a:r>
              <a:rPr lang="en-US" sz="2200" dirty="0" smtClean="0">
                <a:latin typeface="Arial Rounded MT Bold" pitchFamily="34" charset="0"/>
              </a:rPr>
              <a:t> from 5th - 7th day in sitting or standing positions bed rest exercises are continued to be used, however the dosage is increased, including exercises with objects for the major muscle groups. </a:t>
            </a:r>
          </a:p>
          <a:p>
            <a:pPr marL="274320" lvl="0" indent="-274320" algn="just">
              <a:lnSpc>
                <a:spcPct val="120000"/>
              </a:lnSpc>
              <a:buClr>
                <a:schemeClr val="accent1"/>
              </a:buClr>
              <a:buSzPct val="100000"/>
              <a:defRPr/>
            </a:pPr>
            <a:r>
              <a:rPr lang="en-US" sz="2200" dirty="0" smtClean="0">
                <a:latin typeface="Arial Rounded MT Bold" pitchFamily="34" charset="0"/>
              </a:rPr>
              <a:t>The ratio of respiratory exercises and general exercises -1:1, 1:2. </a:t>
            </a:r>
          </a:p>
          <a:p>
            <a:pPr marL="274320" lvl="0" indent="-274320" algn="just">
              <a:lnSpc>
                <a:spcPct val="120000"/>
              </a:lnSpc>
              <a:buClr>
                <a:schemeClr val="accent1"/>
              </a:buClr>
              <a:buSzPct val="100000"/>
              <a:defRPr/>
            </a:pPr>
            <a:r>
              <a:rPr lang="en-US" sz="2200" dirty="0" smtClean="0">
                <a:latin typeface="Arial Rounded MT Bold" pitchFamily="34" charset="0"/>
              </a:rPr>
              <a:t>Pulse increase is allowed up to 10-15 blow/min , the number of repetitions of each exercise is increased up to 8-10 times the average rate. </a:t>
            </a:r>
          </a:p>
          <a:p>
            <a:pPr marL="274320" lvl="0" indent="-274320" algn="just">
              <a:lnSpc>
                <a:spcPct val="120000"/>
              </a:lnSpc>
              <a:buClr>
                <a:schemeClr val="accent1"/>
              </a:buClr>
              <a:buSzPct val="100000"/>
              <a:defRPr/>
            </a:pPr>
            <a:r>
              <a:rPr lang="en-US" sz="2200" dirty="0" smtClean="0">
                <a:latin typeface="Arial Rounded MT Bold" pitchFamily="34" charset="0"/>
              </a:rPr>
              <a:t>Estimated exercise time is 15-30 minutes, also walking is used. </a:t>
            </a:r>
          </a:p>
          <a:p>
            <a:pPr marL="274320" lvl="0" indent="-274320" algn="just">
              <a:lnSpc>
                <a:spcPct val="120000"/>
              </a:lnSpc>
              <a:buClr>
                <a:schemeClr val="accent1"/>
              </a:buClr>
              <a:buSzPct val="100000"/>
              <a:defRPr/>
            </a:pPr>
            <a:r>
              <a:rPr lang="en-US" sz="2200" dirty="0" smtClean="0">
                <a:latin typeface="Arial Rounded MT Bold" pitchFamily="34" charset="0"/>
              </a:rPr>
              <a:t>Exercises are performed individually. </a:t>
            </a:r>
          </a:p>
          <a:p>
            <a:pPr marL="274320" lvl="0" indent="-274320" algn="just">
              <a:lnSpc>
                <a:spcPct val="120000"/>
              </a:lnSpc>
              <a:buClr>
                <a:schemeClr val="accent1"/>
              </a:buClr>
              <a:buSzPct val="100000"/>
              <a:defRPr/>
            </a:pPr>
            <a:r>
              <a:rPr lang="en-US" sz="2200" dirty="0" smtClean="0">
                <a:latin typeface="Arial Rounded MT Bold" pitchFamily="34" charset="0"/>
              </a:rPr>
              <a:t>The total duration of exercise during the day is up to 2 hours, the classes </a:t>
            </a:r>
            <a:r>
              <a:rPr lang="uk-UA" sz="2200" dirty="0" smtClean="0"/>
              <a:t>с</a:t>
            </a:r>
            <a:r>
              <a:rPr lang="en-US" sz="2200" dirty="0" smtClean="0">
                <a:latin typeface="Arial Rounded MT Bold" pitchFamily="34" charset="0"/>
              </a:rPr>
              <a:t>an be individual, few-group and independent .</a:t>
            </a:r>
            <a:endParaRPr lang="ru-RU" sz="2200" dirty="0" smtClean="0"/>
          </a:p>
          <a:p>
            <a:endParaRPr lang="ru-RU" sz="2200" dirty="0"/>
          </a:p>
        </p:txBody>
      </p:sp>
      <p:sp>
        <p:nvSpPr>
          <p:cNvPr id="3" name="Заголовок 2"/>
          <p:cNvSpPr>
            <a:spLocks noGrp="1"/>
          </p:cNvSpPr>
          <p:nvPr>
            <p:ph type="title"/>
          </p:nvPr>
        </p:nvSpPr>
        <p:spPr>
          <a:xfrm>
            <a:off x="457200" y="71422"/>
            <a:ext cx="8229600" cy="1143000"/>
          </a:xfrm>
        </p:spPr>
        <p:txBody>
          <a:bodyPr>
            <a:normAutofit fontScale="90000"/>
          </a:bodyPr>
          <a:lstStyle/>
          <a:p>
            <a:r>
              <a:rPr lang="en-US" sz="4400" dirty="0" smtClean="0">
                <a:solidFill>
                  <a:srgbClr val="FF0000"/>
                </a:solidFill>
              </a:rPr>
              <a:t>On  ambulation regime or bed rest mode</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lnSpcReduction="10000"/>
          </a:bodyPr>
          <a:lstStyle/>
          <a:p>
            <a:pPr marL="274320" lvl="0" indent="-274320" algn="just">
              <a:spcBef>
                <a:spcPct val="20000"/>
              </a:spcBef>
              <a:spcAft>
                <a:spcPts val="1000"/>
              </a:spcAft>
              <a:buClr>
                <a:schemeClr val="accent1"/>
              </a:buClr>
              <a:buSzPct val="100000"/>
              <a:defRPr/>
            </a:pPr>
            <a:r>
              <a:rPr lang="en-US" sz="2800" dirty="0" smtClean="0"/>
              <a:t>(not earlier) patients are transferred to the general regime. </a:t>
            </a:r>
          </a:p>
          <a:p>
            <a:pPr marL="274320" lvl="0" indent="-274320" algn="just">
              <a:spcBef>
                <a:spcPct val="20000"/>
              </a:spcBef>
              <a:spcAft>
                <a:spcPts val="1000"/>
              </a:spcAft>
              <a:buClr>
                <a:schemeClr val="accent1"/>
              </a:buClr>
              <a:buSzPct val="100000"/>
              <a:defRPr/>
            </a:pPr>
            <a:r>
              <a:rPr lang="en-US" sz="2800" dirty="0" smtClean="0"/>
              <a:t>Therapeutic exercises are similar to those used on ambulation regime, but with a greater load, causing increased heart rate - up to 100 b/min. </a:t>
            </a:r>
          </a:p>
          <a:p>
            <a:pPr marL="274320" lvl="0" indent="-274320" algn="just">
              <a:spcBef>
                <a:spcPct val="20000"/>
              </a:spcBef>
              <a:spcAft>
                <a:spcPts val="1000"/>
              </a:spcAft>
              <a:buClr>
                <a:schemeClr val="accent1"/>
              </a:buClr>
              <a:buSzPct val="100000"/>
              <a:defRPr/>
            </a:pPr>
            <a:r>
              <a:rPr lang="en-US" sz="2800" dirty="0" smtClean="0"/>
              <a:t>The duration of one exercise set  is 40 minutes, application of</a:t>
            </a:r>
            <a:r>
              <a:rPr lang="uk-UA" sz="2800" dirty="0" smtClean="0"/>
              <a:t> </a:t>
            </a:r>
            <a:r>
              <a:rPr lang="en-US" sz="2800" dirty="0" smtClean="0"/>
              <a:t>exercises, walking, training on simulators and</a:t>
            </a:r>
            <a:r>
              <a:rPr lang="en-US" sz="2800" dirty="0" smtClean="0">
                <a:solidFill>
                  <a:schemeClr val="accent3">
                    <a:lumMod val="60000"/>
                    <a:lumOff val="40000"/>
                  </a:schemeClr>
                </a:solidFill>
              </a:rPr>
              <a:t> </a:t>
            </a:r>
            <a:r>
              <a:rPr lang="en-US" sz="2800" dirty="0" smtClean="0"/>
              <a:t>games takes about 2.5 hours per day.</a:t>
            </a:r>
            <a:endParaRPr lang="ru-RU" sz="2800" dirty="0" smtClean="0"/>
          </a:p>
          <a:p>
            <a:endParaRPr lang="ru-RU" dirty="0"/>
          </a:p>
        </p:txBody>
      </p:sp>
      <p:sp>
        <p:nvSpPr>
          <p:cNvPr id="3" name="Заголовок 2"/>
          <p:cNvSpPr>
            <a:spLocks noGrp="1"/>
          </p:cNvSpPr>
          <p:nvPr>
            <p:ph type="title"/>
          </p:nvPr>
        </p:nvSpPr>
        <p:spPr/>
        <p:txBody>
          <a:bodyPr/>
          <a:lstStyle/>
          <a:p>
            <a:r>
              <a:rPr lang="en-US" sz="4400" dirty="0" smtClean="0">
                <a:solidFill>
                  <a:srgbClr val="FF0000"/>
                </a:solidFill>
              </a:rPr>
              <a:t>From the 7th-10</a:t>
            </a:r>
            <a:r>
              <a:rPr lang="en-US" sz="4400" baseline="30000" dirty="0" smtClean="0">
                <a:solidFill>
                  <a:srgbClr val="FF0000"/>
                </a:solidFill>
              </a:rPr>
              <a:t>th</a:t>
            </a:r>
            <a:r>
              <a:rPr lang="en-US" sz="4400" dirty="0" smtClean="0">
                <a:solidFill>
                  <a:srgbClr val="FF0000"/>
                </a:solidFill>
              </a:rPr>
              <a:t> day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half" idx="1"/>
          </p:nvPr>
        </p:nvSpPr>
        <p:spPr>
          <a:xfrm>
            <a:off x="285720" y="714356"/>
            <a:ext cx="4572032" cy="5292935"/>
          </a:xfrm>
        </p:spPr>
        <p:txBody>
          <a:bodyPr>
            <a:noAutofit/>
          </a:bodyPr>
          <a:lstStyle/>
          <a:p>
            <a:pPr marL="274320" lvl="0" indent="-274320" algn="just">
              <a:spcBef>
                <a:spcPct val="20000"/>
              </a:spcBef>
              <a:buClr>
                <a:schemeClr val="accent1"/>
              </a:buClr>
              <a:buSzPct val="100000"/>
              <a:buFont typeface="Symbol" pitchFamily="18" charset="2"/>
              <a:buChar char=""/>
            </a:pPr>
            <a:r>
              <a:rPr lang="en-US" sz="2400" dirty="0" smtClean="0">
                <a:latin typeface="Arial Rounded MT Bold" pitchFamily="34" charset="0"/>
              </a:rPr>
              <a:t>Lung emphysema is characterized by persistent expansion of the lungs, increasing their airiness due to lower elasticity of lung tissue, trophic changes of the alveoli and their magnification.</a:t>
            </a:r>
          </a:p>
          <a:p>
            <a:pPr marL="274320" lvl="0" indent="-274320" algn="just">
              <a:spcBef>
                <a:spcPct val="20000"/>
              </a:spcBef>
              <a:buClr>
                <a:schemeClr val="accent1"/>
              </a:buClr>
              <a:buSzPct val="100000"/>
              <a:buFont typeface="Symbol" pitchFamily="18" charset="2"/>
              <a:buChar char=""/>
            </a:pPr>
            <a:r>
              <a:rPr lang="en-US" sz="2400" dirty="0" smtClean="0">
                <a:latin typeface="Arial Rounded MT Bold" pitchFamily="34" charset="0"/>
              </a:rPr>
              <a:t> As an independent form the disease is rare, often being a consequence of chronic lung diseases such as chronic pneumonia, chronic bronchitis, bronchial asthma, pulmonary tuberculosis.</a:t>
            </a:r>
            <a:endParaRPr lang="ru-RU" sz="2400" dirty="0" smtClean="0"/>
          </a:p>
          <a:p>
            <a:endParaRPr lang="ru-RU" sz="2400" dirty="0"/>
          </a:p>
        </p:txBody>
      </p:sp>
      <p:sp>
        <p:nvSpPr>
          <p:cNvPr id="4" name="Заголовок 3"/>
          <p:cNvSpPr>
            <a:spLocks noGrp="1"/>
          </p:cNvSpPr>
          <p:nvPr>
            <p:ph type="title"/>
          </p:nvPr>
        </p:nvSpPr>
        <p:spPr>
          <a:xfrm>
            <a:off x="457200" y="71414"/>
            <a:ext cx="8229600" cy="582594"/>
          </a:xfrm>
        </p:spPr>
        <p:txBody>
          <a:bodyPr>
            <a:normAutofit fontScale="90000"/>
          </a:bodyPr>
          <a:lstStyle/>
          <a:p>
            <a:pPr lvl="0"/>
            <a:r>
              <a:rPr lang="en-US" sz="4400" dirty="0" smtClean="0">
                <a:solidFill>
                  <a:srgbClr val="FFFF00"/>
                </a:solidFill>
                <a:effectLst/>
                <a:latin typeface="Arial Rounded MT Bold" pitchFamily="34" charset="0"/>
              </a:rPr>
              <a:t>Lung Emphysema</a:t>
            </a:r>
            <a:endParaRPr lang="ru-RU" dirty="0">
              <a:solidFill>
                <a:srgbClr val="FFFF00"/>
              </a:solidFill>
            </a:endParaRPr>
          </a:p>
        </p:txBody>
      </p:sp>
      <p:pic>
        <p:nvPicPr>
          <p:cNvPr id="7" name="Picture 2" descr="Эмфизема легких-фото"/>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29190" y="857232"/>
            <a:ext cx="4165113" cy="3929090"/>
          </a:xfrm>
          <a:prstGeom prst="rect">
            <a:avLst/>
          </a:prstGeom>
          <a:solidFill>
            <a:schemeClr val="bg1"/>
          </a:solidFill>
        </p:spPr>
        <p:style>
          <a:lnRef idx="2">
            <a:schemeClr val="accent1"/>
          </a:lnRef>
          <a:fillRef idx="1">
            <a:schemeClr val="lt1"/>
          </a:fillRef>
          <a:effectRef idx="0">
            <a:schemeClr val="accent1"/>
          </a:effectRef>
          <a:fontRef idx="minor">
            <a:schemeClr val="dk1"/>
          </a:fontRef>
        </p:style>
      </p:pic>
      <p:sp>
        <p:nvSpPr>
          <p:cNvPr id="8" name="Прямоугольник 7"/>
          <p:cNvSpPr/>
          <p:nvPr/>
        </p:nvSpPr>
        <p:spPr>
          <a:xfrm>
            <a:off x="5286380" y="4429132"/>
            <a:ext cx="1500198" cy="2857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normal</a:t>
            </a:r>
            <a:endParaRPr lang="ru-RU" dirty="0"/>
          </a:p>
        </p:txBody>
      </p:sp>
      <p:sp>
        <p:nvSpPr>
          <p:cNvPr id="9" name="Прямоугольник 8"/>
          <p:cNvSpPr/>
          <p:nvPr/>
        </p:nvSpPr>
        <p:spPr>
          <a:xfrm>
            <a:off x="7000892" y="4429132"/>
            <a:ext cx="1714512"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emphysema</a:t>
            </a:r>
            <a:endParaRPr lang="ru-RU" dirty="0"/>
          </a:p>
        </p:txBody>
      </p:sp>
      <p:sp>
        <p:nvSpPr>
          <p:cNvPr id="10" name="Прямоугольник 9"/>
          <p:cNvSpPr/>
          <p:nvPr/>
        </p:nvSpPr>
        <p:spPr>
          <a:xfrm>
            <a:off x="5357818" y="1000108"/>
            <a:ext cx="350046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Structure of the lung in normal and emphysema</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r="1610" b="12325"/>
          <a:stretch/>
        </p:blipFill>
        <p:spPr>
          <a:xfrm>
            <a:off x="142844" y="176736"/>
            <a:ext cx="3071834" cy="2117545"/>
          </a:xfrm>
          <a:prstGeom prst="rect">
            <a:avLst/>
          </a:prstGeom>
        </p:spPr>
      </p:pic>
      <p:sp>
        <p:nvSpPr>
          <p:cNvPr id="2" name="Заголовок 1"/>
          <p:cNvSpPr>
            <a:spLocks noGrp="1"/>
          </p:cNvSpPr>
          <p:nvPr>
            <p:ph type="title"/>
          </p:nvPr>
        </p:nvSpPr>
        <p:spPr>
          <a:xfrm>
            <a:off x="3786182" y="274638"/>
            <a:ext cx="4900618" cy="1143000"/>
          </a:xfrm>
        </p:spPr>
        <p:txBody>
          <a:bodyPr/>
          <a:lstStyle/>
          <a:p>
            <a:endParaRPr lang="ru-RU" dirty="0"/>
          </a:p>
        </p:txBody>
      </p:sp>
      <p:sp>
        <p:nvSpPr>
          <p:cNvPr id="3" name="Содержимое 2"/>
          <p:cNvSpPr>
            <a:spLocks noGrp="1"/>
          </p:cNvSpPr>
          <p:nvPr>
            <p:ph idx="1"/>
          </p:nvPr>
        </p:nvSpPr>
        <p:spPr>
          <a:xfrm>
            <a:off x="457200" y="1571612"/>
            <a:ext cx="8229600" cy="5311781"/>
          </a:xfrm>
        </p:spPr>
        <p:txBody>
          <a:bodyPr>
            <a:normAutofit/>
          </a:bodyPr>
          <a:lstStyle/>
          <a:p>
            <a:pPr lvl="2" algn="just"/>
            <a:r>
              <a:rPr lang="ru-RU" dirty="0" smtClean="0">
                <a:latin typeface="Arial" pitchFamily="34" charset="0"/>
                <a:cs typeface="Arial" pitchFamily="34" charset="0"/>
              </a:rPr>
              <a:t>                         </a:t>
            </a:r>
            <a:r>
              <a:rPr lang="en-US" sz="2800" dirty="0" smtClean="0">
                <a:solidFill>
                  <a:srgbClr val="FF0000"/>
                </a:solidFill>
                <a:latin typeface="Arial" pitchFamily="34" charset="0"/>
                <a:cs typeface="Arial" pitchFamily="34" charset="0"/>
              </a:rPr>
              <a:t>When pulmonary disease in the </a:t>
            </a:r>
            <a:r>
              <a:rPr lang="ru-RU" sz="2800" dirty="0" smtClean="0">
                <a:solidFill>
                  <a:srgbClr val="FF0000"/>
                </a:solidFill>
                <a:latin typeface="Arial" pitchFamily="34" charset="0"/>
                <a:cs typeface="Arial" pitchFamily="34" charset="0"/>
              </a:rPr>
              <a:t>   				</a:t>
            </a:r>
            <a:r>
              <a:rPr lang="en-US" sz="2800" dirty="0" smtClean="0">
                <a:solidFill>
                  <a:srgbClr val="FF0000"/>
                </a:solidFill>
                <a:latin typeface="Arial" pitchFamily="34" charset="0"/>
                <a:cs typeface="Arial" pitchFamily="34" charset="0"/>
              </a:rPr>
              <a:t>organism</a:t>
            </a:r>
            <a:r>
              <a:rPr lang="ru-RU" sz="2800" dirty="0" smtClean="0">
                <a:solidFill>
                  <a:srgbClr val="FF0000"/>
                </a:solidFill>
                <a:latin typeface="Arial" pitchFamily="34" charset="0"/>
                <a:cs typeface="Arial" pitchFamily="34" charset="0"/>
              </a:rPr>
              <a:t>       		</a:t>
            </a:r>
            <a:r>
              <a:rPr lang="ru-RU" sz="2800" u="sng" dirty="0" smtClean="0">
                <a:latin typeface="Arial" pitchFamily="34" charset="0"/>
                <a:cs typeface="Arial" pitchFamily="34" charset="0"/>
              </a:rPr>
              <a:t>	</a:t>
            </a:r>
            <a:r>
              <a:rPr lang="en-US" sz="2800" u="sng" dirty="0" smtClean="0">
                <a:latin typeface="Arial" pitchFamily="34" charset="0"/>
                <a:cs typeface="Arial" pitchFamily="34" charset="0"/>
              </a:rPr>
              <a:t>there is a violation of respiratory function</a:t>
            </a:r>
            <a:r>
              <a:rPr lang="en-US" sz="2800" dirty="0" smtClean="0">
                <a:latin typeface="Arial" pitchFamily="34" charset="0"/>
                <a:cs typeface="Arial" pitchFamily="34" charset="0"/>
              </a:rPr>
              <a:t>. This is due to deterioration of the elasticity of the lung tissue. </a:t>
            </a:r>
          </a:p>
          <a:p>
            <a:pPr lvl="2" algn="just"/>
            <a:r>
              <a:rPr lang="en-US" sz="2800" dirty="0" smtClean="0">
                <a:latin typeface="Arial" pitchFamily="34" charset="0"/>
                <a:cs typeface="Arial" pitchFamily="34" charset="0"/>
              </a:rPr>
              <a:t>Also disrupted </a:t>
            </a:r>
            <a:r>
              <a:rPr lang="en-US" sz="2800" u="sng" dirty="0" smtClean="0">
                <a:latin typeface="Arial" pitchFamily="34" charset="0"/>
                <a:cs typeface="Arial" pitchFamily="34" charset="0"/>
              </a:rPr>
              <a:t>the normal gas exchange between blood and alveolar air</a:t>
            </a:r>
            <a:r>
              <a:rPr lang="en-US" sz="2800" dirty="0" smtClean="0">
                <a:latin typeface="Arial" pitchFamily="34" charset="0"/>
                <a:cs typeface="Arial" pitchFamily="34" charset="0"/>
              </a:rPr>
              <a:t>.</a:t>
            </a:r>
          </a:p>
          <a:p>
            <a:pPr lvl="2"/>
            <a:r>
              <a:rPr lang="en-US" sz="2800" dirty="0" smtClean="0">
                <a:latin typeface="Arial" pitchFamily="34" charset="0"/>
                <a:cs typeface="Arial" pitchFamily="34" charset="0"/>
              </a:rPr>
              <a:t> </a:t>
            </a:r>
            <a:r>
              <a:rPr lang="en-US" sz="2800" u="sng" dirty="0" smtClean="0">
                <a:latin typeface="Arial" pitchFamily="34" charset="0"/>
                <a:cs typeface="Arial" pitchFamily="34" charset="0"/>
              </a:rPr>
              <a:t>Bronchial conductivity decreases  a</a:t>
            </a:r>
            <a:r>
              <a:rPr lang="en-US" sz="2800" dirty="0" smtClean="0">
                <a:latin typeface="Arial" pitchFamily="34" charset="0"/>
                <a:cs typeface="Arial" pitchFamily="34" charset="0"/>
              </a:rPr>
              <a:t>s a result of spasm of the bronchi, thickening of their walls, mechanical blockage that occurs with increased sputum, </a:t>
            </a:r>
            <a:endParaRPr lang="ru-R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214282" y="1142984"/>
            <a:ext cx="8472518" cy="5500726"/>
          </a:xfrm>
        </p:spPr>
        <p:txBody>
          <a:bodyPr>
            <a:noAutofit/>
          </a:bodyPr>
          <a:lstStyle/>
          <a:p>
            <a:pPr marL="274320" lvl="0" indent="-274320" algn="just">
              <a:spcBef>
                <a:spcPct val="20000"/>
              </a:spcBef>
              <a:buClr>
                <a:schemeClr val="bg1"/>
              </a:buClr>
              <a:buSzPct val="100000"/>
              <a:buFont typeface="Symbol" pitchFamily="18" charset="2"/>
              <a:buChar char=""/>
            </a:pPr>
            <a:r>
              <a:rPr lang="en-US" sz="2400" dirty="0" smtClean="0">
                <a:latin typeface="Arial Rounded MT Bold" pitchFamily="34" charset="0"/>
              </a:rPr>
              <a:t>may be permanent mechanical distension of lungs in case of heavy physical work associated with straining and thus air delay, as well as age-related changes , that is why emphysema is often observed in the elderly.</a:t>
            </a:r>
          </a:p>
          <a:p>
            <a:pPr marL="274320" lvl="0" indent="-274320" algn="just">
              <a:spcBef>
                <a:spcPct val="20000"/>
              </a:spcBef>
              <a:buClr>
                <a:schemeClr val="bg1"/>
              </a:buClr>
              <a:buSzPct val="100000"/>
              <a:buFont typeface="Symbol" pitchFamily="18" charset="2"/>
              <a:buChar char=""/>
            </a:pPr>
            <a:r>
              <a:rPr lang="en-US" sz="2400" dirty="0" smtClean="0">
                <a:latin typeface="Arial Rounded MT Bold" pitchFamily="34" charset="0"/>
              </a:rPr>
              <a:t>Due to the increase of lung volume and low mobility of the diaphragm respiratory excursion of the chest is reduced.</a:t>
            </a:r>
          </a:p>
          <a:p>
            <a:pPr marL="274320" lvl="0" indent="-274320" algn="just">
              <a:spcBef>
                <a:spcPct val="20000"/>
              </a:spcBef>
              <a:buClr>
                <a:schemeClr val="bg1"/>
              </a:buClr>
              <a:buSzPct val="100000"/>
              <a:buFont typeface="Symbol" pitchFamily="18" charset="2"/>
              <a:buChar char=""/>
            </a:pPr>
            <a:r>
              <a:rPr lang="en-US" sz="2400" dirty="0" smtClean="0">
                <a:solidFill>
                  <a:srgbClr val="FF0000"/>
                </a:solidFill>
                <a:latin typeface="Arial Rounded MT Bold" pitchFamily="34" charset="0"/>
              </a:rPr>
              <a:t>The patient has shortness of breath, </a:t>
            </a:r>
            <a:r>
              <a:rPr lang="en-US" sz="2400" dirty="0" smtClean="0">
                <a:latin typeface="Arial Rounded MT Bold" pitchFamily="34" charset="0"/>
              </a:rPr>
              <a:t>initially expiratory type,</a:t>
            </a:r>
            <a:r>
              <a:rPr lang="en-US" sz="2400" dirty="0" smtClean="0">
                <a:solidFill>
                  <a:schemeClr val="accent3">
                    <a:lumMod val="60000"/>
                    <a:lumOff val="40000"/>
                  </a:schemeClr>
                </a:solidFill>
                <a:latin typeface="Arial Rounded MT Bold" pitchFamily="34" charset="0"/>
              </a:rPr>
              <a:t> </a:t>
            </a:r>
            <a:r>
              <a:rPr lang="en-US" sz="2400" dirty="0" smtClean="0">
                <a:latin typeface="Arial Rounded MT Bold" pitchFamily="34" charset="0"/>
              </a:rPr>
              <a:t>is</a:t>
            </a:r>
            <a:r>
              <a:rPr lang="en-US" sz="2400" dirty="0" smtClean="0">
                <a:solidFill>
                  <a:schemeClr val="accent3">
                    <a:lumMod val="60000"/>
                    <a:lumOff val="40000"/>
                  </a:schemeClr>
                </a:solidFill>
                <a:latin typeface="Arial Rounded MT Bold" pitchFamily="34" charset="0"/>
              </a:rPr>
              <a:t> </a:t>
            </a:r>
            <a:r>
              <a:rPr lang="en-US" sz="2400" dirty="0" smtClean="0">
                <a:latin typeface="Arial Rounded MT Bold" pitchFamily="34" charset="0"/>
              </a:rPr>
              <a:t>difficult to breathe, and later, when heart  inspiratory develops, mixed failures are developing.</a:t>
            </a:r>
          </a:p>
          <a:p>
            <a:pPr marL="274320" lvl="0" indent="-274320" algn="just">
              <a:spcBef>
                <a:spcPct val="20000"/>
              </a:spcBef>
              <a:buClr>
                <a:schemeClr val="bg1"/>
              </a:buClr>
              <a:buSzPct val="100000"/>
              <a:buFont typeface="Symbol" pitchFamily="18" charset="2"/>
              <a:buChar char=""/>
            </a:pPr>
            <a:r>
              <a:rPr lang="en-US" sz="2400" dirty="0" smtClean="0">
                <a:latin typeface="Arial Rounded MT Bold" pitchFamily="34" charset="0"/>
              </a:rPr>
              <a:t>The chest becomes barrel-shaped.</a:t>
            </a:r>
            <a:endParaRPr lang="ru-RU" sz="2400" dirty="0" smtClean="0">
              <a:solidFill>
                <a:schemeClr val="tx2"/>
              </a:solidFill>
            </a:endParaRPr>
          </a:p>
          <a:p>
            <a:endParaRPr lang="ru-RU" sz="2400" dirty="0"/>
          </a:p>
        </p:txBody>
      </p:sp>
      <p:sp>
        <p:nvSpPr>
          <p:cNvPr id="5" name="Заголовок 4"/>
          <p:cNvSpPr>
            <a:spLocks noGrp="1"/>
          </p:cNvSpPr>
          <p:nvPr>
            <p:ph type="title"/>
          </p:nvPr>
        </p:nvSpPr>
        <p:spPr>
          <a:xfrm>
            <a:off x="457200" y="71414"/>
            <a:ext cx="8229600" cy="1143000"/>
          </a:xfrm>
        </p:spPr>
        <p:txBody>
          <a:bodyPr>
            <a:normAutofit fontScale="90000"/>
          </a:bodyPr>
          <a:lstStyle/>
          <a:p>
            <a:r>
              <a:rPr lang="en-US" sz="4400" dirty="0" smtClean="0">
                <a:solidFill>
                  <a:srgbClr val="FF0000"/>
                </a:solidFill>
              </a:rPr>
              <a:t>Other causes of pulmonary emphysema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14282" y="1142984"/>
            <a:ext cx="8715436" cy="4525963"/>
          </a:xfrm>
        </p:spPr>
        <p:txBody>
          <a:bodyPr>
            <a:noAutofit/>
          </a:bodyPr>
          <a:lstStyle/>
          <a:p>
            <a:pPr marL="274320" lvl="0" indent="-274320">
              <a:spcBef>
                <a:spcPct val="20000"/>
              </a:spcBef>
              <a:buClr>
                <a:schemeClr val="accent1"/>
              </a:buClr>
              <a:buSzPct val="100000"/>
              <a:buNone/>
            </a:pPr>
            <a:r>
              <a:rPr lang="en-US" sz="2200" b="1" dirty="0" smtClean="0">
                <a:solidFill>
                  <a:srgbClr val="FF0000"/>
                </a:solidFill>
                <a:latin typeface="Arial Rounded MT Bold" pitchFamily="34" charset="0"/>
              </a:rPr>
              <a:t>The objectives of the physical exercise with emphysema include: </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 Learning proper breathing, where there is a deeper breath </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Reducing the stress of respiratory muscles, strengthening them </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Improving the security of blood oxygen </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 Increasing mobility of the chest</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 To promote drainage of bronchial and lung cavity </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 Improving physical performance. </a:t>
            </a:r>
          </a:p>
          <a:p>
            <a:pPr marL="274320" lvl="0" indent="-274320">
              <a:spcBef>
                <a:spcPct val="20000"/>
              </a:spcBef>
              <a:buClr>
                <a:schemeClr val="accent1"/>
              </a:buClr>
              <a:buSzPct val="100000"/>
            </a:pPr>
            <a:r>
              <a:rPr lang="en-US" sz="2200" b="1" u="sng" dirty="0" smtClean="0">
                <a:solidFill>
                  <a:srgbClr val="FF0000"/>
                </a:solidFill>
                <a:latin typeface="Arial Rounded MT Bold" pitchFamily="34" charset="0"/>
              </a:rPr>
              <a:t>There are also contraindications</a:t>
            </a:r>
            <a:r>
              <a:rPr lang="en-US" sz="2200" dirty="0" smtClean="0">
                <a:latin typeface="Arial Rounded MT Bold" pitchFamily="34" charset="0"/>
              </a:rPr>
              <a:t>, they are similar to the contraindications with other respiratory diseases, but at the presence of "rusty" sputum exercises can be applied.</a:t>
            </a:r>
          </a:p>
          <a:p>
            <a:pPr marL="274320" lvl="0" indent="-274320">
              <a:spcBef>
                <a:spcPct val="20000"/>
              </a:spcBef>
              <a:buClr>
                <a:schemeClr val="accent1"/>
              </a:buClr>
              <a:buSzPct val="100000"/>
              <a:buFont typeface="Symbol" pitchFamily="18" charset="2"/>
              <a:buChar char=""/>
            </a:pPr>
            <a:r>
              <a:rPr lang="en-US" sz="2200" dirty="0" smtClean="0">
                <a:latin typeface="Arial Rounded MT Bold" pitchFamily="34" charset="0"/>
              </a:rPr>
              <a:t>Extended breath reduces the amount of residual air and thus improves gas exchange.</a:t>
            </a:r>
            <a:endParaRPr lang="ru-RU" sz="2200" dirty="0" smtClean="0"/>
          </a:p>
          <a:p>
            <a:endParaRPr lang="ru-RU" sz="2200" dirty="0"/>
          </a:p>
        </p:txBody>
      </p:sp>
      <p:sp>
        <p:nvSpPr>
          <p:cNvPr id="3" name="Заголовок 2"/>
          <p:cNvSpPr>
            <a:spLocks noGrp="1"/>
          </p:cNvSpPr>
          <p:nvPr>
            <p:ph type="title"/>
          </p:nvPr>
        </p:nvSpPr>
        <p:spPr>
          <a:xfrm>
            <a:off x="457200" y="71414"/>
            <a:ext cx="8229600" cy="1143000"/>
          </a:xfrm>
        </p:spPr>
        <p:txBody>
          <a:bodyPr>
            <a:normAutofit fontScale="90000"/>
          </a:bodyPr>
          <a:lstStyle/>
          <a:p>
            <a:pPr lvl="0"/>
            <a:r>
              <a:rPr lang="en-US" sz="4400" dirty="0" smtClean="0">
                <a:solidFill>
                  <a:srgbClr val="FF0000"/>
                </a:solidFill>
              </a:rPr>
              <a:t>Exercise therapy task with emphysema</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1481328"/>
            <a:ext cx="8401080" cy="5376672"/>
          </a:xfrm>
        </p:spPr>
        <p:txBody>
          <a:bodyPr>
            <a:normAutofit fontScale="77500" lnSpcReduction="20000"/>
          </a:bodyPr>
          <a:lstStyle/>
          <a:p>
            <a:pPr marL="274320" lvl="0" indent="-274320" algn="just">
              <a:spcBef>
                <a:spcPct val="20000"/>
              </a:spcBef>
              <a:buClr>
                <a:schemeClr val="accent1"/>
              </a:buClr>
              <a:buSzPct val="100000"/>
              <a:buFont typeface="Symbol" pitchFamily="18" charset="2"/>
              <a:buChar char=""/>
            </a:pPr>
            <a:r>
              <a:rPr lang="en-US" sz="2800" dirty="0" smtClean="0">
                <a:solidFill>
                  <a:srgbClr val="FF0000"/>
                </a:solidFill>
              </a:rPr>
              <a:t>Exercise therapy is used in non-acute phase</a:t>
            </a:r>
            <a:r>
              <a:rPr lang="en-US" sz="2800" dirty="0" smtClean="0"/>
              <a:t>, in the absence of severe cardiovascular disease.</a:t>
            </a:r>
          </a:p>
          <a:p>
            <a:pPr marL="274320" lvl="0" indent="-274320" algn="just">
              <a:spcBef>
                <a:spcPct val="20000"/>
              </a:spcBef>
              <a:buClr>
                <a:schemeClr val="accent1"/>
              </a:buClr>
              <a:buSzPct val="100000"/>
              <a:buFont typeface="Symbol" pitchFamily="18" charset="2"/>
              <a:buChar char=""/>
            </a:pPr>
            <a:r>
              <a:rPr lang="en-US" sz="2800" dirty="0" smtClean="0"/>
              <a:t>The systematic application of exercise in the first period of the disease is capable of maintaining sufficient elasticity of the lungs and chest mobility.</a:t>
            </a:r>
          </a:p>
          <a:p>
            <a:pPr marL="274320" lvl="0" indent="-274320" algn="just">
              <a:spcBef>
                <a:spcPct val="20000"/>
              </a:spcBef>
              <a:buClr>
                <a:schemeClr val="accent1"/>
              </a:buClr>
              <a:buSzPct val="100000"/>
              <a:buFont typeface="Symbol" pitchFamily="18" charset="2"/>
              <a:buChar char=""/>
            </a:pPr>
            <a:r>
              <a:rPr lang="en-US" sz="2800" dirty="0" smtClean="0"/>
              <a:t> Activating the mechanisms of hemodynamic support and strengthening the heart muscle, exercise contribute to the maintenance of compensation of the cardiovascular system.  Use of low and moderate exercise intensity.</a:t>
            </a:r>
          </a:p>
          <a:p>
            <a:pPr marL="274320" lvl="0" indent="-274320" algn="just">
              <a:spcBef>
                <a:spcPct val="20000"/>
              </a:spcBef>
              <a:buClr>
                <a:schemeClr val="accent1"/>
              </a:buClr>
              <a:buSzPct val="100000"/>
              <a:buFont typeface="Symbol" pitchFamily="18" charset="2"/>
              <a:buChar char=""/>
            </a:pPr>
            <a:r>
              <a:rPr lang="en-US" sz="2800" dirty="0" smtClean="0"/>
              <a:t>Exercises of high-speed nature have the restrictions applied with involvement in the movement of small muscle groups. Grunting and breath holding are not allowed.</a:t>
            </a:r>
          </a:p>
          <a:p>
            <a:pPr marL="274320" lvl="0" indent="-274320" algn="just">
              <a:spcBef>
                <a:spcPct val="20000"/>
              </a:spcBef>
              <a:buClr>
                <a:schemeClr val="accent1"/>
              </a:buClr>
              <a:buSzPct val="100000"/>
              <a:buFont typeface="Symbol" pitchFamily="18" charset="2"/>
              <a:buChar char=""/>
            </a:pPr>
            <a:r>
              <a:rPr lang="en-US" sz="2800" dirty="0" smtClean="0"/>
              <a:t>Great attention should be paid to the exercises, providing the mobility of the chest and diaphragm breathing exercise. Exercises are necessary to be alternated with  breathing and pauses for rest .</a:t>
            </a:r>
            <a:endParaRPr lang="ru-RU" sz="2800" dirty="0" smtClean="0"/>
          </a:p>
          <a:p>
            <a:endParaRPr lang="ru-RU" dirty="0"/>
          </a:p>
        </p:txBody>
      </p:sp>
      <p:sp>
        <p:nvSpPr>
          <p:cNvPr id="3" name="Заголовок 2"/>
          <p:cNvSpPr>
            <a:spLocks noGrp="1"/>
          </p:cNvSpPr>
          <p:nvPr>
            <p:ph type="title"/>
          </p:nvPr>
        </p:nvSpPr>
        <p:spPr/>
        <p:txBody>
          <a:bodyPr>
            <a:normAutofit fontScale="90000"/>
          </a:bodyPr>
          <a:lstStyle/>
          <a:p>
            <a:pPr lvl="0"/>
            <a:r>
              <a:rPr lang="en-US" sz="4400" dirty="0" smtClean="0">
                <a:solidFill>
                  <a:srgbClr val="FF0000"/>
                </a:solidFill>
              </a:rPr>
              <a:t>Exercise therapy in the first period of disease development</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1071546"/>
            <a:ext cx="9001156" cy="4525963"/>
          </a:xfrm>
        </p:spPr>
        <p:txBody>
          <a:bodyPr>
            <a:noAutofit/>
          </a:bodyPr>
          <a:lstStyle/>
          <a:p>
            <a:pPr marL="274320" lvl="0" indent="-274320" algn="just">
              <a:spcBef>
                <a:spcPct val="20000"/>
              </a:spcBef>
              <a:buClr>
                <a:schemeClr val="accent1"/>
              </a:buClr>
              <a:buSzPct val="100000"/>
              <a:buFont typeface="Symbol" pitchFamily="18" charset="2"/>
              <a:buChar char=""/>
            </a:pPr>
            <a:r>
              <a:rPr lang="en-US" sz="2400" u="sng" dirty="0" smtClean="0">
                <a:solidFill>
                  <a:srgbClr val="FF0000"/>
                </a:solidFill>
                <a:latin typeface="Arial Rounded MT Bold" pitchFamily="34" charset="0"/>
              </a:rPr>
              <a:t>In the second period of the disease</a:t>
            </a:r>
            <a:r>
              <a:rPr lang="en-US" sz="2400" dirty="0" smtClean="0">
                <a:latin typeface="Arial Rounded MT Bold" pitchFamily="34" charset="0"/>
              </a:rPr>
              <a:t> exercise therapy (considering the changes in the lung tissue) primarily contributes to the formation of compensation that improves lung ventilation and increases gas exchange in lungs.</a:t>
            </a:r>
          </a:p>
          <a:p>
            <a:pPr marL="274320" lvl="0" indent="-274320" algn="just">
              <a:spcBef>
                <a:spcPct val="20000"/>
              </a:spcBef>
              <a:buClr>
                <a:schemeClr val="accent1"/>
              </a:buClr>
              <a:buSzPct val="100000"/>
              <a:buFont typeface="Symbol" pitchFamily="18" charset="2"/>
              <a:buChar char=""/>
            </a:pPr>
            <a:r>
              <a:rPr lang="en-US" sz="2400" dirty="0" smtClean="0">
                <a:latin typeface="Arial Rounded MT Bold" pitchFamily="34" charset="0"/>
              </a:rPr>
              <a:t>This is achieved through exercises designed to strengthen the muscles involved in exhalation, increasing mobility of the chest, the development of diaphragmatic breathing, learning mechanism of breathing with prolonged exhalation.</a:t>
            </a:r>
          </a:p>
          <a:p>
            <a:pPr marL="274320" lvl="0" indent="-274320" algn="just">
              <a:spcBef>
                <a:spcPct val="20000"/>
              </a:spcBef>
              <a:buClr>
                <a:schemeClr val="accent1"/>
              </a:buClr>
              <a:buSzPct val="100000"/>
              <a:buFont typeface="Symbol" pitchFamily="18" charset="2"/>
              <a:buChar char=""/>
            </a:pPr>
            <a:r>
              <a:rPr lang="en-US" sz="2400" dirty="0" smtClean="0">
                <a:latin typeface="Arial Rounded MT Bold" pitchFamily="34" charset="0"/>
              </a:rPr>
              <a:t>Prolonged exhalation reduces the amount of residual air and improves gas exchange. The increase in the mobility of the chest and diaphragm excursion creates conditions which facilitate the work of the heart.</a:t>
            </a:r>
          </a:p>
          <a:p>
            <a:pPr marL="274320" lvl="0" indent="-274320" algn="just">
              <a:spcBef>
                <a:spcPct val="20000"/>
              </a:spcBef>
              <a:buClr>
                <a:schemeClr val="accent1"/>
              </a:buClr>
              <a:buSzPct val="100000"/>
              <a:buFont typeface="Symbol" pitchFamily="18" charset="2"/>
              <a:buChar char=""/>
            </a:pPr>
            <a:r>
              <a:rPr lang="en-US" sz="2400" dirty="0" smtClean="0">
                <a:latin typeface="Arial Rounded MT Bold" pitchFamily="34" charset="0"/>
              </a:rPr>
              <a:t>Exercises of tilting and rotating the torso are widely used.</a:t>
            </a:r>
            <a:endParaRPr lang="ru-RU" sz="2400" dirty="0" smtClean="0"/>
          </a:p>
          <a:p>
            <a:pPr algn="just"/>
            <a:endParaRPr lang="ru-RU" sz="2400" dirty="0"/>
          </a:p>
        </p:txBody>
      </p:sp>
      <p:sp>
        <p:nvSpPr>
          <p:cNvPr id="3" name="Заголовок 2"/>
          <p:cNvSpPr>
            <a:spLocks noGrp="1"/>
          </p:cNvSpPr>
          <p:nvPr>
            <p:ph type="title"/>
          </p:nvPr>
        </p:nvSpPr>
        <p:spPr>
          <a:xfrm>
            <a:off x="457200" y="142852"/>
            <a:ext cx="8229600" cy="1143000"/>
          </a:xfrm>
        </p:spPr>
        <p:txBody>
          <a:bodyPr>
            <a:normAutofit/>
          </a:bodyPr>
          <a:lstStyle/>
          <a:p>
            <a:pPr lvl="0"/>
            <a:r>
              <a:rPr lang="en-US" sz="3200" dirty="0" smtClean="0">
                <a:solidFill>
                  <a:srgbClr val="FF0000"/>
                </a:solidFill>
                <a:latin typeface="Arial Rounded MT Bold" pitchFamily="34" charset="0"/>
              </a:rPr>
              <a:t>Exercise therapy in the second period of disease development</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0" y="928670"/>
            <a:ext cx="8929718" cy="4935745"/>
          </a:xfrm>
        </p:spPr>
        <p:txBody>
          <a:bodyPr>
            <a:noAutofit/>
          </a:bodyPr>
          <a:lstStyle/>
          <a:p>
            <a:pPr marL="274320" lvl="0" indent="-274320" algn="just">
              <a:spcBef>
                <a:spcPct val="20000"/>
              </a:spcBef>
              <a:buClr>
                <a:schemeClr val="accent1"/>
              </a:buClr>
              <a:buSzPct val="100000"/>
              <a:buFont typeface="Symbol" pitchFamily="18" charset="2"/>
              <a:buChar char=""/>
            </a:pPr>
            <a:r>
              <a:rPr lang="en-US" sz="2200" b="1" u="sng" dirty="0" smtClean="0">
                <a:solidFill>
                  <a:srgbClr val="FF0000"/>
                </a:solidFill>
                <a:latin typeface="Arial Rounded MT Bold" pitchFamily="34" charset="0"/>
              </a:rPr>
              <a:t>In the third period of the disease </a:t>
            </a:r>
            <a:r>
              <a:rPr lang="en-US" sz="2200" dirty="0" smtClean="0">
                <a:latin typeface="Arial Rounded MT Bold" pitchFamily="34" charset="0"/>
              </a:rPr>
              <a:t>exercise therapy is used with moderate stagnation concerning</a:t>
            </a:r>
            <a:r>
              <a:rPr lang="en-US" sz="2200" dirty="0" smtClean="0">
                <a:solidFill>
                  <a:srgbClr val="FFFF00"/>
                </a:solidFill>
                <a:latin typeface="Arial Rounded MT Bold" pitchFamily="34" charset="0"/>
              </a:rPr>
              <a:t> </a:t>
            </a:r>
            <a:r>
              <a:rPr lang="en-US" sz="2200" dirty="0" smtClean="0">
                <a:latin typeface="Arial Rounded MT Bold" pitchFamily="34" charset="0"/>
              </a:rPr>
              <a:t>bed rest.</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Exercises with a small load (movement in the distal extremities in slow and medium tempo) </a:t>
            </a:r>
          </a:p>
          <a:p>
            <a:pPr marL="274320" lvl="0" indent="-274320" algn="just">
              <a:spcBef>
                <a:spcPct val="20000"/>
              </a:spcBef>
              <a:buClr>
                <a:schemeClr val="accent1"/>
              </a:buClr>
              <a:buSzPct val="100000"/>
            </a:pPr>
            <a:r>
              <a:rPr lang="en-US" sz="2200" dirty="0" smtClean="0">
                <a:latin typeface="Arial Rounded MT Bold" pitchFamily="34" charset="0"/>
              </a:rPr>
              <a:t>in a reclining position with a raised trunk should provide improved peripheral circulation and dosed venous flow to the heart (rhythmic movements of the limbs with incomplete amplitude at a slow tempo).</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They should be alternated with pauses for relaxation and breathing exercises with extended expiration. Diaphragmatic breathing with retraction of the abdominal wall on the exhale is activated.</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Then movements are combined with in-depth breathing.</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Part of the exercise is completed by compression of the chest as you exhale (performed by instructor).</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Muscle relaxation exercises are widely used.</a:t>
            </a:r>
          </a:p>
          <a:p>
            <a:pPr marL="274320" lvl="0" indent="-274320" algn="just">
              <a:spcBef>
                <a:spcPct val="20000"/>
              </a:spcBef>
              <a:buClr>
                <a:schemeClr val="accent1"/>
              </a:buClr>
              <a:buSzPct val="100000"/>
              <a:buFont typeface="Symbol" pitchFamily="18" charset="2"/>
              <a:buChar char=""/>
            </a:pPr>
            <a:r>
              <a:rPr lang="en-US" sz="2200" dirty="0" smtClean="0">
                <a:latin typeface="Arial Rounded MT Bold" pitchFamily="34" charset="0"/>
              </a:rPr>
              <a:t>The density of exercises is low.</a:t>
            </a:r>
            <a:endParaRPr lang="ru-RU" sz="2200" dirty="0" smtClean="0"/>
          </a:p>
          <a:p>
            <a:pPr algn="just"/>
            <a:endParaRPr lang="ru-RU" sz="2200" dirty="0"/>
          </a:p>
        </p:txBody>
      </p:sp>
      <p:sp>
        <p:nvSpPr>
          <p:cNvPr id="3" name="Заголовок 2"/>
          <p:cNvSpPr>
            <a:spLocks noGrp="1"/>
          </p:cNvSpPr>
          <p:nvPr>
            <p:ph type="title"/>
          </p:nvPr>
        </p:nvSpPr>
        <p:spPr>
          <a:xfrm>
            <a:off x="457200" y="-24"/>
            <a:ext cx="8229600" cy="1143000"/>
          </a:xfrm>
        </p:spPr>
        <p:txBody>
          <a:bodyPr>
            <a:noAutofit/>
          </a:bodyPr>
          <a:lstStyle/>
          <a:p>
            <a:pPr lvl="0"/>
            <a:r>
              <a:rPr lang="en-US" sz="3200" dirty="0" smtClean="0">
                <a:solidFill>
                  <a:srgbClr val="FF0000"/>
                </a:solidFill>
                <a:latin typeface="Arial Rounded MT Bold" pitchFamily="34" charset="0"/>
              </a:rPr>
              <a:t>Exercise therapy in the second period of disease development</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500034" y="1500174"/>
            <a:ext cx="8229600" cy="4525963"/>
          </a:xfrm>
        </p:spPr>
        <p:txBody>
          <a:bodyPr>
            <a:noAutofit/>
          </a:bodyPr>
          <a:lstStyle/>
          <a:p>
            <a:pPr>
              <a:buFont typeface="Arial" pitchFamily="34" charset="0"/>
              <a:buChar char="•"/>
            </a:pPr>
            <a:r>
              <a:rPr lang="en-US" sz="2400" dirty="0" smtClean="0">
                <a:latin typeface="Arial Rounded MT Bold" pitchFamily="34" charset="0"/>
              </a:rPr>
              <a:t>it is possible to begin doing the exercises in </a:t>
            </a:r>
            <a:r>
              <a:rPr lang="en-US" sz="2400" dirty="0" smtClean="0">
                <a:solidFill>
                  <a:srgbClr val="FF0000"/>
                </a:solidFill>
                <a:latin typeface="Arial Rounded MT Bold" pitchFamily="34" charset="0"/>
              </a:rPr>
              <a:t>sitting and lying down positions.</a:t>
            </a:r>
          </a:p>
          <a:p>
            <a:pPr>
              <a:buFont typeface="Arial" pitchFamily="34" charset="0"/>
              <a:buChar char="•"/>
            </a:pPr>
            <a:r>
              <a:rPr lang="en-US" sz="2400" dirty="0" smtClean="0">
                <a:latin typeface="Arial Rounded MT Bold" pitchFamily="34" charset="0"/>
              </a:rPr>
              <a:t> Exercises with the participation of the large muscle groups, initially with a small number of repetitions (2-4 times).</a:t>
            </a:r>
          </a:p>
          <a:p>
            <a:pPr>
              <a:buFont typeface="Arial" pitchFamily="34" charset="0"/>
              <a:buChar char="•"/>
            </a:pPr>
            <a:r>
              <a:rPr lang="en-US" sz="2400" dirty="0" smtClean="0">
                <a:latin typeface="Arial Rounded MT Bold" pitchFamily="34" charset="0"/>
              </a:rPr>
              <a:t> With the gradual increase of the amplitude of movement.</a:t>
            </a:r>
          </a:p>
          <a:p>
            <a:pPr>
              <a:buFont typeface="Arial" pitchFamily="34" charset="0"/>
              <a:buChar char="•"/>
            </a:pPr>
            <a:r>
              <a:rPr lang="en-US" sz="2400" dirty="0" smtClean="0">
                <a:latin typeface="Arial Rounded MT Bold" pitchFamily="34" charset="0"/>
              </a:rPr>
              <a:t> Exercises that help to enhance the mobility of the chest are performed smoothly, at a slow tempo.</a:t>
            </a:r>
          </a:p>
          <a:p>
            <a:pPr>
              <a:buFont typeface="Arial" pitchFamily="34" charset="0"/>
              <a:buChar char="•"/>
            </a:pPr>
            <a:r>
              <a:rPr lang="en-US" sz="2400" dirty="0" smtClean="0">
                <a:latin typeface="Arial Rounded MT Bold" pitchFamily="34" charset="0"/>
              </a:rPr>
              <a:t> It is necessary to combine these movements with the breath, often including a pause for the rest.</a:t>
            </a:r>
            <a:endParaRPr lang="uk-UA" sz="2400" dirty="0" smtClean="0"/>
          </a:p>
          <a:p>
            <a:endParaRPr lang="ru-RU" sz="2400" dirty="0"/>
          </a:p>
        </p:txBody>
      </p:sp>
      <p:sp>
        <p:nvSpPr>
          <p:cNvPr id="3" name="Заголовок 2"/>
          <p:cNvSpPr>
            <a:spLocks noGrp="1"/>
          </p:cNvSpPr>
          <p:nvPr>
            <p:ph type="title"/>
          </p:nvPr>
        </p:nvSpPr>
        <p:spPr/>
        <p:txBody>
          <a:bodyPr>
            <a:normAutofit fontScale="90000"/>
          </a:bodyPr>
          <a:lstStyle/>
          <a:p>
            <a:r>
              <a:rPr lang="en-US" sz="4400" dirty="0" smtClean="0">
                <a:solidFill>
                  <a:srgbClr val="FF0000"/>
                </a:solidFill>
              </a:rPr>
              <a:t>With a significant reduction of heart failures </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214422"/>
            <a:ext cx="8229600" cy="4525963"/>
          </a:xfrm>
        </p:spPr>
        <p:txBody>
          <a:bodyPr>
            <a:noAutofit/>
          </a:bodyPr>
          <a:lstStyle/>
          <a:p>
            <a:pPr marL="274320" lvl="0" indent="-274320" algn="just">
              <a:spcBef>
                <a:spcPct val="20000"/>
              </a:spcBef>
              <a:buClr>
                <a:schemeClr val="accent1"/>
              </a:buClr>
              <a:buSzPct val="100000"/>
              <a:buFont typeface="Symbol" pitchFamily="18" charset="2"/>
              <a:buChar char=""/>
            </a:pPr>
            <a:r>
              <a:rPr lang="en-US" sz="2800" dirty="0" smtClean="0">
                <a:latin typeface="Arial Rounded MT Bold" pitchFamily="34" charset="0"/>
              </a:rPr>
              <a:t>While improving the condition of patients and improving their adaptability to physical stress the ambulation regime has to be assigned.</a:t>
            </a:r>
          </a:p>
          <a:p>
            <a:pPr marL="274320" lvl="0" indent="-274320" algn="just">
              <a:spcBef>
                <a:spcPct val="20000"/>
              </a:spcBef>
              <a:buClr>
                <a:schemeClr val="accent1"/>
              </a:buClr>
              <a:buSzPct val="100000"/>
              <a:buFont typeface="Symbol" pitchFamily="18" charset="2"/>
              <a:buChar char=""/>
            </a:pPr>
            <a:r>
              <a:rPr lang="en-US" sz="2800" dirty="0" smtClean="0">
                <a:latin typeface="Arial Rounded MT Bold" pitchFamily="34" charset="0"/>
              </a:rPr>
              <a:t>The number of movements of the large muscle groups is increased, exercises are performed in lying, sitting and standing positions. walking at a slow tempo (60-70 steps per minute) in combination with an extended expiration are also performed.</a:t>
            </a:r>
          </a:p>
          <a:p>
            <a:pPr marL="274320" lvl="0" indent="-274320" algn="just">
              <a:spcBef>
                <a:spcPct val="20000"/>
              </a:spcBef>
              <a:buClr>
                <a:schemeClr val="accent1"/>
              </a:buClr>
              <a:buSzPct val="100000"/>
              <a:buFont typeface="Symbol" pitchFamily="18" charset="2"/>
              <a:buChar char=""/>
            </a:pPr>
            <a:r>
              <a:rPr lang="en-US" sz="2800" dirty="0" smtClean="0">
                <a:latin typeface="Arial Rounded MT Bold" pitchFamily="34" charset="0"/>
              </a:rPr>
              <a:t>  Distance is gradually increased up to 200-300 meters</a:t>
            </a:r>
            <a:endParaRPr lang="ru-RU" sz="2800" dirty="0"/>
          </a:p>
        </p:txBody>
      </p:sp>
      <p:sp>
        <p:nvSpPr>
          <p:cNvPr id="3" name="Заголовок 2"/>
          <p:cNvSpPr>
            <a:spLocks noGrp="1"/>
          </p:cNvSpPr>
          <p:nvPr>
            <p:ph type="title"/>
          </p:nvPr>
        </p:nvSpPr>
        <p:spPr/>
        <p:txBody>
          <a:bodyPr/>
          <a:lstStyle/>
          <a:p>
            <a:r>
              <a:rPr lang="en-US" sz="4400" dirty="0" smtClean="0">
                <a:solidFill>
                  <a:srgbClr val="FF0000"/>
                </a:solidFill>
              </a:rPr>
              <a:t>The ambulation regime</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Autofit/>
          </a:bodyPr>
          <a:lstStyle/>
          <a:p>
            <a:pPr marL="274320" lvl="0" indent="-274320">
              <a:spcBef>
                <a:spcPct val="20000"/>
              </a:spcBef>
              <a:buClr>
                <a:schemeClr val="accent1"/>
              </a:buClr>
              <a:buSzPct val="100000"/>
              <a:buFont typeface="Symbol" pitchFamily="18" charset="2"/>
              <a:buChar char=""/>
            </a:pPr>
            <a:r>
              <a:rPr lang="en-US" sz="2800" dirty="0" smtClean="0">
                <a:latin typeface="Arial Rounded MT Bold" pitchFamily="34" charset="0"/>
              </a:rPr>
              <a:t>In case of satisfactory adaptation to the used loads the patients are to be transferred to the free regime.</a:t>
            </a:r>
          </a:p>
          <a:p>
            <a:pPr marL="274320" lvl="0" indent="-274320">
              <a:spcBef>
                <a:spcPct val="20000"/>
              </a:spcBef>
              <a:buClr>
                <a:schemeClr val="accent1"/>
              </a:buClr>
              <a:buSzPct val="100000"/>
              <a:buFont typeface="Symbol" pitchFamily="18" charset="2"/>
              <a:buChar char=""/>
            </a:pPr>
            <a:endParaRPr lang="en-US" sz="2800" dirty="0" smtClean="0">
              <a:latin typeface="Arial Rounded MT Bold" pitchFamily="34" charset="0"/>
            </a:endParaRPr>
          </a:p>
          <a:p>
            <a:pPr marL="274320" lvl="0" indent="-274320">
              <a:spcBef>
                <a:spcPct val="20000"/>
              </a:spcBef>
              <a:buClr>
                <a:schemeClr val="accent1"/>
              </a:buClr>
              <a:buSzPct val="100000"/>
              <a:buFont typeface="Symbol" pitchFamily="18" charset="2"/>
              <a:buChar char=""/>
            </a:pPr>
            <a:r>
              <a:rPr lang="en-US" sz="2800" dirty="0" smtClean="0">
                <a:latin typeface="Arial Rounded MT Bold" pitchFamily="34" charset="0"/>
              </a:rPr>
              <a:t>Load at physiotherapy exercises becomes larger (mainly due to the increased range of motion and the number of repetitions).</a:t>
            </a:r>
          </a:p>
          <a:p>
            <a:pPr marL="274320" lvl="0" indent="-274320">
              <a:spcBef>
                <a:spcPct val="20000"/>
              </a:spcBef>
              <a:buClr>
                <a:schemeClr val="accent1"/>
              </a:buClr>
              <a:buSzPct val="100000"/>
              <a:buFont typeface="Symbol" pitchFamily="18" charset="2"/>
              <a:buChar char=""/>
            </a:pPr>
            <a:endParaRPr lang="en-US" sz="2800" dirty="0" smtClean="0">
              <a:latin typeface="Arial Rounded MT Bold" pitchFamily="34" charset="0"/>
            </a:endParaRPr>
          </a:p>
          <a:p>
            <a:pPr marL="274320" lvl="0" indent="-274320">
              <a:spcBef>
                <a:spcPct val="20000"/>
              </a:spcBef>
              <a:buClr>
                <a:schemeClr val="accent1"/>
              </a:buClr>
              <a:buSzPct val="100000"/>
              <a:buFont typeface="Symbol" pitchFamily="18" charset="2"/>
              <a:buChar char=""/>
            </a:pPr>
            <a:r>
              <a:rPr lang="en-US" sz="2800" dirty="0" smtClean="0">
                <a:latin typeface="Arial Rounded MT Bold" pitchFamily="34" charset="0"/>
              </a:rPr>
              <a:t>  Walk distance is increased up to 400-500 meters, walking up the stairs in the range of 2-3 floors is introduced.</a:t>
            </a:r>
            <a:endParaRPr lang="ru-RU" sz="2800" dirty="0" smtClean="0"/>
          </a:p>
          <a:p>
            <a:endParaRPr lang="ru-RU" sz="2800" dirty="0"/>
          </a:p>
        </p:txBody>
      </p:sp>
      <p:sp>
        <p:nvSpPr>
          <p:cNvPr id="3" name="Заголовок 2"/>
          <p:cNvSpPr>
            <a:spLocks noGrp="1"/>
          </p:cNvSpPr>
          <p:nvPr>
            <p:ph type="title"/>
          </p:nvPr>
        </p:nvSpPr>
        <p:spPr/>
        <p:txBody>
          <a:bodyPr/>
          <a:lstStyle/>
          <a:p>
            <a:r>
              <a:rPr lang="en-US" sz="4400" dirty="0" smtClean="0">
                <a:solidFill>
                  <a:srgbClr val="FF0000"/>
                </a:solidFill>
              </a:rPr>
              <a:t>The free regime</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714356"/>
            <a:ext cx="8858280" cy="6143644"/>
          </a:xfrm>
        </p:spPr>
        <p:txBody>
          <a:bodyPr>
            <a:normAutofit fontScale="77500" lnSpcReduction="20000"/>
          </a:bodyPr>
          <a:lstStyle/>
          <a:p>
            <a:pPr marL="274320" lvl="0" indent="-274320">
              <a:lnSpc>
                <a:spcPct val="110000"/>
              </a:lnSpc>
              <a:buClr>
                <a:schemeClr val="accent1"/>
              </a:buClr>
              <a:buSzPct val="100000"/>
              <a:buFont typeface="Symbol" pitchFamily="18" charset="2"/>
              <a:buChar char=""/>
            </a:pPr>
            <a:r>
              <a:rPr lang="en-US" sz="2800" dirty="0" smtClean="0">
                <a:solidFill>
                  <a:srgbClr val="FF0000"/>
                </a:solidFill>
                <a:latin typeface="Arial" pitchFamily="34" charset="0"/>
                <a:cs typeface="Arial" pitchFamily="34" charset="0"/>
              </a:rPr>
              <a:t>In cases of irreversible changes of the lung tissue </a:t>
            </a:r>
            <a:r>
              <a:rPr lang="en-US" sz="2800" dirty="0" smtClean="0">
                <a:latin typeface="Arial" pitchFamily="34" charset="0"/>
                <a:cs typeface="Arial" pitchFamily="34" charset="0"/>
              </a:rPr>
              <a:t>and developing fibrosis, gymnastic exercises should be directed to the formation of the compensations which improve ventilation and increase gas exchange.</a:t>
            </a:r>
          </a:p>
          <a:p>
            <a:pPr marL="274320" lvl="0" indent="-274320">
              <a:lnSpc>
                <a:spcPct val="110000"/>
              </a:lnSpc>
              <a:buClr>
                <a:schemeClr val="accent1"/>
              </a:buClr>
              <a:buSzPct val="100000"/>
              <a:buFont typeface="Symbol" pitchFamily="18" charset="2"/>
              <a:buChar char=""/>
            </a:pPr>
            <a:r>
              <a:rPr lang="en-US" sz="2800" dirty="0" smtClean="0">
                <a:solidFill>
                  <a:srgbClr val="FF0000"/>
                </a:solidFill>
                <a:latin typeface="Arial" pitchFamily="34" charset="0"/>
                <a:cs typeface="Arial" pitchFamily="34" charset="0"/>
              </a:rPr>
              <a:t>Diaphragmatic breathing and breathing exercises </a:t>
            </a:r>
            <a:r>
              <a:rPr lang="en-US" sz="2800" dirty="0" smtClean="0">
                <a:latin typeface="Arial" pitchFamily="34" charset="0"/>
                <a:cs typeface="Arial" pitchFamily="34" charset="0"/>
              </a:rPr>
              <a:t>are applied in this case. Exercises with a longer exhalation are performed(exercise with pronunciation of the sounds during the exhale).</a:t>
            </a:r>
          </a:p>
          <a:p>
            <a:pPr marL="274320" lvl="0" indent="-274320">
              <a:lnSpc>
                <a:spcPct val="110000"/>
              </a:lnSpc>
              <a:buClr>
                <a:schemeClr val="accent1"/>
              </a:buClr>
              <a:buSzPct val="100000"/>
              <a:buFont typeface="Symbol" pitchFamily="18" charset="2"/>
              <a:buChar char=""/>
            </a:pPr>
            <a:r>
              <a:rPr lang="en-US" sz="2800" dirty="0" smtClean="0">
                <a:solidFill>
                  <a:srgbClr val="FF0000"/>
                </a:solidFill>
                <a:latin typeface="Arial" pitchFamily="34" charset="0"/>
                <a:cs typeface="Arial" pitchFamily="34" charset="0"/>
              </a:rPr>
              <a:t>Diaphragmatic breathing </a:t>
            </a:r>
            <a:r>
              <a:rPr lang="en-US" sz="2800" dirty="0" smtClean="0">
                <a:latin typeface="Arial" pitchFamily="34" charset="0"/>
                <a:cs typeface="Arial" pitchFamily="34" charset="0"/>
              </a:rPr>
              <a:t>training in lying and standing positions.</a:t>
            </a:r>
          </a:p>
          <a:p>
            <a:pPr marL="274320" lvl="0" indent="-274320">
              <a:lnSpc>
                <a:spcPct val="110000"/>
              </a:lnSpc>
              <a:buClr>
                <a:schemeClr val="accent1"/>
              </a:buClr>
              <a:buSzPct val="100000"/>
              <a:buFont typeface="Symbol" pitchFamily="18" charset="2"/>
              <a:buChar char=""/>
            </a:pPr>
            <a:r>
              <a:rPr lang="en-US" sz="2800" dirty="0" smtClean="0">
                <a:solidFill>
                  <a:srgbClr val="FF0000"/>
                </a:solidFill>
                <a:latin typeface="Arial" pitchFamily="34" charset="0"/>
                <a:cs typeface="Arial" pitchFamily="34" charset="0"/>
              </a:rPr>
              <a:t>The patient stands</a:t>
            </a:r>
            <a:r>
              <a:rPr lang="en-US" sz="2800" dirty="0" smtClean="0">
                <a:latin typeface="Arial" pitchFamily="34" charset="0"/>
                <a:cs typeface="Arial" pitchFamily="34" charset="0"/>
              </a:rPr>
              <a:t> with legs wide apart, moving hands sideways, takes a breath, and then, turning hands forward and leaning down, produces a slow exhale during which the abdominal muscles are drawn in.</a:t>
            </a:r>
          </a:p>
          <a:p>
            <a:pPr marL="274320" lvl="0" indent="-274320">
              <a:lnSpc>
                <a:spcPct val="110000"/>
              </a:lnSpc>
              <a:buClr>
                <a:schemeClr val="accent1"/>
              </a:buClr>
              <a:buSzPct val="100000"/>
              <a:buFont typeface="Symbol" pitchFamily="18" charset="2"/>
              <a:buChar char=""/>
            </a:pPr>
            <a:r>
              <a:rPr lang="en-US" sz="2800" dirty="0" smtClean="0">
                <a:solidFill>
                  <a:srgbClr val="FF0000"/>
                </a:solidFill>
                <a:latin typeface="Arial" pitchFamily="34" charset="0"/>
                <a:cs typeface="Arial" pitchFamily="34" charset="0"/>
              </a:rPr>
              <a:t>If the patient is lying on the back</a:t>
            </a:r>
            <a:r>
              <a:rPr lang="en-US" sz="2800" dirty="0" smtClean="0">
                <a:latin typeface="Arial" pitchFamily="34" charset="0"/>
                <a:cs typeface="Arial" pitchFamily="34" charset="0"/>
              </a:rPr>
              <a:t>, he has to put hands on the stomach and make a long breath, blowing  the air out with a mouth, at the time he pushes the abdominal wall with hands, increasing the exhalation.</a:t>
            </a:r>
            <a:endParaRPr lang="ru-RU" sz="2800" dirty="0">
              <a:latin typeface="Arial" pitchFamily="34" charset="0"/>
              <a:cs typeface="Arial" pitchFamily="34" charset="0"/>
            </a:endParaRPr>
          </a:p>
        </p:txBody>
      </p:sp>
      <p:sp>
        <p:nvSpPr>
          <p:cNvPr id="3" name="Заголовок 2"/>
          <p:cNvSpPr>
            <a:spLocks noGrp="1"/>
          </p:cNvSpPr>
          <p:nvPr>
            <p:ph type="title"/>
          </p:nvPr>
        </p:nvSpPr>
        <p:spPr>
          <a:xfrm>
            <a:off x="457200" y="71414"/>
            <a:ext cx="8229600" cy="725470"/>
          </a:xfrm>
        </p:spPr>
        <p:txBody>
          <a:bodyPr>
            <a:normAutofit/>
          </a:bodyPr>
          <a:lstStyle/>
          <a:p>
            <a:pPr lvl="0"/>
            <a:r>
              <a:rPr lang="en-US" sz="3200" dirty="0" smtClean="0">
                <a:solidFill>
                  <a:srgbClr val="FF0000"/>
                </a:solidFill>
              </a:rPr>
              <a:t>Training of diaphragmatic breathing</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642918"/>
            <a:ext cx="8543956" cy="5857916"/>
          </a:xfrm>
        </p:spPr>
        <p:txBody>
          <a:bodyPr>
            <a:noAutofit/>
          </a:bodyPr>
          <a:lstStyle/>
          <a:p>
            <a:pPr marL="361950" lvl="0" indent="-361950" algn="just">
              <a:lnSpc>
                <a:spcPct val="110000"/>
              </a:lnSpc>
              <a:buClr>
                <a:schemeClr val="accent1"/>
              </a:buClr>
              <a:buSzPct val="100000"/>
              <a:buNone/>
            </a:pPr>
            <a:r>
              <a:rPr lang="en-US" sz="2000" dirty="0" smtClean="0">
                <a:latin typeface="Arial" pitchFamily="34" charset="0"/>
                <a:cs typeface="Arial" pitchFamily="34" charset="0"/>
              </a:rPr>
              <a:t>1. 	</a:t>
            </a:r>
            <a:r>
              <a:rPr lang="en-US" sz="2000" dirty="0" smtClean="0">
                <a:solidFill>
                  <a:srgbClr val="FF0000"/>
                </a:solidFill>
                <a:latin typeface="Arial" pitchFamily="34" charset="0"/>
                <a:cs typeface="Arial" pitchFamily="34" charset="0"/>
              </a:rPr>
              <a:t>Having made a full breath slowly, you need to briefly delay the air and </a:t>
            </a:r>
            <a:r>
              <a:rPr lang="en-US" sz="2000" dirty="0" smtClean="0">
                <a:latin typeface="Arial" pitchFamily="34" charset="0"/>
                <a:cs typeface="Arial" pitchFamily="34" charset="0"/>
              </a:rPr>
              <a:t>with short strong impulses exhale through the lips, folded in a tube, not puffing the cheeks</a:t>
            </a:r>
            <a:r>
              <a:rPr lang="en-US" sz="2000" dirty="0" smtClean="0">
                <a:solidFill>
                  <a:srgbClr val="FF0000"/>
                </a:solidFill>
                <a:latin typeface="Arial" pitchFamily="34" charset="0"/>
                <a:cs typeface="Arial" pitchFamily="34" charset="0"/>
              </a:rPr>
              <a:t>.  This breath is called "cleansing</a:t>
            </a:r>
            <a:r>
              <a:rPr lang="en-US" sz="2000" dirty="0" smtClean="0">
                <a:latin typeface="Arial" pitchFamily="34" charset="0"/>
                <a:cs typeface="Arial" pitchFamily="34" charset="0"/>
              </a:rPr>
              <a:t>."</a:t>
            </a:r>
          </a:p>
          <a:p>
            <a:pPr marL="274320" lvl="0" indent="-274320" algn="just">
              <a:lnSpc>
                <a:spcPct val="110000"/>
              </a:lnSpc>
              <a:buClr>
                <a:schemeClr val="accent1"/>
              </a:buClr>
              <a:buSzPct val="100000"/>
              <a:buNone/>
            </a:pPr>
            <a:r>
              <a:rPr lang="en-US" sz="2000" dirty="0" smtClean="0">
                <a:latin typeface="Arial" pitchFamily="34" charset="0"/>
                <a:cs typeface="Arial" pitchFamily="34" charset="0"/>
              </a:rPr>
              <a:t>2</a:t>
            </a:r>
            <a:r>
              <a:rPr lang="en-US" sz="2000" dirty="0" smtClean="0">
                <a:solidFill>
                  <a:srgbClr val="FF0000"/>
                </a:solidFill>
                <a:latin typeface="Arial" pitchFamily="34" charset="0"/>
                <a:cs typeface="Arial" pitchFamily="34" charset="0"/>
              </a:rPr>
              <a:t>. Having made a full breath</a:t>
            </a:r>
            <a:r>
              <a:rPr lang="en-US" sz="2000" dirty="0" smtClean="0">
                <a:latin typeface="Arial" pitchFamily="34" charset="0"/>
                <a:cs typeface="Arial" pitchFamily="34" charset="0"/>
              </a:rPr>
              <a:t>, you need to hold it, and then with a harsh force to push it through the open mouth , with a sharp sound "Ha!", also can be done with long sound "</a:t>
            </a:r>
            <a:r>
              <a:rPr lang="en-US" sz="2000" dirty="0" err="1" smtClean="0">
                <a:latin typeface="Arial" pitchFamily="34" charset="0"/>
                <a:cs typeface="Arial" pitchFamily="34" charset="0"/>
              </a:rPr>
              <a:t>Aum</a:t>
            </a:r>
            <a:r>
              <a:rPr lang="en-US" sz="2000" dirty="0" smtClean="0">
                <a:latin typeface="Arial" pitchFamily="34" charset="0"/>
                <a:cs typeface="Arial" pitchFamily="34" charset="0"/>
              </a:rPr>
              <a:t>!" with closed lips at the end of exhalation.  </a:t>
            </a:r>
            <a:r>
              <a:rPr lang="en-US" sz="2000" dirty="0" smtClean="0">
                <a:solidFill>
                  <a:srgbClr val="FF0000"/>
                </a:solidFill>
                <a:latin typeface="Arial" pitchFamily="34" charset="0"/>
                <a:cs typeface="Arial" pitchFamily="34" charset="0"/>
              </a:rPr>
              <a:t>Should be repeated two or three times and finished with the "cleansing" breathing.</a:t>
            </a:r>
          </a:p>
          <a:p>
            <a:pPr marL="274320" lvl="0" indent="-274320" algn="just">
              <a:lnSpc>
                <a:spcPct val="110000"/>
              </a:lnSpc>
              <a:buClr>
                <a:schemeClr val="accent1"/>
              </a:buClr>
              <a:buSzPct val="100000"/>
              <a:buNone/>
            </a:pPr>
            <a:r>
              <a:rPr lang="en-US" sz="2000" dirty="0" smtClean="0">
                <a:latin typeface="Arial" pitchFamily="34" charset="0"/>
                <a:cs typeface="Arial" pitchFamily="34" charset="0"/>
              </a:rPr>
              <a:t>3. </a:t>
            </a:r>
            <a:r>
              <a:rPr lang="en-US" sz="2000" dirty="0" smtClean="0">
                <a:solidFill>
                  <a:srgbClr val="FF0000"/>
                </a:solidFill>
                <a:latin typeface="Arial" pitchFamily="34" charset="0"/>
                <a:cs typeface="Arial" pitchFamily="34" charset="0"/>
              </a:rPr>
              <a:t>Make a full breath</a:t>
            </a:r>
            <a:r>
              <a:rPr lang="en-US" sz="2000" dirty="0" smtClean="0">
                <a:latin typeface="Arial" pitchFamily="34" charset="0"/>
                <a:cs typeface="Arial" pitchFamily="34" charset="0"/>
              </a:rPr>
              <a:t>, hold the air for a few seconds. Immediately pull slack hands forward, then squeeze your fingers into fists. By increasing the tension to the limit, draw fists to the shoulders, then slowly and firmly, as if pushing off the walls, move the hands apart and quickly return them to the shoulders. Repeat the last movement 2-3 times and then, relaxing, exhale through the mouth with the power. Practice the "cleansing" breathing.</a:t>
            </a:r>
          </a:p>
          <a:p>
            <a:pPr marL="274320" lvl="0" indent="-274320" algn="just">
              <a:lnSpc>
                <a:spcPct val="110000"/>
              </a:lnSpc>
              <a:buClr>
                <a:schemeClr val="accent1"/>
              </a:buClr>
              <a:buSzPct val="100000"/>
              <a:buNone/>
            </a:pPr>
            <a:r>
              <a:rPr lang="en-US" sz="2000" dirty="0" smtClean="0">
                <a:latin typeface="Arial" pitchFamily="34" charset="0"/>
                <a:cs typeface="Arial" pitchFamily="34" charset="0"/>
              </a:rPr>
              <a:t>4. </a:t>
            </a:r>
            <a:r>
              <a:rPr lang="en-US" sz="2000" dirty="0" smtClean="0">
                <a:solidFill>
                  <a:srgbClr val="FF0000"/>
                </a:solidFill>
                <a:latin typeface="Arial" pitchFamily="34" charset="0"/>
                <a:cs typeface="Arial" pitchFamily="34" charset="0"/>
              </a:rPr>
              <a:t>Do one of the breathing yoga exercises: </a:t>
            </a:r>
            <a:r>
              <a:rPr lang="en-US" sz="2000" dirty="0" smtClean="0">
                <a:latin typeface="Arial" pitchFamily="34" charset="0"/>
                <a:cs typeface="Arial" pitchFamily="34" charset="0"/>
              </a:rPr>
              <a:t>12-second inhale, then a 48- second breathing delay and exhale in 24 seconds. Done 2-3 times in a row.</a:t>
            </a:r>
            <a:endParaRPr lang="ru-RU" sz="2000" dirty="0" smtClean="0">
              <a:latin typeface="Arial" pitchFamily="34" charset="0"/>
              <a:cs typeface="Arial" pitchFamily="34" charset="0"/>
            </a:endParaRPr>
          </a:p>
          <a:p>
            <a:endParaRPr lang="ru-RU" sz="2000" dirty="0"/>
          </a:p>
        </p:txBody>
      </p:sp>
      <p:sp>
        <p:nvSpPr>
          <p:cNvPr id="3" name="Заголовок 2"/>
          <p:cNvSpPr>
            <a:spLocks noGrp="1"/>
          </p:cNvSpPr>
          <p:nvPr>
            <p:ph type="title"/>
          </p:nvPr>
        </p:nvSpPr>
        <p:spPr>
          <a:xfrm>
            <a:off x="457200" y="-24"/>
            <a:ext cx="8229600" cy="868346"/>
          </a:xfrm>
        </p:spPr>
        <p:txBody>
          <a:bodyPr>
            <a:normAutofit fontScale="90000"/>
          </a:bodyPr>
          <a:lstStyle/>
          <a:p>
            <a:pPr lvl="0"/>
            <a:r>
              <a:rPr lang="en-US" sz="3200" dirty="0" smtClean="0">
                <a:solidFill>
                  <a:srgbClr val="FF0000"/>
                </a:solidFill>
                <a:latin typeface="Arial Rounded MT Bold" pitchFamily="34" charset="0"/>
              </a:rPr>
              <a:t>Exercises for the correct formation of breath </a:t>
            </a:r>
            <a:endParaRPr lang="ru-RU" sz="3200"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одержимое 9"/>
          <p:cNvSpPr>
            <a:spLocks noGrp="1"/>
          </p:cNvSpPr>
          <p:nvPr>
            <p:ph sz="half" idx="1"/>
          </p:nvPr>
        </p:nvSpPr>
        <p:spPr>
          <a:xfrm>
            <a:off x="214282" y="1142984"/>
            <a:ext cx="4572032" cy="5357850"/>
          </a:xfrm>
        </p:spPr>
        <p:txBody>
          <a:bodyPr>
            <a:noAutofit/>
          </a:bodyPr>
          <a:lstStyle/>
          <a:p>
            <a:pPr marL="274320" lvl="0" indent="-274320">
              <a:spcBef>
                <a:spcPct val="20000"/>
              </a:spcBef>
              <a:buClr>
                <a:schemeClr val="accent1"/>
              </a:buClr>
              <a:buSzPct val="100000"/>
              <a:buNone/>
            </a:pPr>
            <a:r>
              <a:rPr lang="en-US" b="1" dirty="0" smtClean="0">
                <a:solidFill>
                  <a:srgbClr val="FFFF00"/>
                </a:solidFill>
                <a:latin typeface="Arial" pitchFamily="34" charset="0"/>
                <a:cs typeface="Arial" pitchFamily="34" charset="0"/>
              </a:rPr>
              <a:t>The overall objectives of rehabilitation are:</a:t>
            </a:r>
          </a:p>
          <a:p>
            <a:pPr marL="274320" lvl="0" indent="-274320">
              <a:spcBef>
                <a:spcPct val="20000"/>
              </a:spcBef>
              <a:buClr>
                <a:srgbClr val="FFFF00"/>
              </a:buClr>
              <a:buSzPct val="100000"/>
              <a:buFont typeface="Symbol" pitchFamily="18" charset="2"/>
              <a:buChar char=""/>
            </a:pPr>
            <a:r>
              <a:rPr lang="en-US" u="sng" dirty="0" smtClean="0">
                <a:latin typeface="Arial" pitchFamily="34" charset="0"/>
                <a:cs typeface="Arial" pitchFamily="34" charset="0"/>
              </a:rPr>
              <a:t>achieving the regression </a:t>
            </a:r>
            <a:r>
              <a:rPr lang="en-US" dirty="0" smtClean="0">
                <a:latin typeface="Arial" pitchFamily="34" charset="0"/>
                <a:cs typeface="Arial" pitchFamily="34" charset="0"/>
              </a:rPr>
              <a:t>of reversible and </a:t>
            </a:r>
            <a:r>
              <a:rPr lang="en-US" u="sng" dirty="0" smtClean="0">
                <a:latin typeface="Arial" pitchFamily="34" charset="0"/>
                <a:cs typeface="Arial" pitchFamily="34" charset="0"/>
              </a:rPr>
              <a:t>stabilization </a:t>
            </a:r>
            <a:r>
              <a:rPr lang="en-US" dirty="0" smtClean="0">
                <a:latin typeface="Arial" pitchFamily="34" charset="0"/>
                <a:cs typeface="Arial" pitchFamily="34" charset="0"/>
              </a:rPr>
              <a:t>of irreversible changes in the lungs;</a:t>
            </a:r>
          </a:p>
          <a:p>
            <a:pPr marL="274320" lvl="0" indent="-274320">
              <a:spcBef>
                <a:spcPct val="20000"/>
              </a:spcBef>
              <a:buClr>
                <a:srgbClr val="FFFF00"/>
              </a:buClr>
              <a:buSzPct val="100000"/>
              <a:buFont typeface="Symbol" pitchFamily="18" charset="2"/>
              <a:buChar char=""/>
            </a:pPr>
            <a:r>
              <a:rPr lang="en-US" u="sng" dirty="0" smtClean="0">
                <a:latin typeface="Arial" pitchFamily="34" charset="0"/>
                <a:cs typeface="Arial" pitchFamily="34" charset="0"/>
              </a:rPr>
              <a:t>restoration and improvemen</a:t>
            </a:r>
            <a:r>
              <a:rPr lang="en-US" dirty="0" smtClean="0">
                <a:latin typeface="Arial" pitchFamily="34" charset="0"/>
                <a:cs typeface="Arial" pitchFamily="34" charset="0"/>
              </a:rPr>
              <a:t>t of respiratory function and cardio-vascular system, the psychological status and capability.</a:t>
            </a:r>
            <a:endParaRPr lang="ru-RU" dirty="0" smtClean="0">
              <a:latin typeface="Arial" pitchFamily="34" charset="0"/>
              <a:cs typeface="Arial" pitchFamily="34" charset="0"/>
            </a:endParaRPr>
          </a:p>
          <a:p>
            <a:endParaRPr lang="ru-RU" dirty="0"/>
          </a:p>
        </p:txBody>
      </p:sp>
      <p:sp>
        <p:nvSpPr>
          <p:cNvPr id="11" name="Содержимое 10"/>
          <p:cNvSpPr>
            <a:spLocks noGrp="1"/>
          </p:cNvSpPr>
          <p:nvPr>
            <p:ph sz="half" idx="2"/>
          </p:nvPr>
        </p:nvSpPr>
        <p:spPr>
          <a:xfrm>
            <a:off x="4429124" y="1071546"/>
            <a:ext cx="4500594" cy="5500726"/>
          </a:xfrm>
        </p:spPr>
        <p:txBody>
          <a:bodyPr>
            <a:noAutofit/>
          </a:bodyPr>
          <a:lstStyle/>
          <a:p>
            <a:pPr algn="ctr">
              <a:buNone/>
            </a:pPr>
            <a:r>
              <a:rPr lang="en-US" sz="2400" b="1" dirty="0" smtClean="0">
                <a:solidFill>
                  <a:srgbClr val="FFFF00"/>
                </a:solidFill>
                <a:latin typeface="Arial" pitchFamily="34" charset="0"/>
                <a:cs typeface="Arial" pitchFamily="34" charset="0"/>
              </a:rPr>
              <a:t>Special problems of rehabilitation include:</a:t>
            </a:r>
          </a:p>
          <a:p>
            <a:pPr>
              <a:buClr>
                <a:srgbClr val="FFFF00"/>
              </a:buClr>
              <a:buSzPct val="80000"/>
              <a:buFont typeface="Wingdings" pitchFamily="2" charset="2"/>
              <a:buChar char="v"/>
            </a:pPr>
            <a:r>
              <a:rPr lang="en-US" sz="2200" u="sng" dirty="0" smtClean="0">
                <a:latin typeface="Arial" pitchFamily="34" charset="0"/>
                <a:cs typeface="Arial" pitchFamily="34" charset="0"/>
              </a:rPr>
              <a:t>elimination </a:t>
            </a:r>
            <a:r>
              <a:rPr lang="en-US" sz="2200" dirty="0" smtClean="0">
                <a:latin typeface="Arial" pitchFamily="34" charset="0"/>
                <a:cs typeface="Arial" pitchFamily="34" charset="0"/>
              </a:rPr>
              <a:t>of the inflammatory focus;</a:t>
            </a:r>
          </a:p>
          <a:p>
            <a:pPr>
              <a:buClr>
                <a:srgbClr val="FFFF00"/>
              </a:buClr>
              <a:buSzPct val="80000"/>
              <a:buFont typeface="Wingdings" pitchFamily="2" charset="2"/>
              <a:buChar char="v"/>
            </a:pPr>
            <a:r>
              <a:rPr lang="en-US" sz="2200" u="sng" dirty="0" smtClean="0">
                <a:latin typeface="Arial" pitchFamily="34" charset="0"/>
                <a:cs typeface="Arial" pitchFamily="34" charset="0"/>
              </a:rPr>
              <a:t>improvement </a:t>
            </a:r>
            <a:r>
              <a:rPr lang="en-US" sz="2200" dirty="0" smtClean="0">
                <a:latin typeface="Arial" pitchFamily="34" charset="0"/>
                <a:cs typeface="Arial" pitchFamily="34" charset="0"/>
              </a:rPr>
              <a:t>of bronchial obstruction;</a:t>
            </a:r>
          </a:p>
          <a:p>
            <a:pPr>
              <a:buClr>
                <a:srgbClr val="FFFF00"/>
              </a:buClr>
              <a:buSzPct val="80000"/>
              <a:buFont typeface="Wingdings" pitchFamily="2" charset="2"/>
              <a:buChar char="v"/>
            </a:pPr>
            <a:r>
              <a:rPr lang="en-US" sz="2200" u="sng" dirty="0" smtClean="0">
                <a:latin typeface="Arial" pitchFamily="34" charset="0"/>
                <a:cs typeface="Arial" pitchFamily="34" charset="0"/>
              </a:rPr>
              <a:t>increasing  </a:t>
            </a:r>
            <a:r>
              <a:rPr lang="en-US" sz="2200" dirty="0" smtClean="0">
                <a:latin typeface="Arial" pitchFamily="34" charset="0"/>
                <a:cs typeface="Arial" pitchFamily="34" charset="0"/>
              </a:rPr>
              <a:t>of  lung ventilation;</a:t>
            </a:r>
          </a:p>
          <a:p>
            <a:pPr>
              <a:buClr>
                <a:srgbClr val="FFFF00"/>
              </a:buClr>
              <a:buSzPct val="80000"/>
              <a:buFont typeface="Wingdings" pitchFamily="2" charset="2"/>
              <a:buChar char="v"/>
            </a:pPr>
            <a:r>
              <a:rPr lang="en-US" sz="2200" u="sng" dirty="0" smtClean="0">
                <a:latin typeface="Arial" pitchFamily="34" charset="0"/>
                <a:cs typeface="Arial" pitchFamily="34" charset="0"/>
              </a:rPr>
              <a:t>elimination of inconsistency </a:t>
            </a:r>
            <a:r>
              <a:rPr lang="en-US" sz="2200" dirty="0" smtClean="0">
                <a:latin typeface="Arial" pitchFamily="34" charset="0"/>
                <a:cs typeface="Arial" pitchFamily="34" charset="0"/>
              </a:rPr>
              <a:t>between alveolar ventilation and pulmonary blood flow;</a:t>
            </a:r>
          </a:p>
          <a:p>
            <a:pPr>
              <a:buClr>
                <a:srgbClr val="FFFF00"/>
              </a:buClr>
              <a:buSzPct val="80000"/>
              <a:buFont typeface="Wingdings" pitchFamily="2" charset="2"/>
              <a:buChar char="v"/>
            </a:pPr>
            <a:r>
              <a:rPr lang="en-US" sz="2200" u="sng" dirty="0" smtClean="0">
                <a:latin typeface="Arial" pitchFamily="34" charset="0"/>
                <a:cs typeface="Arial" pitchFamily="34" charset="0"/>
              </a:rPr>
              <a:t>improving</a:t>
            </a:r>
            <a:r>
              <a:rPr lang="en-US" sz="2200" dirty="0" smtClean="0">
                <a:latin typeface="Arial" pitchFamily="34" charset="0"/>
                <a:cs typeface="Arial" pitchFamily="34" charset="0"/>
              </a:rPr>
              <a:t> the lung drainage;</a:t>
            </a:r>
          </a:p>
          <a:p>
            <a:pPr>
              <a:buClr>
                <a:srgbClr val="FFFF00"/>
              </a:buClr>
              <a:buSzPct val="80000"/>
              <a:buFont typeface="Wingdings" pitchFamily="2" charset="2"/>
              <a:buChar char="v"/>
            </a:pPr>
            <a:r>
              <a:rPr lang="en-US" sz="2200" u="sng" dirty="0" smtClean="0">
                <a:latin typeface="Arial" pitchFamily="34" charset="0"/>
                <a:cs typeface="Arial" pitchFamily="34" charset="0"/>
              </a:rPr>
              <a:t>economization</a:t>
            </a:r>
            <a:r>
              <a:rPr lang="en-US" sz="2200" dirty="0" smtClean="0">
                <a:latin typeface="Arial" pitchFamily="34" charset="0"/>
                <a:cs typeface="Arial" pitchFamily="34" charset="0"/>
              </a:rPr>
              <a:t> of the respiratory muscles’ work by increasing their capacity and cooperation.</a:t>
            </a:r>
            <a:endParaRPr lang="ru-RU" sz="2200" dirty="0"/>
          </a:p>
        </p:txBody>
      </p:sp>
      <p:sp>
        <p:nvSpPr>
          <p:cNvPr id="9" name="Заголовок 8"/>
          <p:cNvSpPr>
            <a:spLocks noGrp="1"/>
          </p:cNvSpPr>
          <p:nvPr>
            <p:ph type="title"/>
          </p:nvPr>
        </p:nvSpPr>
        <p:spPr>
          <a:xfrm>
            <a:off x="214282" y="274638"/>
            <a:ext cx="8929718" cy="939784"/>
          </a:xfrm>
        </p:spPr>
        <p:txBody>
          <a:bodyPr>
            <a:noAutofit/>
          </a:bodyPr>
          <a:lstStyle/>
          <a:p>
            <a:pPr lvl="0" algn="ctr"/>
            <a:r>
              <a:rPr lang="en-US" sz="2600" dirty="0" smtClean="0">
                <a:solidFill>
                  <a:schemeClr val="tx1"/>
                </a:solidFill>
                <a:latin typeface="Arial Black" pitchFamily="34" charset="0"/>
                <a:cs typeface="Arial" pitchFamily="34" charset="0"/>
              </a:rPr>
              <a:t>THE OBJECTIVES AND PRINCIPLES OF REHABILITATION </a:t>
            </a:r>
            <a:r>
              <a:rPr lang="ru-RU" sz="2600" dirty="0" smtClean="0">
                <a:solidFill>
                  <a:schemeClr val="tx1"/>
                </a:solidFill>
                <a:latin typeface="Arial Black" pitchFamily="34" charset="0"/>
                <a:cs typeface="Arial" pitchFamily="34" charset="0"/>
              </a:rPr>
              <a:t/>
            </a:r>
            <a:br>
              <a:rPr lang="ru-RU" sz="2600" dirty="0" smtClean="0">
                <a:solidFill>
                  <a:schemeClr val="tx1"/>
                </a:solidFill>
                <a:latin typeface="Arial Black" pitchFamily="34" charset="0"/>
                <a:cs typeface="Arial" pitchFamily="34" charset="0"/>
              </a:rPr>
            </a:br>
            <a:r>
              <a:rPr lang="en-US" sz="2600" dirty="0" smtClean="0">
                <a:solidFill>
                  <a:schemeClr val="tx1"/>
                </a:solidFill>
                <a:latin typeface="Arial Black" pitchFamily="34" charset="0"/>
                <a:cs typeface="Arial" pitchFamily="34" charset="0"/>
              </a:rPr>
              <a:t>OF PATIENTS WITH PULMONARY</a:t>
            </a:r>
            <a:r>
              <a:rPr lang="ru-RU" sz="2600" dirty="0" smtClean="0">
                <a:solidFill>
                  <a:schemeClr val="tx1"/>
                </a:solidFill>
                <a:latin typeface="Arial Black" pitchFamily="34" charset="0"/>
                <a:cs typeface="Arial" pitchFamily="34" charset="0"/>
              </a:rPr>
              <a:t> </a:t>
            </a:r>
            <a:r>
              <a:rPr lang="en-US" sz="2600" dirty="0" smtClean="0">
                <a:solidFill>
                  <a:schemeClr val="tx1"/>
                </a:solidFill>
                <a:latin typeface="Arial Black" pitchFamily="34" charset="0"/>
                <a:cs typeface="Arial" pitchFamily="34" charset="0"/>
              </a:rPr>
              <a:t>DISEASES</a:t>
            </a:r>
            <a:r>
              <a:rPr lang="ru-RU" sz="2600" dirty="0" smtClean="0">
                <a:solidFill>
                  <a:schemeClr val="tx1"/>
                </a:solidFill>
                <a:effectLst/>
                <a:latin typeface="Arial Black" pitchFamily="34" charset="0"/>
                <a:cs typeface="Arial" pitchFamily="34" charset="0"/>
              </a:rPr>
              <a:t/>
            </a:r>
            <a:br>
              <a:rPr lang="ru-RU" sz="2600" dirty="0" smtClean="0">
                <a:solidFill>
                  <a:schemeClr val="tx1"/>
                </a:solidFill>
                <a:effectLst/>
                <a:latin typeface="Arial Black" pitchFamily="34" charset="0"/>
                <a:cs typeface="Arial" pitchFamily="34" charset="0"/>
              </a:rPr>
            </a:br>
            <a:endParaRPr lang="ru-RU" sz="2600" dirty="0">
              <a:solidFill>
                <a:schemeClr val="tx1"/>
              </a:solidFill>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4"/>
          <p:cNvSpPr>
            <a:spLocks noGrp="1"/>
          </p:cNvSpPr>
          <p:nvPr>
            <p:ph type="body" idx="1"/>
          </p:nvPr>
        </p:nvSpPr>
        <p:spPr/>
        <p:txBody>
          <a:bodyPr/>
          <a:lstStyle/>
          <a:p>
            <a:endParaRPr lang="ru-RU"/>
          </a:p>
        </p:txBody>
      </p:sp>
      <p:sp>
        <p:nvSpPr>
          <p:cNvPr id="7" name="Текст 6"/>
          <p:cNvSpPr>
            <a:spLocks noGrp="1"/>
          </p:cNvSpPr>
          <p:nvPr>
            <p:ph type="body" sz="half" idx="3"/>
          </p:nvPr>
        </p:nvSpPr>
        <p:spPr/>
        <p:txBody>
          <a:bodyPr/>
          <a:lstStyle/>
          <a:p>
            <a:endParaRPr lang="ru-RU"/>
          </a:p>
        </p:txBody>
      </p:sp>
      <p:sp>
        <p:nvSpPr>
          <p:cNvPr id="8" name="Содержимое 7"/>
          <p:cNvSpPr>
            <a:spLocks noGrp="1"/>
          </p:cNvSpPr>
          <p:nvPr>
            <p:ph sz="quarter" idx="4"/>
          </p:nvPr>
        </p:nvSpPr>
        <p:spPr>
          <a:xfrm>
            <a:off x="4500563" y="1444294"/>
            <a:ext cx="4186238" cy="3941763"/>
          </a:xfrm>
        </p:spPr>
        <p:txBody>
          <a:bodyPr>
            <a:normAutofit/>
          </a:bodyPr>
          <a:lstStyle/>
          <a:p>
            <a:pPr lvl="0" algn="ctr">
              <a:buNone/>
            </a:pPr>
            <a:r>
              <a:rPr lang="en-US" sz="4000" b="1" dirty="0" smtClean="0">
                <a:solidFill>
                  <a:srgbClr val="FF0000"/>
                </a:solidFill>
              </a:rPr>
              <a:t>The complex of  therapeutic exercises for lung emphysema</a:t>
            </a:r>
            <a:endParaRPr lang="ru-RU" sz="4000" b="1" dirty="0" smtClean="0">
              <a:solidFill>
                <a:srgbClr val="FF0000"/>
              </a:solidFill>
            </a:endParaRPr>
          </a:p>
          <a:p>
            <a:endParaRPr lang="ru-RU" sz="4000" dirty="0"/>
          </a:p>
        </p:txBody>
      </p:sp>
      <p:pic>
        <p:nvPicPr>
          <p:cNvPr id="9" name="Содержимое 8"/>
          <p:cNvPicPr>
            <a:picLocks noGrp="1" noChangeAspect="1"/>
          </p:cNvPicPr>
          <p:nvPr>
            <p:ph sz="quarter" idx="2"/>
          </p:nvPr>
        </p:nvPicPr>
        <p:blipFill>
          <a:blip r:embed="rId2" cstate="print">
            <a:extLst>
              <a:ext uri="{BEBA8EAE-BF5A-486C-A8C5-ECC9F3942E4B}">
                <a14:imgProps xmlns="" xmlns:a14="http://schemas.microsoft.com/office/drawing/2010/main">
                  <a14:imgLayer r:embed="rId3">
                    <a14:imgEffect>
                      <a14:backgroundRemoval t="4750" b="97250" l="7750" r="90000"/>
                    </a14:imgEffect>
                  </a14:imgLayer>
                </a14:imgProps>
              </a:ext>
              <a:ext uri="{28A0092B-C50C-407E-A947-70E740481C1C}">
                <a14:useLocalDpi xmlns="" xmlns:a14="http://schemas.microsoft.com/office/drawing/2010/main" val="0"/>
              </a:ext>
            </a:extLst>
          </a:blip>
          <a:stretch>
            <a:fillRect/>
          </a:stretch>
        </p:blipFill>
        <p:spPr>
          <a:xfrm>
            <a:off x="506412" y="1444625"/>
            <a:ext cx="3941763" cy="3941763"/>
          </a:xfrm>
          <a:prstGeom prst="rect">
            <a:avLst/>
          </a:prstGeom>
          <a:effectLst>
            <a:glow rad="63500">
              <a:schemeClr val="accent1">
                <a:alpha val="52000"/>
              </a:schemeClr>
            </a:glo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3" cstate="print"/>
          <a:stretch>
            <a:fillRect/>
          </a:stretch>
        </p:blipFill>
        <p:spPr>
          <a:xfrm>
            <a:off x="142844" y="663715"/>
            <a:ext cx="571500" cy="1341437"/>
          </a:xfrm>
          <a:prstGeom prst="rect">
            <a:avLst/>
          </a:prstGeom>
        </p:spPr>
      </p:pic>
      <p:pic>
        <p:nvPicPr>
          <p:cNvPr id="5" name="Рисунок 4"/>
          <p:cNvPicPr>
            <a:picLocks noChangeAspect="1"/>
          </p:cNvPicPr>
          <p:nvPr/>
        </p:nvPicPr>
        <p:blipFill rotWithShape="1">
          <a:blip r:embed="rId4" cstate="print"/>
          <a:srcRect t="4728"/>
          <a:stretch/>
        </p:blipFill>
        <p:spPr>
          <a:xfrm>
            <a:off x="142844" y="1900182"/>
            <a:ext cx="827351" cy="1264920"/>
          </a:xfrm>
          <a:prstGeom prst="rect">
            <a:avLst/>
          </a:prstGeom>
        </p:spPr>
      </p:pic>
      <p:pic>
        <p:nvPicPr>
          <p:cNvPr id="6" name="Рисунок 5"/>
          <p:cNvPicPr>
            <a:picLocks noChangeAspect="1"/>
          </p:cNvPicPr>
          <p:nvPr/>
        </p:nvPicPr>
        <p:blipFill>
          <a:blip r:embed="rId5" cstate="print"/>
          <a:stretch>
            <a:fillRect/>
          </a:stretch>
        </p:blipFill>
        <p:spPr>
          <a:xfrm>
            <a:off x="214282" y="3136017"/>
            <a:ext cx="1238351" cy="1062268"/>
          </a:xfrm>
          <a:prstGeom prst="rect">
            <a:avLst/>
          </a:prstGeom>
        </p:spPr>
      </p:pic>
      <p:pic>
        <p:nvPicPr>
          <p:cNvPr id="7" name="Рисунок 6"/>
          <p:cNvPicPr>
            <a:picLocks noChangeAspect="1"/>
          </p:cNvPicPr>
          <p:nvPr/>
        </p:nvPicPr>
        <p:blipFill>
          <a:blip r:embed="rId6" cstate="print"/>
          <a:stretch>
            <a:fillRect/>
          </a:stretch>
        </p:blipFill>
        <p:spPr>
          <a:xfrm>
            <a:off x="357158" y="4081176"/>
            <a:ext cx="827352" cy="1520539"/>
          </a:xfrm>
          <a:prstGeom prst="rect">
            <a:avLst/>
          </a:prstGeom>
        </p:spPr>
      </p:pic>
      <p:pic>
        <p:nvPicPr>
          <p:cNvPr id="8" name="Рисунок 7"/>
          <p:cNvPicPr>
            <a:picLocks noChangeAspect="1"/>
          </p:cNvPicPr>
          <p:nvPr/>
        </p:nvPicPr>
        <p:blipFill>
          <a:blip r:embed="rId7" cstate="print"/>
          <a:stretch>
            <a:fillRect/>
          </a:stretch>
        </p:blipFill>
        <p:spPr>
          <a:xfrm>
            <a:off x="428596" y="5463488"/>
            <a:ext cx="897002" cy="1394512"/>
          </a:xfrm>
          <a:prstGeom prst="rect">
            <a:avLst/>
          </a:prstGeom>
        </p:spPr>
      </p:pic>
      <p:pic>
        <p:nvPicPr>
          <p:cNvPr id="10" name="Рисунок 9"/>
          <p:cNvPicPr>
            <a:picLocks noChangeAspect="1"/>
          </p:cNvPicPr>
          <p:nvPr/>
        </p:nvPicPr>
        <p:blipFill>
          <a:blip r:embed="rId8" cstate="print"/>
          <a:stretch>
            <a:fillRect/>
          </a:stretch>
        </p:blipFill>
        <p:spPr>
          <a:xfrm>
            <a:off x="4453420" y="1052976"/>
            <a:ext cx="1419500" cy="1218762"/>
          </a:xfrm>
          <a:prstGeom prst="rect">
            <a:avLst/>
          </a:prstGeom>
        </p:spPr>
      </p:pic>
      <p:pic>
        <p:nvPicPr>
          <p:cNvPr id="13" name="Рисунок 12"/>
          <p:cNvPicPr>
            <a:picLocks noChangeAspect="1"/>
          </p:cNvPicPr>
          <p:nvPr/>
        </p:nvPicPr>
        <p:blipFill>
          <a:blip r:embed="rId9" cstate="print"/>
          <a:stretch>
            <a:fillRect/>
          </a:stretch>
        </p:blipFill>
        <p:spPr>
          <a:xfrm>
            <a:off x="4915321" y="5301562"/>
            <a:ext cx="932624" cy="1556438"/>
          </a:xfrm>
          <a:prstGeom prst="rect">
            <a:avLst/>
          </a:prstGeom>
        </p:spPr>
      </p:pic>
      <p:pic>
        <p:nvPicPr>
          <p:cNvPr id="12" name="Рисунок 11"/>
          <p:cNvPicPr>
            <a:picLocks noChangeAspect="1"/>
          </p:cNvPicPr>
          <p:nvPr/>
        </p:nvPicPr>
        <p:blipFill rotWithShape="1">
          <a:blip r:embed="rId10" cstate="print"/>
          <a:srcRect b="6987"/>
          <a:stretch/>
        </p:blipFill>
        <p:spPr>
          <a:xfrm>
            <a:off x="4656902" y="3646558"/>
            <a:ext cx="927828" cy="1669289"/>
          </a:xfrm>
          <a:prstGeom prst="rect">
            <a:avLst/>
          </a:prstGeom>
        </p:spPr>
      </p:pic>
      <p:pic>
        <p:nvPicPr>
          <p:cNvPr id="11" name="Рисунок 10"/>
          <p:cNvPicPr>
            <a:picLocks noChangeAspect="1"/>
          </p:cNvPicPr>
          <p:nvPr/>
        </p:nvPicPr>
        <p:blipFill>
          <a:blip r:embed="rId11" cstate="print"/>
          <a:stretch>
            <a:fillRect/>
          </a:stretch>
        </p:blipFill>
        <p:spPr>
          <a:xfrm>
            <a:off x="5100638" y="2216753"/>
            <a:ext cx="761474" cy="1664424"/>
          </a:xfrm>
          <a:prstGeom prst="rect">
            <a:avLst/>
          </a:prstGeom>
        </p:spPr>
      </p:pic>
      <p:sp>
        <p:nvSpPr>
          <p:cNvPr id="16" name="TextBox 15"/>
          <p:cNvSpPr txBox="1"/>
          <p:nvPr/>
        </p:nvSpPr>
        <p:spPr>
          <a:xfrm>
            <a:off x="1214415" y="790576"/>
            <a:ext cx="3182776" cy="5262979"/>
          </a:xfrm>
          <a:prstGeom prst="rect">
            <a:avLst/>
          </a:prstGeom>
          <a:noFill/>
        </p:spPr>
        <p:txBody>
          <a:bodyPr wrap="square" rtlCol="0">
            <a:spAutoFit/>
          </a:bodyPr>
          <a:lstStyle/>
          <a:p>
            <a:pPr marL="342900" indent="-342900">
              <a:buAutoNum type="arabicPeriod"/>
            </a:pPr>
            <a:r>
              <a:rPr lang="en-US" sz="1400" dirty="0" smtClean="0"/>
              <a:t>Walking at one’s place with a change of tempo. 30 sec. Breathing evenly.</a:t>
            </a:r>
          </a:p>
          <a:p>
            <a:pPr marL="342900" indent="-342900">
              <a:buAutoNum type="arabicPeriod"/>
            </a:pPr>
            <a:endParaRPr lang="en-US" sz="1400" dirty="0" smtClean="0"/>
          </a:p>
          <a:p>
            <a:pPr marL="342900" indent="-342900">
              <a:buAutoNum type="arabicPeriod"/>
            </a:pPr>
            <a:r>
              <a:rPr lang="en-US" sz="1400" dirty="0" smtClean="0"/>
              <a:t>IP - standing, hand in hand.</a:t>
            </a:r>
          </a:p>
          <a:p>
            <a:pPr marL="342900" indent="-342900"/>
            <a:r>
              <a:rPr lang="en-US" sz="1400" dirty="0" smtClean="0"/>
              <a:t>	Torso twists the left and right. ST 6-8 times in each direction.</a:t>
            </a:r>
          </a:p>
          <a:p>
            <a:pPr marL="342900" indent="-342900">
              <a:buAutoNum type="arabicPeriod"/>
            </a:pPr>
            <a:endParaRPr lang="en-US" sz="1400" dirty="0" smtClean="0"/>
          </a:p>
          <a:p>
            <a:pPr marL="342900" indent="-342900">
              <a:buAutoNum type="arabicPeriod" startAt="3"/>
            </a:pPr>
            <a:r>
              <a:rPr lang="en-US" sz="1400" dirty="0" smtClean="0"/>
              <a:t>IP - standing, hands on the belt. Leaning left and right.</a:t>
            </a:r>
          </a:p>
          <a:p>
            <a:pPr marL="342900" indent="-342900"/>
            <a:r>
              <a:rPr lang="en-US" sz="1400" dirty="0" smtClean="0"/>
              <a:t>	 AT 5-7 times in each direction.</a:t>
            </a:r>
          </a:p>
          <a:p>
            <a:pPr marL="342900" indent="-342900">
              <a:buAutoNum type="arabicPeriod"/>
            </a:pPr>
            <a:endParaRPr lang="en-US" sz="1400" dirty="0" smtClean="0"/>
          </a:p>
          <a:p>
            <a:pPr marL="342900" indent="-342900">
              <a:buAutoNum type="arabicPeriod" startAt="4"/>
            </a:pPr>
            <a:r>
              <a:rPr lang="en-US" sz="1400" dirty="0" smtClean="0"/>
              <a:t>IP - standing. Hand in hand – </a:t>
            </a:r>
          </a:p>
          <a:p>
            <a:pPr marL="342900" indent="-342900"/>
            <a:r>
              <a:rPr lang="en-US" sz="1400" dirty="0" smtClean="0"/>
              <a:t>	a breath, lean torso forward, clutching the chest - exhale. </a:t>
            </a:r>
          </a:p>
          <a:p>
            <a:pPr marL="342900" indent="-342900"/>
            <a:r>
              <a:rPr lang="en-US" sz="1400" dirty="0" smtClean="0"/>
              <a:t>	AT 4-6 times.</a:t>
            </a:r>
          </a:p>
          <a:p>
            <a:pPr marL="342900" indent="-342900">
              <a:buAutoNum type="arabicPeriod"/>
            </a:pPr>
            <a:endParaRPr lang="en-US" sz="1400" dirty="0" smtClean="0"/>
          </a:p>
          <a:p>
            <a:pPr marL="342900" indent="-342900">
              <a:buAutoNum type="arabicPeriod" startAt="5"/>
            </a:pPr>
            <a:r>
              <a:rPr lang="en-US" sz="1400" dirty="0" smtClean="0"/>
              <a:t>IP - standing, hands on his belt. Straighten the right leg, arms out - breath, return to the IP - exhale. </a:t>
            </a:r>
          </a:p>
          <a:p>
            <a:pPr marL="342900" indent="-342900"/>
            <a:r>
              <a:rPr lang="en-US" sz="1400" dirty="0" smtClean="0"/>
              <a:t>	AT5-7 times with each leg.</a:t>
            </a:r>
            <a:endParaRPr lang="ru-RU" sz="1400" dirty="0"/>
          </a:p>
        </p:txBody>
      </p:sp>
      <p:sp>
        <p:nvSpPr>
          <p:cNvPr id="17" name="Заголовок 1"/>
          <p:cNvSpPr txBox="1">
            <a:spLocks/>
          </p:cNvSpPr>
          <p:nvPr/>
        </p:nvSpPr>
        <p:spPr>
          <a:xfrm>
            <a:off x="714348" y="-24"/>
            <a:ext cx="3986180" cy="865187"/>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effectLst/>
                <a:uLnTx/>
                <a:uFillTx/>
                <a:latin typeface="+mj-lt"/>
                <a:ea typeface="+mj-ea"/>
                <a:cs typeface="+mj-cs"/>
              </a:rPr>
              <a:t>Exercise</a:t>
            </a:r>
            <a:r>
              <a:rPr kumimoji="0" lang="en-US" sz="4000" b="1" i="0" u="none" strike="noStrike" kern="1200" cap="none" spc="0" normalizeH="0" noProof="0" dirty="0" smtClean="0">
                <a:ln>
                  <a:noFill/>
                </a:ln>
                <a:effectLst/>
                <a:uLnTx/>
                <a:uFillTx/>
                <a:latin typeface="+mj-lt"/>
                <a:ea typeface="+mj-ea"/>
                <a:cs typeface="+mj-cs"/>
              </a:rPr>
              <a:t> list</a:t>
            </a:r>
            <a:endParaRPr kumimoji="0" lang="ru-RU" sz="4000" b="1" i="0" u="none" strike="noStrike" kern="1200" cap="none" spc="0" normalizeH="0" baseline="0" noProof="0" dirty="0">
              <a:ln>
                <a:noFill/>
              </a:ln>
              <a:effectLst/>
              <a:uLnTx/>
              <a:uFillTx/>
              <a:latin typeface="+mj-lt"/>
              <a:ea typeface="+mj-ea"/>
              <a:cs typeface="+mj-cs"/>
            </a:endParaRPr>
          </a:p>
        </p:txBody>
      </p:sp>
      <p:sp>
        <p:nvSpPr>
          <p:cNvPr id="18" name="TextBox 17"/>
          <p:cNvSpPr txBox="1"/>
          <p:nvPr/>
        </p:nvSpPr>
        <p:spPr>
          <a:xfrm>
            <a:off x="6584859" y="-24"/>
            <a:ext cx="1785938" cy="1200329"/>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r>
              <a:rPr lang="en-US" sz="1200" dirty="0" smtClean="0"/>
              <a:t>Symbols used in the text: </a:t>
            </a:r>
          </a:p>
          <a:p>
            <a:r>
              <a:rPr lang="en-US" sz="1200" dirty="0" smtClean="0"/>
              <a:t>P - the initial position; </a:t>
            </a:r>
          </a:p>
          <a:p>
            <a:r>
              <a:rPr lang="en-US" sz="1200" dirty="0" smtClean="0"/>
              <a:t>ST – slow tempo, </a:t>
            </a:r>
          </a:p>
          <a:p>
            <a:r>
              <a:rPr lang="en-US" sz="1200" dirty="0" smtClean="0"/>
              <a:t>AT - average tempo.</a:t>
            </a:r>
            <a:endParaRPr lang="ru-RU" sz="1200" dirty="0"/>
          </a:p>
        </p:txBody>
      </p:sp>
      <p:sp>
        <p:nvSpPr>
          <p:cNvPr id="19" name="TextBox 18"/>
          <p:cNvSpPr txBox="1"/>
          <p:nvPr/>
        </p:nvSpPr>
        <p:spPr>
          <a:xfrm>
            <a:off x="5699033" y="1331259"/>
            <a:ext cx="3444967" cy="5509200"/>
          </a:xfrm>
          <a:prstGeom prst="rect">
            <a:avLst/>
          </a:prstGeom>
          <a:noFill/>
        </p:spPr>
        <p:txBody>
          <a:bodyPr wrap="square" rtlCol="0">
            <a:spAutoFit/>
          </a:bodyPr>
          <a:lstStyle/>
          <a:p>
            <a:pPr marL="342900" indent="-342900">
              <a:buAutoNum type="arabicPeriod" startAt="6"/>
            </a:pPr>
            <a:r>
              <a:rPr lang="en-US" sz="1600" dirty="0" smtClean="0"/>
              <a:t>IP - sitting. Move hands sideways – inhale,  </a:t>
            </a:r>
          </a:p>
          <a:p>
            <a:pPr marL="342900" indent="-342900"/>
            <a:r>
              <a:rPr lang="en-US" sz="1600" dirty="0" smtClean="0"/>
              <a:t>leaning forward - exhale. </a:t>
            </a:r>
          </a:p>
          <a:p>
            <a:pPr marL="180975" indent="-180975"/>
            <a:r>
              <a:rPr lang="en-US" sz="1600" dirty="0" smtClean="0"/>
              <a:t>	     ST. 4-6 times.</a:t>
            </a:r>
          </a:p>
          <a:p>
            <a:endParaRPr lang="en-US" sz="1600" dirty="0" smtClean="0"/>
          </a:p>
          <a:p>
            <a:pPr marL="342900" indent="-342900">
              <a:buAutoNum type="arabicPeriod" startAt="7"/>
            </a:pPr>
            <a:r>
              <a:rPr lang="en-US" sz="1600" dirty="0" smtClean="0"/>
              <a:t>IP - standing, hands on the waist.</a:t>
            </a:r>
          </a:p>
          <a:p>
            <a:pPr marL="342900" indent="-342900"/>
            <a:r>
              <a:rPr lang="en-US" sz="1600" dirty="0" smtClean="0"/>
              <a:t>       Leaning left and right. </a:t>
            </a:r>
          </a:p>
          <a:p>
            <a:pPr marL="342900" indent="-342900"/>
            <a:r>
              <a:rPr lang="en-US" sz="1600" dirty="0" smtClean="0"/>
              <a:t>       AT. 5-7 times in each direction.</a:t>
            </a:r>
          </a:p>
          <a:p>
            <a:endParaRPr lang="en-US" sz="1600" dirty="0" smtClean="0"/>
          </a:p>
          <a:p>
            <a:pPr marL="342900" indent="-342900">
              <a:buAutoNum type="arabicPeriod" startAt="8"/>
            </a:pPr>
            <a:r>
              <a:rPr lang="en-US" sz="1600" dirty="0" smtClean="0"/>
              <a:t>IP - hands to shoulders.</a:t>
            </a:r>
          </a:p>
          <a:p>
            <a:pPr marL="342900" indent="-342900"/>
            <a:r>
              <a:rPr lang="en-US" sz="1600" dirty="0" smtClean="0"/>
              <a:t>       The rotation of the hands back and forth. </a:t>
            </a:r>
          </a:p>
          <a:p>
            <a:pPr marL="342900" indent="-342900"/>
            <a:r>
              <a:rPr lang="en-US" sz="1600" dirty="0" smtClean="0"/>
              <a:t>        AT.5-8 times in each direction. </a:t>
            </a:r>
          </a:p>
          <a:p>
            <a:endParaRPr lang="en-US" sz="1600" dirty="0" smtClean="0"/>
          </a:p>
          <a:p>
            <a:pPr marL="342900" indent="-342900">
              <a:buAutoNum type="arabicPeriod" startAt="9"/>
            </a:pPr>
            <a:r>
              <a:rPr lang="en-US" sz="1600" dirty="0" smtClean="0"/>
              <a:t>IP - chair on one’s left. </a:t>
            </a:r>
          </a:p>
          <a:p>
            <a:pPr marL="342900" indent="-342900"/>
            <a:r>
              <a:rPr lang="en-US" sz="1600" dirty="0" smtClean="0"/>
              <a:t>       Leans to the left and to the right. </a:t>
            </a:r>
          </a:p>
          <a:p>
            <a:pPr marL="342900" indent="-342900"/>
            <a:r>
              <a:rPr lang="en-US" sz="1600" dirty="0" smtClean="0"/>
              <a:t>       AT. 4-6 times in each direction.</a:t>
            </a:r>
            <a:endParaRPr lang="ru-RU" sz="1600" dirty="0"/>
          </a:p>
        </p:txBody>
      </p:sp>
    </p:spTree>
    <p:extLst>
      <p:ext uri="{BB962C8B-B14F-4D97-AF65-F5344CB8AC3E}">
        <p14:creationId xmlns="" xmlns:p14="http://schemas.microsoft.com/office/powerpoint/2010/main" val="24507524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cstate="print"/>
          <a:stretch>
            <a:fillRect/>
          </a:stretch>
        </p:blipFill>
        <p:spPr>
          <a:xfrm>
            <a:off x="571472" y="642918"/>
            <a:ext cx="1138938" cy="1555914"/>
          </a:xfrm>
          <a:prstGeom prst="rect">
            <a:avLst/>
          </a:prstGeom>
        </p:spPr>
      </p:pic>
      <p:pic>
        <p:nvPicPr>
          <p:cNvPr id="5" name="Рисунок 4"/>
          <p:cNvPicPr>
            <a:picLocks noChangeAspect="1"/>
          </p:cNvPicPr>
          <p:nvPr/>
        </p:nvPicPr>
        <p:blipFill rotWithShape="1">
          <a:blip r:embed="rId3" cstate="print"/>
          <a:srcRect t="9206" b="6528"/>
          <a:stretch/>
        </p:blipFill>
        <p:spPr>
          <a:xfrm>
            <a:off x="428596" y="2217176"/>
            <a:ext cx="1103529" cy="1480767"/>
          </a:xfrm>
          <a:prstGeom prst="rect">
            <a:avLst/>
          </a:prstGeom>
        </p:spPr>
      </p:pic>
      <p:pic>
        <p:nvPicPr>
          <p:cNvPr id="6" name="Рисунок 5"/>
          <p:cNvPicPr>
            <a:picLocks noChangeAspect="1"/>
          </p:cNvPicPr>
          <p:nvPr/>
        </p:nvPicPr>
        <p:blipFill>
          <a:blip r:embed="rId4" cstate="print"/>
          <a:stretch>
            <a:fillRect/>
          </a:stretch>
        </p:blipFill>
        <p:spPr>
          <a:xfrm>
            <a:off x="266420" y="3699570"/>
            <a:ext cx="1650824" cy="1461798"/>
          </a:xfrm>
          <a:prstGeom prst="rect">
            <a:avLst/>
          </a:prstGeom>
        </p:spPr>
      </p:pic>
      <p:pic>
        <p:nvPicPr>
          <p:cNvPr id="7" name="Рисунок 6"/>
          <p:cNvPicPr>
            <a:picLocks noChangeAspect="1"/>
          </p:cNvPicPr>
          <p:nvPr/>
        </p:nvPicPr>
        <p:blipFill>
          <a:blip r:embed="rId5" cstate="print"/>
          <a:stretch>
            <a:fillRect/>
          </a:stretch>
        </p:blipFill>
        <p:spPr>
          <a:xfrm>
            <a:off x="428596" y="5185698"/>
            <a:ext cx="1224699" cy="1672302"/>
          </a:xfrm>
          <a:prstGeom prst="rect">
            <a:avLst/>
          </a:prstGeom>
        </p:spPr>
      </p:pic>
      <p:pic>
        <p:nvPicPr>
          <p:cNvPr id="9" name="Рисунок 8"/>
          <p:cNvPicPr>
            <a:picLocks noChangeAspect="1"/>
          </p:cNvPicPr>
          <p:nvPr/>
        </p:nvPicPr>
        <p:blipFill rotWithShape="1">
          <a:blip r:embed="rId6" cstate="print"/>
          <a:srcRect t="23488" b="14342"/>
          <a:stretch/>
        </p:blipFill>
        <p:spPr>
          <a:xfrm>
            <a:off x="4887033" y="3056629"/>
            <a:ext cx="1308193" cy="1140310"/>
          </a:xfrm>
          <a:prstGeom prst="rect">
            <a:avLst/>
          </a:prstGeom>
        </p:spPr>
      </p:pic>
      <p:pic>
        <p:nvPicPr>
          <p:cNvPr id="10" name="Рисунок 9"/>
          <p:cNvPicPr>
            <a:picLocks noChangeAspect="1"/>
          </p:cNvPicPr>
          <p:nvPr/>
        </p:nvPicPr>
        <p:blipFill>
          <a:blip r:embed="rId7" cstate="print"/>
          <a:stretch>
            <a:fillRect/>
          </a:stretch>
        </p:blipFill>
        <p:spPr>
          <a:xfrm>
            <a:off x="5211453" y="4308542"/>
            <a:ext cx="1208261" cy="1992115"/>
          </a:xfrm>
          <a:prstGeom prst="rect">
            <a:avLst/>
          </a:prstGeom>
        </p:spPr>
      </p:pic>
      <p:pic>
        <p:nvPicPr>
          <p:cNvPr id="8" name="Рисунок 7"/>
          <p:cNvPicPr>
            <a:picLocks noChangeAspect="1"/>
          </p:cNvPicPr>
          <p:nvPr/>
        </p:nvPicPr>
        <p:blipFill rotWithShape="1">
          <a:blip r:embed="rId8" cstate="print"/>
          <a:srcRect t="9174" r="14138" b="4029"/>
          <a:stretch/>
        </p:blipFill>
        <p:spPr>
          <a:xfrm>
            <a:off x="5251826" y="1453214"/>
            <a:ext cx="690513" cy="1425139"/>
          </a:xfrm>
          <a:prstGeom prst="rect">
            <a:avLst/>
          </a:prstGeom>
        </p:spPr>
      </p:pic>
      <p:sp>
        <p:nvSpPr>
          <p:cNvPr id="13" name="TextBox 12"/>
          <p:cNvSpPr txBox="1"/>
          <p:nvPr/>
        </p:nvSpPr>
        <p:spPr>
          <a:xfrm>
            <a:off x="1628775" y="642918"/>
            <a:ext cx="3357563" cy="5755422"/>
          </a:xfrm>
          <a:prstGeom prst="rect">
            <a:avLst/>
          </a:prstGeom>
          <a:noFill/>
        </p:spPr>
        <p:txBody>
          <a:bodyPr wrap="square" rtlCol="0">
            <a:spAutoFit/>
          </a:bodyPr>
          <a:lstStyle/>
          <a:p>
            <a:pPr marL="266700" indent="-266700"/>
            <a:r>
              <a:rPr lang="en-US" sz="1600" dirty="0" smtClean="0"/>
              <a:t>10. IP - standing. Pull the left leg back,  hands up - inhale, return to the IP - exhale. </a:t>
            </a:r>
          </a:p>
          <a:p>
            <a:pPr marL="266700" indent="-266700"/>
            <a:r>
              <a:rPr lang="en-US" sz="1600" dirty="0" smtClean="0"/>
              <a:t>     The same with the other leg.</a:t>
            </a:r>
          </a:p>
          <a:p>
            <a:pPr marL="266700" indent="-266700"/>
            <a:r>
              <a:rPr lang="en-US" sz="1600" dirty="0" smtClean="0"/>
              <a:t>     AT. 5-7 times with each leg.</a:t>
            </a:r>
          </a:p>
          <a:p>
            <a:endParaRPr lang="en-US" sz="1600" dirty="0" smtClean="0"/>
          </a:p>
          <a:p>
            <a:endParaRPr lang="en-US" sz="1600" dirty="0" smtClean="0"/>
          </a:p>
          <a:p>
            <a:pPr marL="266700" indent="-266700"/>
            <a:r>
              <a:rPr lang="en-US" sz="1600" dirty="0" smtClean="0"/>
              <a:t>11. IP - standing. Hands up - inhale, tilt of the head, shoulders (arms down) - exhale.     ST. 4-6 times.</a:t>
            </a:r>
          </a:p>
          <a:p>
            <a:endParaRPr lang="en-US" sz="1600" dirty="0" smtClean="0"/>
          </a:p>
          <a:p>
            <a:r>
              <a:rPr lang="en-US" sz="1600" dirty="0" smtClean="0"/>
              <a:t>12. IP - sitting.  Hands to the shoulders - inhale; </a:t>
            </a:r>
          </a:p>
          <a:p>
            <a:r>
              <a:rPr lang="en-US" sz="1600" dirty="0" smtClean="0"/>
              <a:t>      elbows are lowered, tilt forward - exhale. </a:t>
            </a:r>
          </a:p>
          <a:p>
            <a:r>
              <a:rPr lang="en-US" sz="1600" dirty="0" smtClean="0"/>
              <a:t>      ST. 4-6 times.</a:t>
            </a:r>
          </a:p>
          <a:p>
            <a:endParaRPr lang="en-US" sz="1600" dirty="0" smtClean="0"/>
          </a:p>
          <a:p>
            <a:endParaRPr lang="en-US" sz="1600" dirty="0" smtClean="0"/>
          </a:p>
          <a:p>
            <a:r>
              <a:rPr lang="en-US" sz="1600" dirty="0" smtClean="0"/>
              <a:t>13. IP - standing. Hands up - inhale, </a:t>
            </a:r>
          </a:p>
          <a:p>
            <a:r>
              <a:rPr lang="en-US" sz="1600" dirty="0" smtClean="0"/>
              <a:t>       sit down - exhale. </a:t>
            </a:r>
          </a:p>
          <a:p>
            <a:r>
              <a:rPr lang="en-US" sz="1600" dirty="0" smtClean="0"/>
              <a:t>       ST. 5-7 times.</a:t>
            </a:r>
            <a:endParaRPr lang="ru-RU" sz="1600" dirty="0"/>
          </a:p>
        </p:txBody>
      </p:sp>
      <p:sp>
        <p:nvSpPr>
          <p:cNvPr id="14" name="TextBox 13"/>
          <p:cNvSpPr txBox="1"/>
          <p:nvPr/>
        </p:nvSpPr>
        <p:spPr>
          <a:xfrm>
            <a:off x="6045295" y="571480"/>
            <a:ext cx="2643188" cy="6247864"/>
          </a:xfrm>
          <a:prstGeom prst="rect">
            <a:avLst/>
          </a:prstGeom>
          <a:noFill/>
        </p:spPr>
        <p:txBody>
          <a:bodyPr wrap="square" rtlCol="0">
            <a:spAutoFit/>
          </a:bodyPr>
          <a:lstStyle/>
          <a:p>
            <a:pPr marL="266700" indent="-266700"/>
            <a:r>
              <a:rPr lang="en-US" sz="1600" dirty="0" smtClean="0"/>
              <a:t>14. IP - standing, gymnastic stick back. Lead hands back, while caving in. </a:t>
            </a:r>
          </a:p>
          <a:p>
            <a:pPr marL="266700" indent="-266700"/>
            <a:r>
              <a:rPr lang="en-US" sz="1600" dirty="0" smtClean="0"/>
              <a:t>      ST. 4-6 times.</a:t>
            </a:r>
          </a:p>
          <a:p>
            <a:pPr marL="266700" indent="-266700"/>
            <a:r>
              <a:rPr lang="en-US" sz="1600" dirty="0" smtClean="0"/>
              <a:t>      Breathing evenly.</a:t>
            </a:r>
          </a:p>
          <a:p>
            <a:endParaRPr lang="en-US" sz="1600" dirty="0" smtClean="0"/>
          </a:p>
          <a:p>
            <a:endParaRPr lang="en-US" sz="1600" dirty="0" smtClean="0"/>
          </a:p>
          <a:p>
            <a:pPr marL="361950" indent="-361950"/>
            <a:r>
              <a:rPr lang="en-US" sz="1600" dirty="0" smtClean="0"/>
              <a:t>15. IP – standing. bending, hands forward. </a:t>
            </a:r>
          </a:p>
          <a:p>
            <a:pPr marL="361950" indent="-361950"/>
            <a:r>
              <a:rPr lang="en-US" sz="1600" dirty="0" smtClean="0"/>
              <a:t>       Torso twists left and right. </a:t>
            </a:r>
          </a:p>
          <a:p>
            <a:pPr marL="361950" indent="-361950"/>
            <a:r>
              <a:rPr lang="en-US" sz="1600" dirty="0" smtClean="0"/>
              <a:t>       AT. 5-7 times in each direction.</a:t>
            </a:r>
          </a:p>
          <a:p>
            <a:endParaRPr lang="en-US" sz="1600" dirty="0" smtClean="0"/>
          </a:p>
          <a:p>
            <a:endParaRPr lang="en-US" sz="1600" dirty="0" smtClean="0"/>
          </a:p>
          <a:p>
            <a:pPr marL="266700" indent="-266700"/>
            <a:r>
              <a:rPr lang="en-US" sz="1600" dirty="0" smtClean="0"/>
              <a:t>16. IP - standing, hands up.  </a:t>
            </a:r>
          </a:p>
          <a:p>
            <a:pPr marL="266700" indent="-266700"/>
            <a:r>
              <a:rPr lang="en-US" sz="1600" dirty="0" smtClean="0"/>
              <a:t>       Forward bends. </a:t>
            </a:r>
          </a:p>
          <a:p>
            <a:pPr marL="266700" indent="-266700"/>
            <a:r>
              <a:rPr lang="en-US" sz="1600" dirty="0" smtClean="0"/>
              <a:t>       ST. 4-6 times.</a:t>
            </a:r>
          </a:p>
          <a:p>
            <a:pPr marL="266700" indent="-266700"/>
            <a:endParaRPr lang="en-US" sz="1600" dirty="0" smtClean="0"/>
          </a:p>
          <a:p>
            <a:pPr marL="266700" indent="-266700"/>
            <a:r>
              <a:rPr lang="en-US" sz="1600" dirty="0" smtClean="0"/>
              <a:t>17.  Walking through the room of  30-60 seconds.</a:t>
            </a:r>
            <a:endParaRPr lang="ru-RU" sz="1600" dirty="0"/>
          </a:p>
        </p:txBody>
      </p:sp>
    </p:spTree>
    <p:extLst>
      <p:ext uri="{BB962C8B-B14F-4D97-AF65-F5344CB8AC3E}">
        <p14:creationId xmlns="" xmlns:p14="http://schemas.microsoft.com/office/powerpoint/2010/main" val="380799307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cstate="print"/>
          <a:srcRect t="39977" b="30414"/>
          <a:stretch>
            <a:fillRect/>
          </a:stretch>
        </p:blipFill>
        <p:spPr>
          <a:xfrm>
            <a:off x="209312" y="876301"/>
            <a:ext cx="1507710" cy="504825"/>
          </a:xfrm>
          <a:prstGeom prst="rect">
            <a:avLst/>
          </a:prstGeom>
        </p:spPr>
      </p:pic>
      <p:pic>
        <p:nvPicPr>
          <p:cNvPr id="16" name="Рисунок 15"/>
          <p:cNvPicPr>
            <a:picLocks noChangeAspect="1"/>
          </p:cNvPicPr>
          <p:nvPr/>
        </p:nvPicPr>
        <p:blipFill>
          <a:blip r:embed="rId2" cstate="print"/>
          <a:srcRect t="39977" b="30414"/>
          <a:stretch>
            <a:fillRect/>
          </a:stretch>
        </p:blipFill>
        <p:spPr>
          <a:xfrm>
            <a:off x="278228" y="1600200"/>
            <a:ext cx="1550194" cy="504825"/>
          </a:xfrm>
          <a:prstGeom prst="rect">
            <a:avLst/>
          </a:prstGeom>
        </p:spPr>
      </p:pic>
      <p:pic>
        <p:nvPicPr>
          <p:cNvPr id="17" name="Рисунок 16"/>
          <p:cNvPicPr>
            <a:picLocks noChangeAspect="1"/>
          </p:cNvPicPr>
          <p:nvPr/>
        </p:nvPicPr>
        <p:blipFill>
          <a:blip r:embed="rId3" cstate="print"/>
          <a:srcRect t="27034" b="31334"/>
          <a:stretch>
            <a:fillRect/>
          </a:stretch>
        </p:blipFill>
        <p:spPr>
          <a:xfrm>
            <a:off x="303187" y="3438526"/>
            <a:ext cx="1493044" cy="733425"/>
          </a:xfrm>
          <a:prstGeom prst="rect">
            <a:avLst/>
          </a:prstGeom>
        </p:spPr>
      </p:pic>
      <p:pic>
        <p:nvPicPr>
          <p:cNvPr id="18" name="Рисунок 17"/>
          <p:cNvPicPr>
            <a:picLocks noChangeAspect="1"/>
          </p:cNvPicPr>
          <p:nvPr/>
        </p:nvPicPr>
        <p:blipFill>
          <a:blip r:embed="rId4" cstate="print"/>
          <a:srcRect b="27256"/>
          <a:stretch>
            <a:fillRect/>
          </a:stretch>
        </p:blipFill>
        <p:spPr>
          <a:xfrm>
            <a:off x="228601" y="4600575"/>
            <a:ext cx="1521239" cy="1543050"/>
          </a:xfrm>
          <a:prstGeom prst="rect">
            <a:avLst/>
          </a:prstGeom>
        </p:spPr>
      </p:pic>
      <p:pic>
        <p:nvPicPr>
          <p:cNvPr id="24" name="Рисунок 23"/>
          <p:cNvPicPr>
            <a:picLocks noChangeAspect="1"/>
          </p:cNvPicPr>
          <p:nvPr/>
        </p:nvPicPr>
        <p:blipFill>
          <a:blip r:embed="rId5" cstate="print"/>
          <a:srcRect b="28209"/>
          <a:stretch>
            <a:fillRect/>
          </a:stretch>
        </p:blipFill>
        <p:spPr>
          <a:xfrm>
            <a:off x="4386263" y="785794"/>
            <a:ext cx="1407319" cy="1343024"/>
          </a:xfrm>
          <a:prstGeom prst="rect">
            <a:avLst/>
          </a:prstGeom>
        </p:spPr>
      </p:pic>
      <p:pic>
        <p:nvPicPr>
          <p:cNvPr id="25" name="Рисунок 24"/>
          <p:cNvPicPr>
            <a:picLocks noChangeAspect="1"/>
          </p:cNvPicPr>
          <p:nvPr/>
        </p:nvPicPr>
        <p:blipFill>
          <a:blip r:embed="rId6" cstate="print"/>
          <a:srcRect b="15346"/>
          <a:stretch>
            <a:fillRect/>
          </a:stretch>
        </p:blipFill>
        <p:spPr>
          <a:xfrm>
            <a:off x="4444955" y="3172812"/>
            <a:ext cx="1434352" cy="1361089"/>
          </a:xfrm>
          <a:prstGeom prst="rect">
            <a:avLst/>
          </a:prstGeom>
        </p:spPr>
      </p:pic>
      <p:pic>
        <p:nvPicPr>
          <p:cNvPr id="26" name="Рисунок 25"/>
          <p:cNvPicPr>
            <a:picLocks noChangeAspect="1"/>
          </p:cNvPicPr>
          <p:nvPr/>
        </p:nvPicPr>
        <p:blipFill>
          <a:blip r:embed="rId7" cstate="print"/>
          <a:srcRect b="12963"/>
          <a:stretch>
            <a:fillRect/>
          </a:stretch>
        </p:blipFill>
        <p:spPr>
          <a:xfrm>
            <a:off x="4650581" y="4791075"/>
            <a:ext cx="1332206" cy="1824810"/>
          </a:xfrm>
          <a:prstGeom prst="rect">
            <a:avLst/>
          </a:prstGeom>
        </p:spPr>
      </p:pic>
      <p:sp>
        <p:nvSpPr>
          <p:cNvPr id="13" name="Прямоугольник 12"/>
          <p:cNvSpPr/>
          <p:nvPr/>
        </p:nvSpPr>
        <p:spPr>
          <a:xfrm>
            <a:off x="1548933" y="642918"/>
            <a:ext cx="2857500" cy="6247864"/>
          </a:xfrm>
          <a:prstGeom prst="rect">
            <a:avLst/>
          </a:prstGeom>
        </p:spPr>
        <p:txBody>
          <a:bodyPr wrap="square">
            <a:spAutoFit/>
          </a:bodyPr>
          <a:lstStyle/>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Ex.1. IP - lying down, breathing under control of arms. Pay attention to the maximum elongation of expiration, pressing hands on the chest and stomach. </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          6-8-10 times.</a:t>
            </a:r>
          </a:p>
          <a:p>
            <a:pPr marL="447675" indent="-447675"/>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Ex.2. IP - lying down, hands behind the back.</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          Sit down with the help of hands, bend forward, exhale, actively deepening with  springy repeated bends.</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          4-8 times.</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Ex. 3. IP - sitting, hands in front of the chest.</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Rotate the torso to the right and left alternately, adding springy movements depth rotations, deepening the breath. </a:t>
            </a:r>
          </a:p>
          <a:p>
            <a:pPr marL="447675" indent="-447675"/>
            <a:r>
              <a:rPr lang="en-US" sz="1600" dirty="0" smtClean="0">
                <a:latin typeface="Calibri" panose="020F0502020204030204" pitchFamily="34" charset="0"/>
                <a:ea typeface="Calibri" panose="020F0502020204030204" pitchFamily="34" charset="0"/>
                <a:cs typeface="Times New Roman" panose="02020603050405020304" pitchFamily="18" charset="0"/>
              </a:rPr>
              <a:t>          4-6 times in each direction.</a:t>
            </a:r>
            <a:endParaRPr lang="ru-RU"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6147019" y="357166"/>
            <a:ext cx="2854137" cy="5755422"/>
          </a:xfrm>
          <a:prstGeom prst="rect">
            <a:avLst/>
          </a:prstGeom>
        </p:spPr>
        <p:txBody>
          <a:bodyPr wrap="square">
            <a:spAutoFit/>
          </a:bodyPr>
          <a:lstStyle/>
          <a:p>
            <a:r>
              <a:rPr lang="en-US" sz="1600" b="1" dirty="0" smtClean="0"/>
              <a:t>Ex. 4</a:t>
            </a:r>
            <a:r>
              <a:rPr lang="en-US" sz="1600" dirty="0" smtClean="0"/>
              <a:t>. IP - sitting, breathing with deep exhalation under the control of the hands.</a:t>
            </a:r>
          </a:p>
          <a:p>
            <a:r>
              <a:rPr lang="en-US" sz="1600" dirty="0" smtClean="0"/>
              <a:t> As you exhale through: 1-2-3-4-5, etc., as it is long.  5-7 times.</a:t>
            </a:r>
          </a:p>
          <a:p>
            <a:endParaRPr lang="en-US" sz="1600" dirty="0" smtClean="0"/>
          </a:p>
          <a:p>
            <a:r>
              <a:rPr lang="en-US" sz="1600" b="1" dirty="0" smtClean="0"/>
              <a:t>Ex. 5. </a:t>
            </a:r>
            <a:r>
              <a:rPr lang="en-US" sz="1600" dirty="0" smtClean="0"/>
              <a:t>SP - sitting, legs apart, arms sideways. Bend over to the right left toe alternately, resilient body movements to deepen the bending, deepening the breath. 4-5 times for each leg.</a:t>
            </a:r>
          </a:p>
          <a:p>
            <a:endParaRPr lang="en-US" sz="1600" dirty="0" smtClean="0"/>
          </a:p>
          <a:p>
            <a:r>
              <a:rPr lang="en-US" sz="1600" b="1" dirty="0" smtClean="0"/>
              <a:t>Ex. 6. </a:t>
            </a:r>
            <a:r>
              <a:rPr lang="en-US" sz="1600" dirty="0" smtClean="0"/>
              <a:t>SP - standing, hands up. Tighten the knee to the chest alternately with deep exhalation. 4-5 times with each leg.</a:t>
            </a:r>
            <a:endParaRPr lang="ru-RU" sz="1600" dirty="0"/>
          </a:p>
        </p:txBody>
      </p:sp>
      <p:sp>
        <p:nvSpPr>
          <p:cNvPr id="21" name="Прямоугольник 20"/>
          <p:cNvSpPr/>
          <p:nvPr/>
        </p:nvSpPr>
        <p:spPr>
          <a:xfrm>
            <a:off x="850297" y="2377559"/>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Ex.1</a:t>
            </a:r>
            <a:endParaRPr lang="uk-UA" dirty="0"/>
          </a:p>
        </p:txBody>
      </p:sp>
      <p:sp>
        <p:nvSpPr>
          <p:cNvPr id="22" name="Прямоугольник 21"/>
          <p:cNvSpPr/>
          <p:nvPr/>
        </p:nvSpPr>
        <p:spPr>
          <a:xfrm>
            <a:off x="686320" y="1444109"/>
            <a:ext cx="861133" cy="369332"/>
          </a:xfrm>
          <a:prstGeom prst="rect">
            <a:avLst/>
          </a:prstGeom>
        </p:spPr>
        <p:txBody>
          <a:bodyPr wrap="none">
            <a:spAutoFit/>
          </a:bodyPr>
          <a:lstStyle/>
          <a:p>
            <a:r>
              <a:rPr lang="en-US" dirty="0" smtClean="0"/>
              <a:t>inhale</a:t>
            </a:r>
            <a:endParaRPr lang="uk-UA" dirty="0"/>
          </a:p>
        </p:txBody>
      </p:sp>
      <p:sp>
        <p:nvSpPr>
          <p:cNvPr id="23" name="Прямоугольник 22"/>
          <p:cNvSpPr/>
          <p:nvPr/>
        </p:nvSpPr>
        <p:spPr>
          <a:xfrm>
            <a:off x="688621" y="2129909"/>
            <a:ext cx="920445" cy="369332"/>
          </a:xfrm>
          <a:prstGeom prst="rect">
            <a:avLst/>
          </a:prstGeom>
        </p:spPr>
        <p:txBody>
          <a:bodyPr wrap="none">
            <a:spAutoFit/>
          </a:bodyPr>
          <a:lstStyle/>
          <a:p>
            <a:r>
              <a:rPr lang="en-US" dirty="0" smtClean="0"/>
              <a:t>exhale</a:t>
            </a:r>
            <a:endParaRPr lang="uk-UA" dirty="0"/>
          </a:p>
        </p:txBody>
      </p:sp>
      <p:sp>
        <p:nvSpPr>
          <p:cNvPr id="28" name="Прямоугольник 27"/>
          <p:cNvSpPr/>
          <p:nvPr/>
        </p:nvSpPr>
        <p:spPr>
          <a:xfrm>
            <a:off x="707422" y="4330184"/>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Ex.2</a:t>
            </a:r>
            <a:endParaRPr lang="uk-UA" dirty="0"/>
          </a:p>
        </p:txBody>
      </p:sp>
      <p:pic>
        <p:nvPicPr>
          <p:cNvPr id="29" name="Рисунок 28"/>
          <p:cNvPicPr>
            <a:picLocks noChangeAspect="1"/>
          </p:cNvPicPr>
          <p:nvPr/>
        </p:nvPicPr>
        <p:blipFill>
          <a:blip r:embed="rId3" cstate="print"/>
          <a:srcRect b="78875"/>
          <a:stretch>
            <a:fillRect/>
          </a:stretch>
        </p:blipFill>
        <p:spPr>
          <a:xfrm>
            <a:off x="181743" y="2813122"/>
            <a:ext cx="1493044" cy="368229"/>
          </a:xfrm>
          <a:prstGeom prst="rect">
            <a:avLst/>
          </a:prstGeom>
        </p:spPr>
      </p:pic>
      <p:sp>
        <p:nvSpPr>
          <p:cNvPr id="30" name="Прямоугольник 29"/>
          <p:cNvSpPr/>
          <p:nvPr/>
        </p:nvSpPr>
        <p:spPr>
          <a:xfrm>
            <a:off x="464863" y="3149084"/>
            <a:ext cx="861133" cy="369332"/>
          </a:xfrm>
          <a:prstGeom prst="rect">
            <a:avLst/>
          </a:prstGeom>
        </p:spPr>
        <p:txBody>
          <a:bodyPr wrap="none">
            <a:spAutoFit/>
          </a:bodyPr>
          <a:lstStyle/>
          <a:p>
            <a:r>
              <a:rPr lang="en-US" dirty="0" smtClean="0"/>
              <a:t>inhale</a:t>
            </a:r>
            <a:endParaRPr lang="uk-UA" dirty="0"/>
          </a:p>
        </p:txBody>
      </p:sp>
      <p:sp>
        <p:nvSpPr>
          <p:cNvPr id="31" name="Прямоугольник 30"/>
          <p:cNvSpPr/>
          <p:nvPr/>
        </p:nvSpPr>
        <p:spPr>
          <a:xfrm>
            <a:off x="4401070" y="2285992"/>
            <a:ext cx="861133" cy="369332"/>
          </a:xfrm>
          <a:prstGeom prst="rect">
            <a:avLst/>
          </a:prstGeom>
        </p:spPr>
        <p:txBody>
          <a:bodyPr wrap="none">
            <a:spAutoFit/>
          </a:bodyPr>
          <a:lstStyle/>
          <a:p>
            <a:r>
              <a:rPr lang="en-US" dirty="0" smtClean="0"/>
              <a:t>inhale</a:t>
            </a:r>
            <a:endParaRPr lang="uk-UA" dirty="0"/>
          </a:p>
        </p:txBody>
      </p:sp>
      <p:sp>
        <p:nvSpPr>
          <p:cNvPr id="32" name="Прямоугольник 31"/>
          <p:cNvSpPr/>
          <p:nvPr/>
        </p:nvSpPr>
        <p:spPr>
          <a:xfrm>
            <a:off x="129107" y="6120884"/>
            <a:ext cx="861133" cy="369332"/>
          </a:xfrm>
          <a:prstGeom prst="rect">
            <a:avLst/>
          </a:prstGeom>
        </p:spPr>
        <p:txBody>
          <a:bodyPr wrap="none">
            <a:spAutoFit/>
          </a:bodyPr>
          <a:lstStyle/>
          <a:p>
            <a:r>
              <a:rPr lang="en-US" dirty="0" smtClean="0"/>
              <a:t>inhale</a:t>
            </a:r>
            <a:endParaRPr lang="uk-UA" dirty="0"/>
          </a:p>
        </p:txBody>
      </p:sp>
      <p:sp>
        <p:nvSpPr>
          <p:cNvPr id="33" name="Прямоугольник 32"/>
          <p:cNvSpPr/>
          <p:nvPr/>
        </p:nvSpPr>
        <p:spPr>
          <a:xfrm>
            <a:off x="1274409" y="6111359"/>
            <a:ext cx="920445" cy="369332"/>
          </a:xfrm>
          <a:prstGeom prst="rect">
            <a:avLst/>
          </a:prstGeom>
        </p:spPr>
        <p:txBody>
          <a:bodyPr wrap="none">
            <a:spAutoFit/>
          </a:bodyPr>
          <a:lstStyle/>
          <a:p>
            <a:r>
              <a:rPr lang="en-US" dirty="0" smtClean="0"/>
              <a:t>exhale</a:t>
            </a:r>
            <a:endParaRPr lang="uk-UA" dirty="0"/>
          </a:p>
        </p:txBody>
      </p:sp>
      <p:sp>
        <p:nvSpPr>
          <p:cNvPr id="35" name="Прямоугольник 34"/>
          <p:cNvSpPr/>
          <p:nvPr/>
        </p:nvSpPr>
        <p:spPr>
          <a:xfrm>
            <a:off x="5239190" y="2285992"/>
            <a:ext cx="920445" cy="369332"/>
          </a:xfrm>
          <a:prstGeom prst="rect">
            <a:avLst/>
          </a:prstGeom>
        </p:spPr>
        <p:txBody>
          <a:bodyPr wrap="none">
            <a:spAutoFit/>
          </a:bodyPr>
          <a:lstStyle/>
          <a:p>
            <a:r>
              <a:rPr lang="en-US" dirty="0" smtClean="0"/>
              <a:t>exhale</a:t>
            </a:r>
            <a:endParaRPr lang="uk-UA" dirty="0"/>
          </a:p>
        </p:txBody>
      </p:sp>
      <p:sp>
        <p:nvSpPr>
          <p:cNvPr id="40" name="Прямоугольник 39"/>
          <p:cNvSpPr/>
          <p:nvPr/>
        </p:nvSpPr>
        <p:spPr>
          <a:xfrm>
            <a:off x="667190" y="4082534"/>
            <a:ext cx="920445" cy="369332"/>
          </a:xfrm>
          <a:prstGeom prst="rect">
            <a:avLst/>
          </a:prstGeom>
        </p:spPr>
        <p:txBody>
          <a:bodyPr wrap="none">
            <a:spAutoFit/>
          </a:bodyPr>
          <a:lstStyle/>
          <a:p>
            <a:r>
              <a:rPr lang="en-US" dirty="0" smtClean="0"/>
              <a:t>exhale</a:t>
            </a:r>
            <a:endParaRPr lang="uk-UA" dirty="0"/>
          </a:p>
        </p:txBody>
      </p:sp>
      <p:sp>
        <p:nvSpPr>
          <p:cNvPr id="41" name="Прямоугольник 40"/>
          <p:cNvSpPr/>
          <p:nvPr/>
        </p:nvSpPr>
        <p:spPr>
          <a:xfrm>
            <a:off x="764572" y="6349484"/>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Ex.3</a:t>
            </a:r>
            <a:endParaRPr lang="uk-UA" dirty="0"/>
          </a:p>
        </p:txBody>
      </p:sp>
      <p:sp>
        <p:nvSpPr>
          <p:cNvPr id="42" name="Прямоугольник 41"/>
          <p:cNvSpPr/>
          <p:nvPr/>
        </p:nvSpPr>
        <p:spPr>
          <a:xfrm>
            <a:off x="5072254" y="6488668"/>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Ex.6</a:t>
            </a:r>
            <a:endParaRPr lang="uk-UA" dirty="0"/>
          </a:p>
        </p:txBody>
      </p:sp>
      <p:sp>
        <p:nvSpPr>
          <p:cNvPr id="43" name="Прямоугольник 42"/>
          <p:cNvSpPr/>
          <p:nvPr/>
        </p:nvSpPr>
        <p:spPr>
          <a:xfrm>
            <a:off x="5043679" y="4511159"/>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Ex.5</a:t>
            </a:r>
            <a:endParaRPr lang="uk-UA" dirty="0"/>
          </a:p>
        </p:txBody>
      </p:sp>
      <p:sp>
        <p:nvSpPr>
          <p:cNvPr id="44" name="Прямоугольник 43"/>
          <p:cNvSpPr/>
          <p:nvPr/>
        </p:nvSpPr>
        <p:spPr>
          <a:xfrm>
            <a:off x="4886516" y="2500306"/>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Ex.4</a:t>
            </a:r>
            <a:endParaRPr lang="uk-UA" dirty="0"/>
          </a:p>
        </p:txBody>
      </p:sp>
    </p:spTree>
    <p:extLst>
      <p:ext uri="{BB962C8B-B14F-4D97-AF65-F5344CB8AC3E}">
        <p14:creationId xmlns="" xmlns:p14="http://schemas.microsoft.com/office/powerpoint/2010/main" val="42413977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4294967295"/>
          </p:nvPr>
        </p:nvPicPr>
        <p:blipFill>
          <a:blip r:embed="rId2" cstate="print"/>
          <a:srcRect b="31846"/>
          <a:stretch>
            <a:fillRect/>
          </a:stretch>
        </p:blipFill>
        <p:spPr>
          <a:xfrm>
            <a:off x="107157" y="898943"/>
            <a:ext cx="1443037" cy="1206082"/>
          </a:xfrm>
          <a:prstGeom prst="rect">
            <a:avLst/>
          </a:prstGeom>
        </p:spPr>
      </p:pic>
      <p:pic>
        <p:nvPicPr>
          <p:cNvPr id="5" name="Рисунок 4"/>
          <p:cNvPicPr>
            <a:picLocks noChangeAspect="1"/>
          </p:cNvPicPr>
          <p:nvPr/>
        </p:nvPicPr>
        <p:blipFill>
          <a:blip r:embed="rId3" cstate="print"/>
          <a:srcRect b="26550"/>
          <a:stretch>
            <a:fillRect/>
          </a:stretch>
        </p:blipFill>
        <p:spPr>
          <a:xfrm>
            <a:off x="187666" y="2671469"/>
            <a:ext cx="1270295" cy="1376657"/>
          </a:xfrm>
          <a:prstGeom prst="rect">
            <a:avLst/>
          </a:prstGeom>
        </p:spPr>
      </p:pic>
      <p:pic>
        <p:nvPicPr>
          <p:cNvPr id="6" name="Рисунок 5"/>
          <p:cNvPicPr>
            <a:picLocks noChangeAspect="1"/>
          </p:cNvPicPr>
          <p:nvPr/>
        </p:nvPicPr>
        <p:blipFill>
          <a:blip r:embed="rId4" cstate="print"/>
          <a:srcRect b="20056"/>
          <a:stretch>
            <a:fillRect/>
          </a:stretch>
        </p:blipFill>
        <p:spPr>
          <a:xfrm>
            <a:off x="256978" y="4751088"/>
            <a:ext cx="1315283" cy="1573513"/>
          </a:xfrm>
          <a:prstGeom prst="rect">
            <a:avLst/>
          </a:prstGeom>
        </p:spPr>
      </p:pic>
      <p:pic>
        <p:nvPicPr>
          <p:cNvPr id="7" name="Рисунок 6"/>
          <p:cNvPicPr>
            <a:picLocks noChangeAspect="1"/>
          </p:cNvPicPr>
          <p:nvPr/>
        </p:nvPicPr>
        <p:blipFill>
          <a:blip r:embed="rId5" cstate="print"/>
          <a:srcRect b="14711"/>
          <a:stretch>
            <a:fillRect/>
          </a:stretch>
        </p:blipFill>
        <p:spPr>
          <a:xfrm>
            <a:off x="4793771" y="1071546"/>
            <a:ext cx="1366881" cy="1619250"/>
          </a:xfrm>
          <a:prstGeom prst="rect">
            <a:avLst/>
          </a:prstGeom>
        </p:spPr>
      </p:pic>
      <p:pic>
        <p:nvPicPr>
          <p:cNvPr id="8" name="Рисунок 7"/>
          <p:cNvPicPr>
            <a:picLocks noChangeAspect="1"/>
          </p:cNvPicPr>
          <p:nvPr/>
        </p:nvPicPr>
        <p:blipFill>
          <a:blip r:embed="rId6" cstate="print"/>
          <a:srcRect b="18759"/>
          <a:stretch>
            <a:fillRect/>
          </a:stretch>
        </p:blipFill>
        <p:spPr>
          <a:xfrm>
            <a:off x="4968650" y="3358761"/>
            <a:ext cx="1096393" cy="1298964"/>
          </a:xfrm>
          <a:prstGeom prst="rect">
            <a:avLst/>
          </a:prstGeom>
        </p:spPr>
      </p:pic>
      <p:pic>
        <p:nvPicPr>
          <p:cNvPr id="9" name="Рисунок 8"/>
          <p:cNvPicPr>
            <a:picLocks noChangeAspect="1"/>
          </p:cNvPicPr>
          <p:nvPr/>
        </p:nvPicPr>
        <p:blipFill>
          <a:blip r:embed="rId7" cstate="print"/>
          <a:srcRect b="27225"/>
          <a:stretch>
            <a:fillRect/>
          </a:stretch>
        </p:blipFill>
        <p:spPr>
          <a:xfrm>
            <a:off x="4838202" y="4838701"/>
            <a:ext cx="1440745" cy="1343025"/>
          </a:xfrm>
          <a:prstGeom prst="rect">
            <a:avLst/>
          </a:prstGeom>
        </p:spPr>
      </p:pic>
      <p:sp>
        <p:nvSpPr>
          <p:cNvPr id="12" name="Прямоугольник 11"/>
          <p:cNvSpPr/>
          <p:nvPr/>
        </p:nvSpPr>
        <p:spPr>
          <a:xfrm>
            <a:off x="1671638" y="785794"/>
            <a:ext cx="3114674" cy="5262979"/>
          </a:xfrm>
          <a:prstGeom prst="rect">
            <a:avLst/>
          </a:prstGeom>
        </p:spPr>
        <p:txBody>
          <a:bodyPr wrap="square">
            <a:spAutoFit/>
          </a:bodyPr>
          <a:lstStyle/>
          <a:p>
            <a:r>
              <a:rPr lang="en-US" sz="1600" dirty="0" smtClean="0"/>
              <a:t>Ex. 7.</a:t>
            </a:r>
          </a:p>
          <a:p>
            <a:r>
              <a:rPr lang="en-US" sz="1600" dirty="0" smtClean="0"/>
              <a:t>IP - standing, breathing with deep breath and a long-drawn loud pronunciation of vowels "a", "o", "u", "e".</a:t>
            </a:r>
          </a:p>
          <a:p>
            <a:endParaRPr lang="en-US" sz="1600" dirty="0" smtClean="0"/>
          </a:p>
          <a:p>
            <a:endParaRPr lang="en-US" sz="1600" dirty="0" smtClean="0"/>
          </a:p>
          <a:p>
            <a:r>
              <a:rPr lang="en-US" sz="1600" dirty="0" smtClean="0"/>
              <a:t>Ex. 8.</a:t>
            </a:r>
          </a:p>
          <a:p>
            <a:r>
              <a:rPr lang="en-US" sz="1600" dirty="0" smtClean="0"/>
              <a:t>IP - standing, hands on hips.</a:t>
            </a:r>
          </a:p>
          <a:p>
            <a:r>
              <a:rPr lang="en-US" sz="1600" dirty="0" smtClean="0"/>
              <a:t>Lean the torso to the right and left alternately with elastic movements, deepen the bending, exhale. 4 - 5 times in each direction.</a:t>
            </a:r>
          </a:p>
          <a:p>
            <a:endParaRPr lang="en-US" sz="1600" dirty="0" smtClean="0"/>
          </a:p>
          <a:p>
            <a:r>
              <a:rPr lang="en-US" sz="1600" dirty="0" smtClean="0"/>
              <a:t>Ex. 9.</a:t>
            </a:r>
          </a:p>
          <a:p>
            <a:r>
              <a:rPr lang="en-US" sz="1600" dirty="0" smtClean="0"/>
              <a:t>Calm deep breathing.</a:t>
            </a:r>
          </a:p>
          <a:p>
            <a:r>
              <a:rPr lang="en-US" sz="1600" dirty="0" smtClean="0"/>
              <a:t>IP - standing, legs apart. Rise on the toes, lifting the elbows of  bent hands upwards.</a:t>
            </a:r>
            <a:endParaRPr lang="ru-RU" sz="1600" dirty="0"/>
          </a:p>
        </p:txBody>
      </p:sp>
      <p:sp>
        <p:nvSpPr>
          <p:cNvPr id="13" name="Прямоугольник 12"/>
          <p:cNvSpPr/>
          <p:nvPr/>
        </p:nvSpPr>
        <p:spPr>
          <a:xfrm>
            <a:off x="6442433" y="785794"/>
            <a:ext cx="2558723" cy="5509200"/>
          </a:xfrm>
          <a:prstGeom prst="rect">
            <a:avLst/>
          </a:prstGeom>
        </p:spPr>
        <p:txBody>
          <a:bodyPr wrap="square">
            <a:spAutoFit/>
          </a:bodyPr>
          <a:lstStyle/>
          <a:p>
            <a:r>
              <a:rPr lang="en-US" sz="1600" dirty="0" smtClean="0"/>
              <a:t>Ex. 10.</a:t>
            </a:r>
          </a:p>
          <a:p>
            <a:r>
              <a:rPr lang="en-US" sz="1600" dirty="0" smtClean="0"/>
              <a:t>IP - feet together, standing, </a:t>
            </a:r>
          </a:p>
          <a:p>
            <a:r>
              <a:rPr lang="en-US" sz="1600" dirty="0" smtClean="0"/>
              <a:t>hands up.</a:t>
            </a:r>
          </a:p>
          <a:p>
            <a:r>
              <a:rPr lang="en-US" sz="1600" dirty="0" smtClean="0"/>
              <a:t>Crouch, as if preparing to jump, hands back  to excess, in-depth sharp exhalation. 4-6 times.</a:t>
            </a:r>
          </a:p>
          <a:p>
            <a:endParaRPr lang="ru-RU" sz="1600" dirty="0" smtClean="0"/>
          </a:p>
          <a:p>
            <a:endParaRPr lang="en-US" sz="1600" dirty="0" smtClean="0"/>
          </a:p>
          <a:p>
            <a:r>
              <a:rPr lang="en-US" sz="1600" dirty="0" smtClean="0"/>
              <a:t>Ex. 11.</a:t>
            </a:r>
          </a:p>
          <a:p>
            <a:r>
              <a:rPr lang="en-US" sz="1600" dirty="0" smtClean="0"/>
              <a:t>Breathing even and deep. Walk 2-4 minutes.</a:t>
            </a:r>
          </a:p>
          <a:p>
            <a:endParaRPr lang="ru-RU" sz="1600" dirty="0" smtClean="0"/>
          </a:p>
          <a:p>
            <a:endParaRPr lang="en-US" sz="1600" dirty="0" smtClean="0"/>
          </a:p>
          <a:p>
            <a:endParaRPr lang="en-US" sz="1600" dirty="0" smtClean="0"/>
          </a:p>
          <a:p>
            <a:r>
              <a:rPr lang="en-US" sz="1600" dirty="0" smtClean="0"/>
              <a:t>Ex. 12.</a:t>
            </a:r>
          </a:p>
          <a:p>
            <a:r>
              <a:rPr lang="en-US" sz="1600" dirty="0" smtClean="0"/>
              <a:t>IP - sitting, calming breath, focusing on full exhalation and muscle relaxation. 3-8 times.</a:t>
            </a:r>
            <a:endParaRPr lang="ru-RU" sz="1600" dirty="0"/>
          </a:p>
        </p:txBody>
      </p:sp>
      <p:sp>
        <p:nvSpPr>
          <p:cNvPr id="14" name="Прямоугольник 13"/>
          <p:cNvSpPr/>
          <p:nvPr/>
        </p:nvSpPr>
        <p:spPr>
          <a:xfrm>
            <a:off x="5615179" y="4473059"/>
            <a:ext cx="688009"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Ex.11</a:t>
            </a:r>
            <a:endParaRPr lang="uk-UA" dirty="0"/>
          </a:p>
        </p:txBody>
      </p:sp>
      <p:sp>
        <p:nvSpPr>
          <p:cNvPr id="15" name="Прямоугольник 14"/>
          <p:cNvSpPr/>
          <p:nvPr/>
        </p:nvSpPr>
        <p:spPr>
          <a:xfrm>
            <a:off x="607410" y="2387084"/>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Ex.7</a:t>
            </a:r>
            <a:endParaRPr lang="uk-UA" dirty="0"/>
          </a:p>
        </p:txBody>
      </p:sp>
      <p:sp>
        <p:nvSpPr>
          <p:cNvPr id="16" name="Прямоугольник 15"/>
          <p:cNvSpPr/>
          <p:nvPr/>
        </p:nvSpPr>
        <p:spPr>
          <a:xfrm>
            <a:off x="5015104" y="2714620"/>
            <a:ext cx="688009"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Ex.10</a:t>
            </a:r>
            <a:endParaRPr lang="uk-UA" dirty="0"/>
          </a:p>
        </p:txBody>
      </p:sp>
      <p:sp>
        <p:nvSpPr>
          <p:cNvPr id="17" name="Прямоугольник 16"/>
          <p:cNvSpPr/>
          <p:nvPr/>
        </p:nvSpPr>
        <p:spPr>
          <a:xfrm>
            <a:off x="693135" y="4349234"/>
            <a:ext cx="570990"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Ex.8</a:t>
            </a:r>
            <a:endParaRPr lang="uk-UA" dirty="0"/>
          </a:p>
        </p:txBody>
      </p:sp>
      <p:sp>
        <p:nvSpPr>
          <p:cNvPr id="18" name="Прямоугольник 17"/>
          <p:cNvSpPr/>
          <p:nvPr/>
        </p:nvSpPr>
        <p:spPr>
          <a:xfrm>
            <a:off x="5250848" y="6488668"/>
            <a:ext cx="688009" cy="369332"/>
          </a:xfrm>
          <a:prstGeom prst="rect">
            <a:avLst/>
          </a:prstGeom>
        </p:spPr>
        <p:txBody>
          <a:bodyPr wrap="non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Ex.12</a:t>
            </a:r>
            <a:endParaRPr lang="uk-UA" dirty="0"/>
          </a:p>
        </p:txBody>
      </p:sp>
      <p:sp>
        <p:nvSpPr>
          <p:cNvPr id="19" name="Прямоугольник 18"/>
          <p:cNvSpPr/>
          <p:nvPr/>
        </p:nvSpPr>
        <p:spPr>
          <a:xfrm>
            <a:off x="671703" y="6488668"/>
            <a:ext cx="757025" cy="369332"/>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Ex. 9</a:t>
            </a:r>
            <a:endParaRPr lang="uk-UA" dirty="0"/>
          </a:p>
        </p:txBody>
      </p:sp>
      <p:sp>
        <p:nvSpPr>
          <p:cNvPr id="20" name="Прямоугольник 19"/>
          <p:cNvSpPr/>
          <p:nvPr/>
        </p:nvSpPr>
        <p:spPr>
          <a:xfrm>
            <a:off x="4643438" y="6101274"/>
            <a:ext cx="861133" cy="369332"/>
          </a:xfrm>
          <a:prstGeom prst="rect">
            <a:avLst/>
          </a:prstGeom>
        </p:spPr>
        <p:txBody>
          <a:bodyPr wrap="none">
            <a:spAutoFit/>
          </a:bodyPr>
          <a:lstStyle/>
          <a:p>
            <a:r>
              <a:rPr lang="en-US" dirty="0" smtClean="0"/>
              <a:t>inhale</a:t>
            </a:r>
            <a:endParaRPr lang="uk-UA" dirty="0"/>
          </a:p>
        </p:txBody>
      </p:sp>
      <p:sp>
        <p:nvSpPr>
          <p:cNvPr id="21" name="Прямоугольник 20"/>
          <p:cNvSpPr/>
          <p:nvPr/>
        </p:nvSpPr>
        <p:spPr>
          <a:xfrm>
            <a:off x="-32" y="3930695"/>
            <a:ext cx="861133" cy="369332"/>
          </a:xfrm>
          <a:prstGeom prst="rect">
            <a:avLst/>
          </a:prstGeom>
        </p:spPr>
        <p:txBody>
          <a:bodyPr wrap="none">
            <a:spAutoFit/>
          </a:bodyPr>
          <a:lstStyle/>
          <a:p>
            <a:r>
              <a:rPr lang="en-US" dirty="0" smtClean="0"/>
              <a:t>inhale</a:t>
            </a:r>
            <a:endParaRPr lang="uk-UA" dirty="0"/>
          </a:p>
        </p:txBody>
      </p:sp>
      <p:sp>
        <p:nvSpPr>
          <p:cNvPr id="22" name="Прямоугольник 21"/>
          <p:cNvSpPr/>
          <p:nvPr/>
        </p:nvSpPr>
        <p:spPr>
          <a:xfrm>
            <a:off x="142844" y="6211669"/>
            <a:ext cx="1000132" cy="369332"/>
          </a:xfrm>
          <a:prstGeom prst="rect">
            <a:avLst/>
          </a:prstGeom>
        </p:spPr>
        <p:txBody>
          <a:bodyPr wrap="square">
            <a:spAutoFit/>
          </a:bodyPr>
          <a:lstStyle/>
          <a:p>
            <a:r>
              <a:rPr lang="en-US" dirty="0" smtClean="0"/>
              <a:t>inhale</a:t>
            </a:r>
            <a:endParaRPr lang="uk-UA" dirty="0"/>
          </a:p>
        </p:txBody>
      </p:sp>
      <p:sp>
        <p:nvSpPr>
          <p:cNvPr id="23" name="Прямоугольник 22"/>
          <p:cNvSpPr/>
          <p:nvPr/>
        </p:nvSpPr>
        <p:spPr>
          <a:xfrm>
            <a:off x="71406" y="2059536"/>
            <a:ext cx="861133" cy="369332"/>
          </a:xfrm>
          <a:prstGeom prst="rect">
            <a:avLst/>
          </a:prstGeom>
        </p:spPr>
        <p:txBody>
          <a:bodyPr wrap="none">
            <a:spAutoFit/>
          </a:bodyPr>
          <a:lstStyle/>
          <a:p>
            <a:r>
              <a:rPr lang="en-US" dirty="0" smtClean="0"/>
              <a:t>inhale</a:t>
            </a:r>
            <a:endParaRPr lang="uk-UA" dirty="0"/>
          </a:p>
        </p:txBody>
      </p:sp>
      <p:sp>
        <p:nvSpPr>
          <p:cNvPr id="24" name="Прямоугольник 23"/>
          <p:cNvSpPr/>
          <p:nvPr/>
        </p:nvSpPr>
        <p:spPr>
          <a:xfrm>
            <a:off x="714348" y="3938539"/>
            <a:ext cx="928694" cy="369332"/>
          </a:xfrm>
          <a:prstGeom prst="rect">
            <a:avLst/>
          </a:prstGeom>
        </p:spPr>
        <p:txBody>
          <a:bodyPr wrap="square">
            <a:spAutoFit/>
          </a:bodyPr>
          <a:lstStyle/>
          <a:p>
            <a:r>
              <a:rPr lang="en-US" dirty="0" smtClean="0"/>
              <a:t>exhale</a:t>
            </a:r>
            <a:endParaRPr lang="uk-UA" dirty="0"/>
          </a:p>
        </p:txBody>
      </p:sp>
      <p:sp>
        <p:nvSpPr>
          <p:cNvPr id="25" name="Прямоугольник 24"/>
          <p:cNvSpPr/>
          <p:nvPr/>
        </p:nvSpPr>
        <p:spPr>
          <a:xfrm>
            <a:off x="5651819" y="6131502"/>
            <a:ext cx="920445" cy="369332"/>
          </a:xfrm>
          <a:prstGeom prst="rect">
            <a:avLst/>
          </a:prstGeom>
        </p:spPr>
        <p:txBody>
          <a:bodyPr wrap="none">
            <a:spAutoFit/>
          </a:bodyPr>
          <a:lstStyle/>
          <a:p>
            <a:r>
              <a:rPr lang="en-US" dirty="0" smtClean="0"/>
              <a:t>exhale</a:t>
            </a:r>
            <a:endParaRPr lang="uk-UA" dirty="0"/>
          </a:p>
        </p:txBody>
      </p:sp>
      <p:sp>
        <p:nvSpPr>
          <p:cNvPr id="26" name="Прямоугольник 25"/>
          <p:cNvSpPr/>
          <p:nvPr/>
        </p:nvSpPr>
        <p:spPr>
          <a:xfrm>
            <a:off x="850827" y="2059536"/>
            <a:ext cx="920445" cy="369332"/>
          </a:xfrm>
          <a:prstGeom prst="rect">
            <a:avLst/>
          </a:prstGeom>
        </p:spPr>
        <p:txBody>
          <a:bodyPr wrap="none">
            <a:spAutoFit/>
          </a:bodyPr>
          <a:lstStyle/>
          <a:p>
            <a:r>
              <a:rPr lang="en-US" dirty="0" smtClean="0"/>
              <a:t>exhale</a:t>
            </a:r>
            <a:endParaRPr lang="uk-UA" dirty="0"/>
          </a:p>
        </p:txBody>
      </p:sp>
      <p:sp>
        <p:nvSpPr>
          <p:cNvPr id="27" name="Прямоугольник 26"/>
          <p:cNvSpPr/>
          <p:nvPr/>
        </p:nvSpPr>
        <p:spPr>
          <a:xfrm>
            <a:off x="936911" y="6186670"/>
            <a:ext cx="920445" cy="369332"/>
          </a:xfrm>
          <a:prstGeom prst="rect">
            <a:avLst/>
          </a:prstGeom>
        </p:spPr>
        <p:txBody>
          <a:bodyPr wrap="none">
            <a:spAutoFit/>
          </a:bodyPr>
          <a:lstStyle/>
          <a:p>
            <a:r>
              <a:rPr lang="en-US" dirty="0" smtClean="0"/>
              <a:t>exhale</a:t>
            </a:r>
            <a:endParaRPr lang="uk-UA" dirty="0"/>
          </a:p>
        </p:txBody>
      </p:sp>
      <p:sp>
        <p:nvSpPr>
          <p:cNvPr id="28" name="Прямоугольник 27"/>
          <p:cNvSpPr/>
          <p:nvPr/>
        </p:nvSpPr>
        <p:spPr>
          <a:xfrm>
            <a:off x="5653527" y="1643050"/>
            <a:ext cx="920445" cy="369332"/>
          </a:xfrm>
          <a:prstGeom prst="rect">
            <a:avLst/>
          </a:prstGeom>
        </p:spPr>
        <p:txBody>
          <a:bodyPr wrap="none">
            <a:spAutoFit/>
          </a:bodyPr>
          <a:lstStyle/>
          <a:p>
            <a:r>
              <a:rPr lang="en-US" dirty="0" smtClean="0"/>
              <a:t>exhale</a:t>
            </a:r>
            <a:endParaRPr lang="uk-UA" dirty="0"/>
          </a:p>
        </p:txBody>
      </p:sp>
      <p:sp>
        <p:nvSpPr>
          <p:cNvPr id="29" name="Прямоугольник 28"/>
          <p:cNvSpPr/>
          <p:nvPr/>
        </p:nvSpPr>
        <p:spPr>
          <a:xfrm>
            <a:off x="4857752" y="857232"/>
            <a:ext cx="861133" cy="369332"/>
          </a:xfrm>
          <a:prstGeom prst="rect">
            <a:avLst/>
          </a:prstGeom>
        </p:spPr>
        <p:txBody>
          <a:bodyPr wrap="none">
            <a:spAutoFit/>
          </a:bodyPr>
          <a:lstStyle/>
          <a:p>
            <a:r>
              <a:rPr lang="en-US" dirty="0" smtClean="0"/>
              <a:t>inhale</a:t>
            </a:r>
            <a:endParaRPr lang="uk-UA" dirty="0"/>
          </a:p>
        </p:txBody>
      </p:sp>
    </p:spTree>
    <p:extLst>
      <p:ext uri="{BB962C8B-B14F-4D97-AF65-F5344CB8AC3E}">
        <p14:creationId xmlns="" xmlns:p14="http://schemas.microsoft.com/office/powerpoint/2010/main" val="38066294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en-US" sz="4400" dirty="0" smtClean="0">
                <a:solidFill>
                  <a:srgbClr val="FF0000"/>
                </a:solidFill>
                <a:effectLst/>
              </a:rPr>
              <a:t>Massage for lung emphysema </a:t>
            </a:r>
            <a:r>
              <a:rPr lang="ru-RU" sz="4400" dirty="0" smtClean="0">
                <a:solidFill>
                  <a:srgbClr val="FF0000"/>
                </a:solidFill>
                <a:effectLst/>
              </a:rPr>
              <a:t/>
            </a:r>
            <a:br>
              <a:rPr lang="ru-RU" sz="4400" dirty="0" smtClean="0">
                <a:solidFill>
                  <a:srgbClr val="FF0000"/>
                </a:solidFill>
                <a:effectLst/>
              </a:rPr>
            </a:br>
            <a:endParaRPr lang="ru-RU" dirty="0">
              <a:solidFill>
                <a:srgbClr val="FF0000"/>
              </a:solidFill>
            </a:endParaRPr>
          </a:p>
        </p:txBody>
      </p:sp>
      <p:sp>
        <p:nvSpPr>
          <p:cNvPr id="3" name="Содержимое 2"/>
          <p:cNvSpPr>
            <a:spLocks noGrp="1"/>
          </p:cNvSpPr>
          <p:nvPr>
            <p:ph idx="1"/>
          </p:nvPr>
        </p:nvSpPr>
        <p:spPr>
          <a:xfrm>
            <a:off x="457200" y="928670"/>
            <a:ext cx="8229600" cy="5078621"/>
          </a:xfrm>
        </p:spPr>
        <p:txBody>
          <a:bodyPr/>
          <a:lstStyle/>
          <a:p>
            <a:pPr lvl="0" algn="just">
              <a:spcBef>
                <a:spcPct val="20000"/>
              </a:spcBef>
              <a:buClr>
                <a:schemeClr val="accent1"/>
              </a:buClr>
              <a:buSzPct val="100000"/>
            </a:pPr>
            <a:r>
              <a:rPr lang="en-US" sz="2400" b="1" dirty="0" smtClean="0">
                <a:solidFill>
                  <a:srgbClr val="FF0000"/>
                </a:solidFill>
              </a:rPr>
              <a:t>Objectives of massage:</a:t>
            </a:r>
          </a:p>
          <a:p>
            <a:pPr lvl="0" algn="just">
              <a:spcBef>
                <a:spcPct val="20000"/>
              </a:spcBef>
              <a:buClr>
                <a:schemeClr val="accent1"/>
              </a:buClr>
              <a:buSzPct val="100000"/>
            </a:pPr>
            <a:endParaRPr lang="en-US" sz="1100" b="1" dirty="0" smtClean="0"/>
          </a:p>
          <a:p>
            <a:pPr lvl="0" algn="just">
              <a:spcBef>
                <a:spcPct val="20000"/>
              </a:spcBef>
              <a:buClr>
                <a:schemeClr val="accent1"/>
              </a:buClr>
              <a:buSzPct val="100000"/>
              <a:buFont typeface="Arial" pitchFamily="34" charset="0"/>
              <a:buChar char="•"/>
            </a:pPr>
            <a:r>
              <a:rPr lang="en-US" sz="2400" dirty="0" smtClean="0"/>
              <a:t>  increasing the mobility of the chest,</a:t>
            </a:r>
          </a:p>
          <a:p>
            <a:pPr lvl="0" algn="just">
              <a:spcBef>
                <a:spcPct val="20000"/>
              </a:spcBef>
              <a:buClr>
                <a:schemeClr val="accent1"/>
              </a:buClr>
              <a:buSzPct val="100000"/>
              <a:buFont typeface="Arial" pitchFamily="34" charset="0"/>
              <a:buChar char="•"/>
            </a:pPr>
            <a:r>
              <a:rPr lang="en-US" sz="2400" dirty="0" smtClean="0"/>
              <a:t>  development of diaphragmatic breathing,</a:t>
            </a:r>
          </a:p>
          <a:p>
            <a:pPr lvl="0" algn="just">
              <a:spcBef>
                <a:spcPct val="20000"/>
              </a:spcBef>
              <a:buClr>
                <a:schemeClr val="accent1"/>
              </a:buClr>
              <a:buSzPct val="100000"/>
              <a:buFont typeface="Arial" pitchFamily="34" charset="0"/>
              <a:buChar char="•"/>
            </a:pPr>
            <a:r>
              <a:rPr lang="en-US" sz="2400" dirty="0" smtClean="0"/>
              <a:t>  expiratory gain by acting on the respiratory muscles,</a:t>
            </a:r>
          </a:p>
          <a:p>
            <a:pPr lvl="0" algn="just">
              <a:spcBef>
                <a:spcPct val="20000"/>
              </a:spcBef>
              <a:buClr>
                <a:schemeClr val="accent1"/>
              </a:buClr>
              <a:buSzPct val="100000"/>
              <a:buFont typeface="Arial" pitchFamily="34" charset="0"/>
              <a:buChar char="•"/>
            </a:pPr>
            <a:r>
              <a:rPr lang="en-US" sz="2400" dirty="0" smtClean="0"/>
              <a:t>  improving the functions of blood circulation,</a:t>
            </a:r>
          </a:p>
          <a:p>
            <a:pPr lvl="0" algn="just">
              <a:spcBef>
                <a:spcPct val="20000"/>
              </a:spcBef>
              <a:buClr>
                <a:schemeClr val="accent1"/>
              </a:buClr>
              <a:buSzPct val="100000"/>
              <a:buFont typeface="Arial" pitchFamily="34" charset="0"/>
              <a:buChar char="•"/>
            </a:pPr>
            <a:r>
              <a:rPr lang="en-US" sz="2400" dirty="0" smtClean="0"/>
              <a:t>  strengthening of the patient.</a:t>
            </a:r>
          </a:p>
          <a:p>
            <a:pPr lvl="0" algn="just">
              <a:spcBef>
                <a:spcPct val="20000"/>
              </a:spcBef>
              <a:buClr>
                <a:schemeClr val="accent1"/>
              </a:buClr>
              <a:buSzPct val="100000"/>
            </a:pPr>
            <a:r>
              <a:rPr lang="en-US" sz="2400" dirty="0" smtClean="0"/>
              <a:t>Massage is applied in an early stage because it does not increase the load on the cardiovascular and respiratory systems.</a:t>
            </a:r>
            <a:endParaRPr lang="ru-RU" sz="2400" dirty="0" smtClean="0"/>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rmj.ru/data/articles/Image/t10/n23/p1078.jpg">
            <a:hlinkClick r:id="rId3"/>
          </p:cNvPr>
          <p:cNvPicPr>
            <a:picLocks noChangeAspect="1" noChangeArrowheads="1"/>
          </p:cNvPicPr>
          <p:nvPr/>
        </p:nvPicPr>
        <p:blipFill>
          <a:blip r:embed="rId4"/>
          <a:srcRect/>
          <a:stretch>
            <a:fillRect/>
          </a:stretch>
        </p:blipFill>
        <p:spPr bwMode="auto">
          <a:xfrm>
            <a:off x="214282" y="1071546"/>
            <a:ext cx="2085975" cy="2009776"/>
          </a:xfrm>
          <a:prstGeom prst="rect">
            <a:avLst/>
          </a:prstGeom>
          <a:noFill/>
        </p:spPr>
      </p:pic>
      <p:sp>
        <p:nvSpPr>
          <p:cNvPr id="6" name="Содержимое 5"/>
          <p:cNvSpPr>
            <a:spLocks noGrp="1"/>
          </p:cNvSpPr>
          <p:nvPr>
            <p:ph idx="1"/>
          </p:nvPr>
        </p:nvSpPr>
        <p:spPr>
          <a:xfrm>
            <a:off x="1885960" y="1285860"/>
            <a:ext cx="7258072" cy="5572140"/>
          </a:xfrm>
        </p:spPr>
        <p:txBody>
          <a:bodyPr>
            <a:normAutofit/>
          </a:bodyPr>
          <a:lstStyle/>
          <a:p>
            <a:pPr marL="274320" lvl="0" indent="-274320">
              <a:spcBef>
                <a:spcPct val="20000"/>
              </a:spcBef>
              <a:buClr>
                <a:schemeClr val="accent1"/>
              </a:buClr>
              <a:buSzPct val="100000"/>
              <a:buFont typeface="Symbol" pitchFamily="18" charset="2"/>
              <a:buChar char=""/>
            </a:pPr>
            <a:r>
              <a:rPr lang="en-US" sz="2800" dirty="0" smtClean="0">
                <a:solidFill>
                  <a:srgbClr val="FF0000"/>
                </a:solidFill>
                <a:latin typeface="Arial Black" pitchFamily="34" charset="0"/>
              </a:rPr>
              <a:t>Respiratory insufficiency </a:t>
            </a:r>
            <a:r>
              <a:rPr lang="en-US" sz="2800" dirty="0" smtClean="0">
                <a:latin typeface="Arial Black" pitchFamily="34" charset="0"/>
              </a:rPr>
              <a:t>of the third degree</a:t>
            </a:r>
          </a:p>
          <a:p>
            <a:pPr marL="274320" lvl="0" indent="-274320">
              <a:spcBef>
                <a:spcPct val="20000"/>
              </a:spcBef>
              <a:buClr>
                <a:schemeClr val="accent1"/>
              </a:buClr>
              <a:buSzPct val="100000"/>
              <a:buFont typeface="Symbol" pitchFamily="18" charset="2"/>
              <a:buChar char=""/>
            </a:pPr>
            <a:r>
              <a:rPr lang="en-US" sz="2800" dirty="0" smtClean="0">
                <a:latin typeface="Arial Black" pitchFamily="34" charset="0"/>
              </a:rPr>
              <a:t> Presence of </a:t>
            </a:r>
            <a:r>
              <a:rPr lang="en-US" sz="2800" dirty="0" smtClean="0">
                <a:solidFill>
                  <a:srgbClr val="FF0000"/>
                </a:solidFill>
                <a:latin typeface="Arial Black" pitchFamily="34" charset="0"/>
              </a:rPr>
              <a:t>lung abscess </a:t>
            </a:r>
            <a:r>
              <a:rPr lang="en-US" sz="2800" dirty="0" smtClean="0">
                <a:latin typeface="Arial Black" pitchFamily="34" charset="0"/>
              </a:rPr>
              <a:t>breaking through in the bronchi</a:t>
            </a:r>
          </a:p>
          <a:p>
            <a:pPr marL="274320" lvl="0" indent="-274320">
              <a:spcBef>
                <a:spcPct val="20000"/>
              </a:spcBef>
              <a:buClr>
                <a:schemeClr val="accent1"/>
              </a:buClr>
              <a:buSzPct val="100000"/>
              <a:buFont typeface="Symbol" pitchFamily="18" charset="2"/>
              <a:buChar char=""/>
            </a:pPr>
            <a:r>
              <a:rPr lang="en-US" sz="2800" dirty="0" smtClean="0">
                <a:solidFill>
                  <a:srgbClr val="FF0000"/>
                </a:solidFill>
                <a:latin typeface="Arial Black" pitchFamily="34" charset="0"/>
              </a:rPr>
              <a:t>Coughing up blood</a:t>
            </a:r>
            <a:r>
              <a:rPr lang="en-US" sz="2800" dirty="0" smtClean="0">
                <a:latin typeface="Arial Black" pitchFamily="34" charset="0"/>
              </a:rPr>
              <a:t>, or threat of it </a:t>
            </a:r>
          </a:p>
          <a:p>
            <a:pPr marL="274320" lvl="0" indent="-274320">
              <a:spcBef>
                <a:spcPct val="20000"/>
              </a:spcBef>
              <a:buClr>
                <a:schemeClr val="accent1"/>
              </a:buClr>
              <a:buSzPct val="100000"/>
              <a:buFont typeface="Symbol" pitchFamily="18" charset="2"/>
              <a:buChar char=""/>
            </a:pPr>
            <a:r>
              <a:rPr lang="en-US" sz="2800" dirty="0" smtClean="0">
                <a:solidFill>
                  <a:srgbClr val="FF0000"/>
                </a:solidFill>
                <a:latin typeface="Arial Black" pitchFamily="34" charset="0"/>
              </a:rPr>
              <a:t>Asthmatic status</a:t>
            </a:r>
          </a:p>
          <a:p>
            <a:pPr marL="274320" lvl="0" indent="-274320">
              <a:spcBef>
                <a:spcPct val="20000"/>
              </a:spcBef>
              <a:buClr>
                <a:schemeClr val="accent1"/>
              </a:buClr>
              <a:buSzPct val="100000"/>
              <a:buFont typeface="Symbol" pitchFamily="18" charset="2"/>
              <a:buChar char=""/>
            </a:pPr>
            <a:r>
              <a:rPr lang="en-US" sz="2800" dirty="0" smtClean="0">
                <a:latin typeface="Arial Black" pitchFamily="34" charset="0"/>
              </a:rPr>
              <a:t> Full pulmonary </a:t>
            </a:r>
            <a:r>
              <a:rPr lang="en-US" sz="2800" dirty="0" err="1" smtClean="0">
                <a:solidFill>
                  <a:srgbClr val="FF0000"/>
                </a:solidFill>
                <a:latin typeface="Arial Black" pitchFamily="34" charset="0"/>
              </a:rPr>
              <a:t>atelectasis</a:t>
            </a:r>
            <a:endParaRPr lang="en-US" sz="2800" dirty="0" smtClean="0">
              <a:solidFill>
                <a:srgbClr val="FF0000"/>
              </a:solidFill>
              <a:latin typeface="Arial Black" pitchFamily="34" charset="0"/>
            </a:endParaRPr>
          </a:p>
          <a:p>
            <a:pPr marL="274320" lvl="0" indent="-274320">
              <a:spcBef>
                <a:spcPct val="20000"/>
              </a:spcBef>
              <a:buClr>
                <a:schemeClr val="accent1"/>
              </a:buClr>
              <a:buSzPct val="100000"/>
              <a:buFont typeface="Symbol" pitchFamily="18" charset="2"/>
              <a:buChar char=""/>
            </a:pPr>
            <a:r>
              <a:rPr lang="en-US" sz="2800" dirty="0" smtClean="0">
                <a:latin typeface="Arial Black" pitchFamily="34" charset="0"/>
              </a:rPr>
              <a:t> Accumulation of large amounts of </a:t>
            </a:r>
            <a:r>
              <a:rPr lang="en-US" sz="2800" dirty="0" smtClean="0">
                <a:solidFill>
                  <a:srgbClr val="FF0000"/>
                </a:solidFill>
                <a:latin typeface="Arial Black" pitchFamily="34" charset="0"/>
              </a:rPr>
              <a:t>fluid in the pleural cavity</a:t>
            </a:r>
            <a:endParaRPr lang="ru-RU" sz="2800" dirty="0" smtClean="0">
              <a:solidFill>
                <a:srgbClr val="FF0000"/>
              </a:solidFill>
              <a:latin typeface="Arial Black" pitchFamily="34" charset="0"/>
            </a:endParaRPr>
          </a:p>
          <a:p>
            <a:endParaRPr lang="ru-RU" dirty="0">
              <a:latin typeface="Arial Black" pitchFamily="34" charset="0"/>
            </a:endParaRPr>
          </a:p>
        </p:txBody>
      </p:sp>
      <p:sp>
        <p:nvSpPr>
          <p:cNvPr id="5" name="Заголовок 4"/>
          <p:cNvSpPr>
            <a:spLocks noGrp="1"/>
          </p:cNvSpPr>
          <p:nvPr>
            <p:ph type="title"/>
          </p:nvPr>
        </p:nvSpPr>
        <p:spPr/>
        <p:txBody>
          <a:bodyPr>
            <a:noAutofit/>
          </a:bodyPr>
          <a:lstStyle/>
          <a:p>
            <a:pPr lvl="0" algn="ctr"/>
            <a:r>
              <a:rPr lang="en-US" sz="3200" dirty="0" smtClean="0">
                <a:latin typeface="Arial" pitchFamily="34" charset="0"/>
                <a:cs typeface="Arial" pitchFamily="34" charset="0"/>
              </a:rPr>
              <a:t>Contraindications for practicing exercise therapy in case of respiratory diseases </a:t>
            </a:r>
            <a:r>
              <a:rPr lang="ru-RU" sz="3200" dirty="0" smtClean="0">
                <a:solidFill>
                  <a:srgbClr val="FFFFFF"/>
                </a:solidFill>
                <a:effectLst/>
                <a:latin typeface="Arial" pitchFamily="34" charset="0"/>
                <a:cs typeface="Arial" pitchFamily="34" charset="0"/>
              </a:rPr>
              <a:t/>
            </a:r>
            <a:br>
              <a:rPr lang="ru-RU" sz="3200" dirty="0" smtClean="0">
                <a:solidFill>
                  <a:srgbClr val="FFFFFF"/>
                </a:solidFill>
                <a:effectLst/>
                <a:latin typeface="Arial" pitchFamily="34" charset="0"/>
                <a:cs typeface="Arial" pitchFamily="34" charset="0"/>
              </a:rPr>
            </a:br>
            <a:endParaRPr lang="ru-RU" sz="3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71480" y="1357298"/>
            <a:ext cx="8686800" cy="4525963"/>
          </a:xfrm>
        </p:spPr>
        <p:txBody>
          <a:bodyPr>
            <a:noAutofit/>
          </a:bodyPr>
          <a:lstStyle/>
          <a:p>
            <a:pPr marL="274320" lvl="0" indent="-274320">
              <a:lnSpc>
                <a:spcPct val="150000"/>
              </a:lnSpc>
              <a:spcBef>
                <a:spcPts val="0"/>
              </a:spcBef>
              <a:buClr>
                <a:schemeClr val="accent1"/>
              </a:buClr>
              <a:buSzPct val="100000"/>
              <a:buFont typeface="Symbol" pitchFamily="18" charset="2"/>
              <a:buChar char=""/>
              <a:defRPr/>
            </a:pPr>
            <a:r>
              <a:rPr lang="en-US" sz="2800" dirty="0" smtClean="0">
                <a:latin typeface="Arial" pitchFamily="34" charset="0"/>
                <a:cs typeface="Arial" pitchFamily="34" charset="0"/>
              </a:rPr>
              <a:t>1) </a:t>
            </a:r>
            <a:r>
              <a:rPr lang="en-US" sz="2800" b="1" dirty="0" smtClean="0">
                <a:solidFill>
                  <a:srgbClr val="FF0000"/>
                </a:solidFill>
                <a:latin typeface="Arial" pitchFamily="34" charset="0"/>
                <a:cs typeface="Arial" pitchFamily="34" charset="0"/>
              </a:rPr>
              <a:t>Improving</a:t>
            </a:r>
            <a:r>
              <a:rPr lang="en-US" sz="2800" dirty="0" smtClean="0">
                <a:latin typeface="Arial" pitchFamily="34" charset="0"/>
                <a:cs typeface="Arial" pitchFamily="34" charset="0"/>
              </a:rPr>
              <a:t> blood circulation and lymph flow;</a:t>
            </a:r>
          </a:p>
          <a:p>
            <a:pPr marL="274320" lvl="0" indent="-274320">
              <a:lnSpc>
                <a:spcPct val="150000"/>
              </a:lnSpc>
              <a:spcBef>
                <a:spcPts val="0"/>
              </a:spcBef>
              <a:buClr>
                <a:schemeClr val="accent1"/>
              </a:buClr>
              <a:buSzPct val="100000"/>
              <a:buFont typeface="Symbol" pitchFamily="18" charset="2"/>
              <a:buChar char=""/>
              <a:defRPr/>
            </a:pPr>
            <a:r>
              <a:rPr lang="en-US" sz="2800" dirty="0" smtClean="0">
                <a:latin typeface="Arial" pitchFamily="34" charset="0"/>
                <a:cs typeface="Arial" pitchFamily="34" charset="0"/>
              </a:rPr>
              <a:t>2) </a:t>
            </a:r>
            <a:r>
              <a:rPr lang="en-US" sz="2800" b="1" dirty="0" smtClean="0">
                <a:solidFill>
                  <a:srgbClr val="FF0000"/>
                </a:solidFill>
                <a:latin typeface="Arial" pitchFamily="34" charset="0"/>
                <a:cs typeface="Arial" pitchFamily="34" charset="0"/>
              </a:rPr>
              <a:t>Decrease or elimination </a:t>
            </a:r>
            <a:r>
              <a:rPr lang="en-US" sz="2800" dirty="0" smtClean="0">
                <a:latin typeface="Arial" pitchFamily="34" charset="0"/>
                <a:cs typeface="Arial" pitchFamily="34" charset="0"/>
              </a:rPr>
              <a:t>of inflammatory changes in the bronchi;</a:t>
            </a:r>
          </a:p>
          <a:p>
            <a:pPr marL="274320" lvl="0" indent="-274320">
              <a:lnSpc>
                <a:spcPct val="150000"/>
              </a:lnSpc>
              <a:spcBef>
                <a:spcPts val="0"/>
              </a:spcBef>
              <a:buClr>
                <a:schemeClr val="accent1"/>
              </a:buClr>
              <a:buSzPct val="100000"/>
              <a:buFont typeface="Symbol" pitchFamily="18" charset="2"/>
              <a:buChar char=""/>
              <a:defRPr/>
            </a:pPr>
            <a:r>
              <a:rPr lang="en-US" sz="2800" dirty="0" smtClean="0">
                <a:latin typeface="Arial" pitchFamily="34" charset="0"/>
                <a:cs typeface="Arial" pitchFamily="34" charset="0"/>
              </a:rPr>
              <a:t>3) </a:t>
            </a:r>
            <a:r>
              <a:rPr lang="en-US" sz="2800" b="1" dirty="0" smtClean="0">
                <a:solidFill>
                  <a:srgbClr val="FF0000"/>
                </a:solidFill>
                <a:latin typeface="Arial" pitchFamily="34" charset="0"/>
                <a:cs typeface="Arial" pitchFamily="34" charset="0"/>
              </a:rPr>
              <a:t>Restoration </a:t>
            </a:r>
            <a:r>
              <a:rPr lang="en-US" sz="2800" dirty="0" smtClean="0">
                <a:latin typeface="Arial" pitchFamily="34" charset="0"/>
                <a:cs typeface="Arial" pitchFamily="34" charset="0"/>
              </a:rPr>
              <a:t>of the drainage function of bronchi;</a:t>
            </a:r>
          </a:p>
          <a:p>
            <a:pPr marL="274320" lvl="0" indent="-274320">
              <a:lnSpc>
                <a:spcPct val="150000"/>
              </a:lnSpc>
              <a:spcBef>
                <a:spcPts val="0"/>
              </a:spcBef>
              <a:buClr>
                <a:schemeClr val="accent1"/>
              </a:buClr>
              <a:buSzPct val="100000"/>
              <a:buFont typeface="Symbol" pitchFamily="18" charset="2"/>
              <a:buChar char=""/>
              <a:defRPr/>
            </a:pPr>
            <a:r>
              <a:rPr lang="en-US" sz="2800" dirty="0" smtClean="0">
                <a:latin typeface="Arial" pitchFamily="34" charset="0"/>
                <a:cs typeface="Arial" pitchFamily="34" charset="0"/>
              </a:rPr>
              <a:t>4)</a:t>
            </a:r>
            <a:r>
              <a:rPr lang="en-US" sz="2800" b="1" dirty="0" smtClean="0">
                <a:solidFill>
                  <a:srgbClr val="FF0000"/>
                </a:solidFill>
                <a:latin typeface="Arial" pitchFamily="34" charset="0"/>
                <a:cs typeface="Arial" pitchFamily="34" charset="0"/>
              </a:rPr>
              <a:t> Prevention </a:t>
            </a:r>
            <a:r>
              <a:rPr lang="en-US" sz="2800" dirty="0" smtClean="0">
                <a:latin typeface="Arial" pitchFamily="34" charset="0"/>
                <a:cs typeface="Arial" pitchFamily="34" charset="0"/>
              </a:rPr>
              <a:t>of chronic bronchitis, pneumonia;</a:t>
            </a:r>
          </a:p>
          <a:p>
            <a:pPr marL="274320" lvl="0" indent="-274320">
              <a:lnSpc>
                <a:spcPct val="150000"/>
              </a:lnSpc>
              <a:spcBef>
                <a:spcPts val="0"/>
              </a:spcBef>
              <a:buClr>
                <a:schemeClr val="accent1"/>
              </a:buClr>
              <a:buSzPct val="100000"/>
              <a:buFont typeface="Symbol" pitchFamily="18" charset="2"/>
              <a:buChar char=""/>
              <a:defRPr/>
            </a:pPr>
            <a:r>
              <a:rPr lang="en-US" sz="2800" dirty="0" smtClean="0">
                <a:latin typeface="Arial" pitchFamily="34" charset="0"/>
                <a:cs typeface="Arial" pitchFamily="34" charset="0"/>
              </a:rPr>
              <a:t>5) </a:t>
            </a:r>
            <a:r>
              <a:rPr lang="en-US" sz="2800" b="1" dirty="0" smtClean="0">
                <a:solidFill>
                  <a:srgbClr val="FF0000"/>
                </a:solidFill>
                <a:latin typeface="Arial" pitchFamily="34" charset="0"/>
                <a:cs typeface="Arial" pitchFamily="34" charset="0"/>
              </a:rPr>
              <a:t>Increasing local and general resistibility </a:t>
            </a:r>
            <a:r>
              <a:rPr lang="en-US" sz="2800" dirty="0" smtClean="0">
                <a:latin typeface="Arial" pitchFamily="34" charset="0"/>
                <a:cs typeface="Arial" pitchFamily="34" charset="0"/>
              </a:rPr>
              <a:t>of the bronchial tree and cold resistance of the body.</a:t>
            </a:r>
            <a:endParaRPr lang="ru-RU" sz="2800" dirty="0" smtClean="0">
              <a:latin typeface="Arial" pitchFamily="34" charset="0"/>
              <a:cs typeface="Arial" pitchFamily="34" charset="0"/>
            </a:endParaRPr>
          </a:p>
          <a:p>
            <a:endParaRPr lang="ru-RU" sz="2800" b="1" dirty="0">
              <a:latin typeface="Arial" pitchFamily="34" charset="0"/>
              <a:cs typeface="Arial" pitchFamily="34" charset="0"/>
            </a:endParaRPr>
          </a:p>
        </p:txBody>
      </p:sp>
      <p:sp>
        <p:nvSpPr>
          <p:cNvPr id="3" name="Заголовок 2"/>
          <p:cNvSpPr>
            <a:spLocks noGrp="1"/>
          </p:cNvSpPr>
          <p:nvPr>
            <p:ph type="title"/>
          </p:nvPr>
        </p:nvSpPr>
        <p:spPr/>
        <p:txBody>
          <a:bodyPr>
            <a:normAutofit fontScale="90000"/>
          </a:bodyPr>
          <a:lstStyle/>
          <a:p>
            <a:pPr lvl="0" algn="ctr"/>
            <a:r>
              <a:rPr lang="en-US" sz="4400" dirty="0" smtClean="0"/>
              <a:t>Objectives of physical rehabilitation for bronchitis:</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1"/>
          </p:nvPr>
        </p:nvSpPr>
        <p:spPr>
          <a:xfrm>
            <a:off x="0" y="1481328"/>
            <a:ext cx="4495800" cy="4525963"/>
          </a:xfrm>
        </p:spPr>
        <p:txBody>
          <a:bodyPr>
            <a:noAutofit/>
          </a:bodyPr>
          <a:lstStyle/>
          <a:p>
            <a:pPr algn="ctr"/>
            <a:r>
              <a:rPr lang="en-US" b="1" dirty="0" smtClean="0">
                <a:solidFill>
                  <a:srgbClr val="FFFF00"/>
                </a:solidFill>
                <a:latin typeface="Arial" pitchFamily="34" charset="0"/>
                <a:cs typeface="Arial" pitchFamily="34" charset="0"/>
              </a:rPr>
              <a:t>In case of purulent chronic bronchitis </a:t>
            </a:r>
          </a:p>
          <a:p>
            <a:pPr algn="ctr">
              <a:buNone/>
            </a:pPr>
            <a:r>
              <a:rPr lang="en-US" dirty="0" smtClean="0">
                <a:latin typeface="Arial" pitchFamily="34" charset="0"/>
                <a:cs typeface="Arial" pitchFamily="34" charset="0"/>
              </a:rPr>
              <a:t>the thing of high importance </a:t>
            </a:r>
            <a:r>
              <a:rPr lang="en-US" u="sng" dirty="0" smtClean="0">
                <a:latin typeface="Arial" pitchFamily="34" charset="0"/>
                <a:cs typeface="Arial" pitchFamily="34" charset="0"/>
              </a:rPr>
              <a:t>is drainage exercise and postural drainage</a:t>
            </a:r>
            <a:r>
              <a:rPr lang="en-US" dirty="0" smtClean="0">
                <a:latin typeface="Arial" pitchFamily="34" charset="0"/>
                <a:cs typeface="Arial" pitchFamily="34" charset="0"/>
              </a:rPr>
              <a:t> which are carried out regularly</a:t>
            </a:r>
            <a:r>
              <a:rPr lang="ru-RU" dirty="0" smtClean="0">
                <a:latin typeface="Arial" pitchFamily="34" charset="0"/>
                <a:cs typeface="Arial" pitchFamily="34" charset="0"/>
              </a:rPr>
              <a:t> </a:t>
            </a:r>
            <a:r>
              <a:rPr lang="en-US" dirty="0" smtClean="0">
                <a:latin typeface="Arial" pitchFamily="34" charset="0"/>
                <a:cs typeface="Arial" pitchFamily="34" charset="0"/>
              </a:rPr>
              <a:t> (2-4 times a week). They contribute to a more complete removal of purulent sputum from the bronchi</a:t>
            </a:r>
            <a:endParaRPr lang="ru-RU" dirty="0">
              <a:latin typeface="Arial" pitchFamily="34" charset="0"/>
              <a:cs typeface="Arial" pitchFamily="34" charset="0"/>
            </a:endParaRPr>
          </a:p>
        </p:txBody>
      </p:sp>
      <p:sp>
        <p:nvSpPr>
          <p:cNvPr id="5" name="Содержимое 4"/>
          <p:cNvSpPr>
            <a:spLocks noGrp="1"/>
          </p:cNvSpPr>
          <p:nvPr>
            <p:ph sz="half" idx="2"/>
          </p:nvPr>
        </p:nvSpPr>
        <p:spPr>
          <a:xfrm>
            <a:off x="4648200" y="1481328"/>
            <a:ext cx="4038600" cy="5376672"/>
          </a:xfrm>
        </p:spPr>
        <p:txBody>
          <a:bodyPr>
            <a:normAutofit fontScale="92500"/>
          </a:bodyPr>
          <a:lstStyle/>
          <a:p>
            <a:pPr lvl="0"/>
            <a:r>
              <a:rPr lang="en-US" b="1" dirty="0" smtClean="0">
                <a:solidFill>
                  <a:srgbClr val="FFFF00"/>
                </a:solidFill>
                <a:latin typeface="Arial" pitchFamily="34" charset="0"/>
                <a:cs typeface="Arial" pitchFamily="34" charset="0"/>
              </a:rPr>
              <a:t>In case of obstructive syndrome </a:t>
            </a:r>
          </a:p>
          <a:p>
            <a:pPr lvl="0">
              <a:buNone/>
            </a:pPr>
            <a:r>
              <a:rPr lang="en-US" b="1" dirty="0" smtClean="0">
                <a:solidFill>
                  <a:srgbClr val="FFFF00"/>
                </a:solidFill>
                <a:latin typeface="Arial" pitchFamily="34" charset="0"/>
                <a:cs typeface="Arial" pitchFamily="34" charset="0"/>
              </a:rPr>
              <a:t>	is advisable </a:t>
            </a:r>
            <a:r>
              <a:rPr lang="en-US" dirty="0" smtClean="0">
                <a:latin typeface="Arial" pitchFamily="34" charset="0"/>
                <a:cs typeface="Arial" pitchFamily="34" charset="0"/>
              </a:rPr>
              <a:t>to use </a:t>
            </a:r>
            <a:r>
              <a:rPr lang="en-US" u="sng" dirty="0" smtClean="0">
                <a:latin typeface="Arial" pitchFamily="34" charset="0"/>
                <a:cs typeface="Arial" pitchFamily="34" charset="0"/>
              </a:rPr>
              <a:t>sound exercise, </a:t>
            </a:r>
            <a:r>
              <a:rPr lang="en-US" dirty="0" smtClean="0">
                <a:latin typeface="Arial" pitchFamily="34" charset="0"/>
                <a:cs typeface="Arial" pitchFamily="34" charset="0"/>
              </a:rPr>
              <a:t>followed by breathing exercises. </a:t>
            </a:r>
          </a:p>
          <a:p>
            <a:pPr lvl="0">
              <a:buNone/>
            </a:pPr>
            <a:r>
              <a:rPr lang="en-US" dirty="0" smtClean="0">
                <a:latin typeface="Arial" pitchFamily="34" charset="0"/>
                <a:cs typeface="Arial" pitchFamily="34" charset="0"/>
              </a:rPr>
              <a:t>After 2-3 weeks of sound exercise </a:t>
            </a:r>
            <a:r>
              <a:rPr lang="en-US" u="sng" dirty="0" smtClean="0">
                <a:latin typeface="Arial" pitchFamily="34" charset="0"/>
                <a:cs typeface="Arial" pitchFamily="34" charset="0"/>
              </a:rPr>
              <a:t>inspiration and </a:t>
            </a:r>
            <a:r>
              <a:rPr lang="en-US" u="sng" dirty="0" err="1" smtClean="0">
                <a:latin typeface="Arial" pitchFamily="34" charset="0"/>
                <a:cs typeface="Arial" pitchFamily="34" charset="0"/>
              </a:rPr>
              <a:t>exhal</a:t>
            </a:r>
            <a:r>
              <a:rPr lang="en-US" u="sng" dirty="0" smtClean="0">
                <a:latin typeface="Arial" pitchFamily="34" charset="0"/>
                <a:cs typeface="Arial" pitchFamily="34" charset="0"/>
              </a:rPr>
              <a:t> </a:t>
            </a:r>
            <a:r>
              <a:rPr lang="en-US" dirty="0" smtClean="0">
                <a:latin typeface="Arial" pitchFamily="34" charset="0"/>
                <a:cs typeface="Arial" pitchFamily="34" charset="0"/>
              </a:rPr>
              <a:t>with resistance should be included (breath alternately with different corner of the mouth, different nostril</a:t>
            </a:r>
            <a:r>
              <a:rPr lang="ru-RU" dirty="0" smtClean="0">
                <a:latin typeface="Arial" pitchFamily="34" charset="0"/>
                <a:cs typeface="Arial" pitchFamily="34" charset="0"/>
              </a:rPr>
              <a:t>.</a:t>
            </a:r>
            <a:r>
              <a:rPr lang="en-US" dirty="0" smtClean="0">
                <a:latin typeface="Arial" pitchFamily="34" charset="0"/>
                <a:cs typeface="Arial" pitchFamily="34" charset="0"/>
              </a:rPr>
              <a:t>)</a:t>
            </a:r>
            <a:endParaRPr lang="ru-RU" dirty="0" smtClean="0">
              <a:latin typeface="Arial" pitchFamily="34" charset="0"/>
              <a:cs typeface="Arial" pitchFamily="34" charset="0"/>
            </a:endParaRPr>
          </a:p>
          <a:p>
            <a:endParaRPr lang="ru-RU" dirty="0">
              <a:latin typeface="Arial" pitchFamily="34" charset="0"/>
              <a:cs typeface="Arial" pitchFamily="34" charset="0"/>
            </a:endParaRPr>
          </a:p>
        </p:txBody>
      </p:sp>
      <p:sp>
        <p:nvSpPr>
          <p:cNvPr id="3" name="Заголовок 2"/>
          <p:cNvSpPr>
            <a:spLocks noGrp="1"/>
          </p:cNvSpPr>
          <p:nvPr>
            <p:ph type="title"/>
          </p:nvPr>
        </p:nvSpPr>
        <p:spPr/>
        <p:txBody>
          <a:bodyPr>
            <a:normAutofit fontScale="90000"/>
          </a:bodyPr>
          <a:lstStyle/>
          <a:p>
            <a:pPr lvl="0" algn="ctr"/>
            <a:r>
              <a:rPr lang="en-US" sz="4400" dirty="0" smtClean="0">
                <a:solidFill>
                  <a:schemeClr val="tx1"/>
                </a:solidFill>
                <a:latin typeface="Arial Black" pitchFamily="34" charset="0"/>
              </a:rPr>
              <a:t>Objectives of physical rehabilitation for bronchitis:</a:t>
            </a:r>
            <a:endParaRPr lang="ru-RU"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457200" y="1617681"/>
            <a:ext cx="8229600" cy="4525963"/>
          </a:xfrm>
        </p:spPr>
        <p:txBody>
          <a:bodyPr/>
          <a:lstStyle/>
          <a:p>
            <a:pPr marL="274320" lvl="0" indent="-274320">
              <a:buClr>
                <a:schemeClr val="accent1"/>
              </a:buClr>
              <a:buSzPct val="100000"/>
              <a:defRPr/>
            </a:pPr>
            <a:r>
              <a:rPr lang="en-US" sz="2800" dirty="0" smtClean="0">
                <a:latin typeface="Arial" pitchFamily="34" charset="0"/>
                <a:cs typeface="Arial" pitchFamily="34" charset="0"/>
              </a:rPr>
              <a:t>These activities will contribute to:</a:t>
            </a:r>
          </a:p>
          <a:p>
            <a:pPr marL="274320" lvl="0" indent="-274320">
              <a:buClr>
                <a:schemeClr val="accent1"/>
              </a:buClr>
              <a:buSzPct val="100000"/>
              <a:buFont typeface="Symbol" pitchFamily="18" charset="2"/>
              <a:buChar char=""/>
              <a:defRPr/>
            </a:pPr>
            <a:r>
              <a:rPr lang="en-US" sz="2800" dirty="0" smtClean="0">
                <a:latin typeface="Arial" pitchFamily="34" charset="0"/>
                <a:cs typeface="Arial" pitchFamily="34" charset="0"/>
              </a:rPr>
              <a:t>"purification" of bronchi of purulent sputum</a:t>
            </a:r>
          </a:p>
          <a:p>
            <a:pPr marL="274320" lvl="0" indent="-274320">
              <a:buClr>
                <a:schemeClr val="accent1"/>
              </a:buClr>
              <a:buSzPct val="100000"/>
              <a:buFont typeface="Symbol" pitchFamily="18" charset="2"/>
              <a:buChar char=""/>
              <a:defRPr/>
            </a:pPr>
            <a:r>
              <a:rPr lang="en-US" sz="2800" dirty="0" smtClean="0">
                <a:latin typeface="Arial" pitchFamily="34" charset="0"/>
                <a:cs typeface="Arial" pitchFamily="34" charset="0"/>
              </a:rPr>
              <a:t>improvement of their drainage function</a:t>
            </a:r>
          </a:p>
          <a:p>
            <a:pPr marL="274320" lvl="0" indent="-274320">
              <a:buClr>
                <a:schemeClr val="accent1"/>
              </a:buClr>
              <a:buSzPct val="100000"/>
              <a:buFont typeface="Symbol" pitchFamily="18" charset="2"/>
              <a:buChar char=""/>
              <a:defRPr/>
            </a:pPr>
            <a:r>
              <a:rPr lang="en-US" sz="2800" dirty="0" smtClean="0">
                <a:latin typeface="Arial" pitchFamily="34" charset="0"/>
                <a:cs typeface="Arial" pitchFamily="34" charset="0"/>
              </a:rPr>
              <a:t> normalization of breathing</a:t>
            </a:r>
          </a:p>
          <a:p>
            <a:pPr marL="274320" lvl="0" indent="-274320">
              <a:buClr>
                <a:schemeClr val="accent1"/>
              </a:buClr>
              <a:buSzPct val="100000"/>
              <a:buFont typeface="Symbol" pitchFamily="18" charset="2"/>
              <a:buChar char=""/>
              <a:defRPr/>
            </a:pPr>
            <a:r>
              <a:rPr lang="en-US" sz="2800" dirty="0" smtClean="0">
                <a:latin typeface="Arial" pitchFamily="34" charset="0"/>
                <a:cs typeface="Arial" pitchFamily="34" charset="0"/>
              </a:rPr>
              <a:t>to mobilize compensatory ventilation mechanisms</a:t>
            </a:r>
            <a:endParaRPr lang="ru-RU" sz="2800" dirty="0" smtClean="0">
              <a:latin typeface="Arial" pitchFamily="34" charset="0"/>
              <a:cs typeface="Arial" pitchFamily="34" charset="0"/>
            </a:endParaRPr>
          </a:p>
          <a:p>
            <a:endParaRPr lang="ru-RU" dirty="0">
              <a:latin typeface="Arial" pitchFamily="34" charset="0"/>
              <a:cs typeface="Arial" pitchFamily="34" charset="0"/>
            </a:endParaRPr>
          </a:p>
        </p:txBody>
      </p:sp>
      <p:sp>
        <p:nvSpPr>
          <p:cNvPr id="5" name="Заголовок 4"/>
          <p:cNvSpPr>
            <a:spLocks noGrp="1"/>
          </p:cNvSpPr>
          <p:nvPr>
            <p:ph type="title"/>
          </p:nvPr>
        </p:nvSpPr>
        <p:spPr>
          <a:xfrm>
            <a:off x="457200" y="142852"/>
            <a:ext cx="8229600" cy="1143000"/>
          </a:xfrm>
        </p:spPr>
        <p:txBody>
          <a:bodyPr>
            <a:noAutofit/>
          </a:bodyPr>
          <a:lstStyle/>
          <a:p>
            <a:pPr algn="just"/>
            <a:r>
              <a:rPr lang="en-US" sz="2800" dirty="0" smtClean="0">
                <a:solidFill>
                  <a:srgbClr val="FF0000"/>
                </a:solidFill>
              </a:rPr>
              <a:t>Application of massage on the chest is very significant. It contributes to a better allocation of phlegm and facilitates breathing</a:t>
            </a:r>
            <a:endParaRPr lang="ru-RU" sz="2800" dirty="0">
              <a:solidFill>
                <a:srgbClr val="FF0000"/>
              </a:solidFill>
            </a:endParaRPr>
          </a:p>
        </p:txBody>
      </p:sp>
      <p:pic>
        <p:nvPicPr>
          <p:cNvPr id="8" name="Picture 6"/>
          <p:cNvPicPr>
            <a:picLocks noChangeAspect="1" noChangeArrowheads="1"/>
          </p:cNvPicPr>
          <p:nvPr/>
        </p:nvPicPr>
        <p:blipFill>
          <a:blip r:embed="rId3" cstate="print"/>
          <a:srcRect/>
          <a:stretch>
            <a:fillRect/>
          </a:stretch>
        </p:blipFill>
        <p:spPr bwMode="auto">
          <a:xfrm>
            <a:off x="500034" y="4405337"/>
            <a:ext cx="3810000" cy="2524125"/>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5033992" y="4310086"/>
            <a:ext cx="375285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785926"/>
            <a:ext cx="8229600" cy="4221365"/>
          </a:xfrm>
        </p:spPr>
        <p:txBody>
          <a:bodyPr>
            <a:normAutofit/>
          </a:bodyPr>
          <a:lstStyle/>
          <a:p>
            <a:pPr>
              <a:buNone/>
            </a:pPr>
            <a:r>
              <a:rPr lang="en-US" sz="3200" u="sng" dirty="0" smtClean="0">
                <a:solidFill>
                  <a:srgbClr val="FF0000"/>
                </a:solidFill>
                <a:latin typeface="Arial" pitchFamily="34" charset="0"/>
                <a:cs typeface="Arial" pitchFamily="34" charset="0"/>
              </a:rPr>
              <a:t>1. Changing the rate and rhythm of breathing</a:t>
            </a:r>
            <a:r>
              <a:rPr lang="en-US" sz="3200" dirty="0" smtClean="0">
                <a:latin typeface="Arial" pitchFamily="34" charset="0"/>
                <a:cs typeface="Arial" pitchFamily="34" charset="0"/>
              </a:rPr>
              <a:t> - rapid breathing as a compensatory adaptation: decreasing the respiratory surface, in feverish conditions (high temperature), with sharp pains that do not allow to breathe deeply</a:t>
            </a:r>
            <a:endParaRPr lang="ru-RU" sz="3200" dirty="0">
              <a:latin typeface="Arial" pitchFamily="34" charset="0"/>
              <a:cs typeface="Arial" pitchFamily="34" charset="0"/>
            </a:endParaRPr>
          </a:p>
        </p:txBody>
      </p:sp>
      <p:sp>
        <p:nvSpPr>
          <p:cNvPr id="3" name="Заголовок 2"/>
          <p:cNvSpPr>
            <a:spLocks noGrp="1"/>
          </p:cNvSpPr>
          <p:nvPr>
            <p:ph type="title"/>
          </p:nvPr>
        </p:nvSpPr>
        <p:spPr/>
        <p:txBody>
          <a:bodyPr>
            <a:normAutofit fontScale="90000"/>
          </a:bodyPr>
          <a:lstStyle/>
          <a:p>
            <a:pPr algn="ctr"/>
            <a:r>
              <a:rPr lang="en-US" dirty="0" smtClean="0">
                <a:solidFill>
                  <a:srgbClr val="FF0000"/>
                </a:solidFill>
              </a:rPr>
              <a:t>The main clinical manifestations </a:t>
            </a:r>
            <a:r>
              <a:rPr lang="en-US" dirty="0" smtClean="0">
                <a:solidFill>
                  <a:srgbClr val="FF0000"/>
                </a:solidFill>
              </a:rPr>
              <a:t/>
            </a:r>
            <a:br>
              <a:rPr lang="en-US" dirty="0" smtClean="0">
                <a:solidFill>
                  <a:srgbClr val="FF0000"/>
                </a:solidFill>
              </a:rPr>
            </a:br>
            <a:r>
              <a:rPr lang="en-US" dirty="0" smtClean="0">
                <a:solidFill>
                  <a:srgbClr val="FF0000"/>
                </a:solidFill>
              </a:rPr>
              <a:t>of respiratory  diseases</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285720" y="571480"/>
            <a:ext cx="8401080" cy="5435811"/>
          </a:xfrm>
        </p:spPr>
        <p:txBody>
          <a:bodyPr>
            <a:noAutofit/>
          </a:bodyPr>
          <a:lstStyle/>
          <a:p>
            <a:r>
              <a:rPr lang="en-US" sz="2800" dirty="0" smtClean="0">
                <a:latin typeface="Arial Rounded MT Bold" pitchFamily="34" charset="0"/>
                <a:cs typeface="Arial" pitchFamily="34" charset="0"/>
              </a:rPr>
              <a:t>- difficult breathing disorder, feels like a lack of air</a:t>
            </a:r>
            <a:r>
              <a:rPr lang="ru-RU" sz="2800" dirty="0" smtClean="0">
                <a:latin typeface="Arial" pitchFamily="34" charset="0"/>
                <a:cs typeface="Arial" pitchFamily="34" charset="0"/>
              </a:rPr>
              <a:t>.</a:t>
            </a:r>
            <a:r>
              <a:rPr lang="en-US" sz="2800" dirty="0" smtClean="0">
                <a:latin typeface="Arial Rounded MT Bold" pitchFamily="34" charset="0"/>
                <a:cs typeface="Arial" pitchFamily="34" charset="0"/>
              </a:rPr>
              <a:t> </a:t>
            </a:r>
            <a:r>
              <a:rPr lang="ru-RU" sz="2800" dirty="0" smtClean="0">
                <a:latin typeface="Arial" pitchFamily="34" charset="0"/>
                <a:cs typeface="Arial" pitchFamily="34" charset="0"/>
              </a:rPr>
              <a:t>Р</a:t>
            </a:r>
            <a:r>
              <a:rPr lang="en-US" sz="2800" dirty="0" err="1" smtClean="0">
                <a:latin typeface="Arial Rounded MT Bold" pitchFamily="34" charset="0"/>
                <a:cs typeface="Arial" pitchFamily="34" charset="0"/>
              </a:rPr>
              <a:t>atient</a:t>
            </a:r>
            <a:r>
              <a:rPr lang="en-US" sz="2800" dirty="0" smtClean="0">
                <a:latin typeface="Arial Rounded MT Bold" pitchFamily="34" charset="0"/>
                <a:cs typeface="Arial" pitchFamily="34" charset="0"/>
              </a:rPr>
              <a:t> breathes deeply and often. </a:t>
            </a:r>
            <a:endParaRPr lang="ru-RU" sz="2800" dirty="0" smtClean="0">
              <a:latin typeface="Arial" pitchFamily="34" charset="0"/>
              <a:cs typeface="Arial" pitchFamily="34" charset="0"/>
            </a:endParaRPr>
          </a:p>
          <a:p>
            <a:r>
              <a:rPr lang="en-US" sz="2800" dirty="0" smtClean="0">
                <a:latin typeface="Arial Rounded MT Bold" pitchFamily="34" charset="0"/>
                <a:cs typeface="Arial" pitchFamily="34" charset="0"/>
              </a:rPr>
              <a:t>There are three types of </a:t>
            </a:r>
            <a:r>
              <a:rPr lang="en-US" sz="2800" dirty="0" err="1" smtClean="0">
                <a:latin typeface="Arial Rounded MT Bold" pitchFamily="34" charset="0"/>
                <a:cs typeface="Arial" pitchFamily="34" charset="0"/>
              </a:rPr>
              <a:t>dyspnea</a:t>
            </a:r>
            <a:r>
              <a:rPr lang="en-US" sz="2800" dirty="0" smtClean="0">
                <a:latin typeface="Arial Rounded MT Bold" pitchFamily="34" charset="0"/>
                <a:cs typeface="Arial" pitchFamily="34" charset="0"/>
              </a:rPr>
              <a:t>: </a:t>
            </a:r>
            <a:br>
              <a:rPr lang="en-US" sz="2800" dirty="0" smtClean="0">
                <a:latin typeface="Arial Rounded MT Bold" pitchFamily="34" charset="0"/>
                <a:cs typeface="Arial" pitchFamily="34" charset="0"/>
              </a:rPr>
            </a:br>
            <a:r>
              <a:rPr lang="en-US" sz="2800" dirty="0" smtClean="0">
                <a:latin typeface="Arial Rounded MT Bold" pitchFamily="34" charset="0"/>
                <a:cs typeface="Arial" pitchFamily="34" charset="0"/>
              </a:rPr>
              <a:t>1) </a:t>
            </a:r>
            <a:r>
              <a:rPr lang="en-US" sz="2800" dirty="0" smtClean="0">
                <a:solidFill>
                  <a:srgbClr val="FF0000"/>
                </a:solidFill>
                <a:latin typeface="Arial Rounded MT Bold" pitchFamily="34" charset="0"/>
              </a:rPr>
              <a:t>inspiratory (difficult </a:t>
            </a:r>
            <a:r>
              <a:rPr lang="en-US" sz="2800" dirty="0" smtClean="0">
                <a:solidFill>
                  <a:srgbClr val="FF0000"/>
                </a:solidFill>
                <a:latin typeface="Arial Rounded MT Bold" pitchFamily="34" charset="0"/>
                <a:cs typeface="Arial" pitchFamily="34" charset="0"/>
              </a:rPr>
              <a:t>inhalation</a:t>
            </a:r>
            <a:r>
              <a:rPr lang="en-US" sz="2800" dirty="0" smtClean="0">
                <a:solidFill>
                  <a:srgbClr val="FF0000"/>
                </a:solidFill>
                <a:latin typeface="Arial Rounded MT Bold" pitchFamily="34" charset="0"/>
              </a:rPr>
              <a:t>)</a:t>
            </a:r>
            <a:r>
              <a:rPr lang="en-US" sz="2800" dirty="0" smtClean="0">
                <a:solidFill>
                  <a:srgbClr val="FF0000"/>
                </a:solidFill>
                <a:latin typeface="Arial Rounded MT Bold" pitchFamily="34" charset="0"/>
                <a:cs typeface="Arial" pitchFamily="34" charset="0"/>
              </a:rPr>
              <a:t> </a:t>
            </a:r>
            <a:r>
              <a:rPr lang="en-US" sz="2800" dirty="0" smtClean="0">
                <a:latin typeface="Arial Rounded MT Bold" pitchFamily="34" charset="0"/>
                <a:cs typeface="Arial" pitchFamily="34" charset="0"/>
              </a:rPr>
              <a:t>- is more common in the upper airway constrictions; </a:t>
            </a:r>
            <a:br>
              <a:rPr lang="en-US" sz="2800" dirty="0" smtClean="0">
                <a:latin typeface="Arial Rounded MT Bold" pitchFamily="34" charset="0"/>
                <a:cs typeface="Arial" pitchFamily="34" charset="0"/>
              </a:rPr>
            </a:br>
            <a:r>
              <a:rPr lang="en-US" sz="2800" dirty="0" smtClean="0">
                <a:latin typeface="Arial Rounded MT Bold" pitchFamily="34" charset="0"/>
                <a:cs typeface="Arial" pitchFamily="34" charset="0"/>
              </a:rPr>
              <a:t>2) </a:t>
            </a:r>
            <a:r>
              <a:rPr lang="en-US" sz="2800" dirty="0" smtClean="0">
                <a:solidFill>
                  <a:srgbClr val="FF0000"/>
                </a:solidFill>
                <a:latin typeface="Arial Rounded MT Bold" pitchFamily="34" charset="0"/>
                <a:cs typeface="Arial" pitchFamily="34" charset="0"/>
              </a:rPr>
              <a:t>expiratory (exhalation difficult) </a:t>
            </a:r>
            <a:r>
              <a:rPr lang="en-US" sz="2800" dirty="0" smtClean="0">
                <a:latin typeface="Arial Rounded MT Bold" pitchFamily="34" charset="0"/>
                <a:cs typeface="Arial" pitchFamily="34" charset="0"/>
              </a:rPr>
              <a:t>- is observed with decreasing elasticity of the lung tissue and narrowing of small airways, </a:t>
            </a:r>
          </a:p>
          <a:p>
            <a:r>
              <a:rPr lang="en-US" sz="2800" dirty="0" smtClean="0">
                <a:latin typeface="Arial Rounded MT Bold" pitchFamily="34" charset="0"/>
                <a:cs typeface="Arial" pitchFamily="34" charset="0"/>
              </a:rPr>
              <a:t>and </a:t>
            </a:r>
            <a:r>
              <a:rPr lang="en-US" sz="2800" dirty="0" smtClean="0">
                <a:solidFill>
                  <a:srgbClr val="FF0000"/>
                </a:solidFill>
                <a:latin typeface="Arial Rounded MT Bold" pitchFamily="34" charset="0"/>
                <a:cs typeface="Arial" pitchFamily="34" charset="0"/>
              </a:rPr>
              <a:t>3) mixed - hampered both phases of respiration.</a:t>
            </a:r>
            <a:r>
              <a:rPr lang="en-US" sz="2800" dirty="0" smtClean="0">
                <a:latin typeface="Arial Rounded MT Bold" pitchFamily="34" charset="0"/>
                <a:cs typeface="Arial" pitchFamily="34" charset="0"/>
              </a:rPr>
              <a:t> Breathing usually quickens. </a:t>
            </a:r>
            <a:br>
              <a:rPr lang="en-US" sz="2800" dirty="0" smtClean="0">
                <a:latin typeface="Arial Rounded MT Bold" pitchFamily="34" charset="0"/>
                <a:cs typeface="Arial" pitchFamily="34" charset="0"/>
              </a:rPr>
            </a:br>
            <a:r>
              <a:rPr lang="en-US" sz="2800" dirty="0" smtClean="0">
                <a:latin typeface="Arial Rounded MT Bold" pitchFamily="34" charset="0"/>
                <a:cs typeface="Arial" pitchFamily="34" charset="0"/>
              </a:rPr>
              <a:t> Occurs in many diseases of the lungs. </a:t>
            </a:r>
            <a:br>
              <a:rPr lang="en-US" sz="2800" dirty="0" smtClean="0">
                <a:latin typeface="Arial Rounded MT Bold" pitchFamily="34" charset="0"/>
                <a:cs typeface="Arial" pitchFamily="34" charset="0"/>
              </a:rPr>
            </a:br>
            <a:r>
              <a:rPr lang="en-US" sz="2800" dirty="0" smtClean="0">
                <a:latin typeface="Arial Rounded MT Bold" pitchFamily="34" charset="0"/>
                <a:cs typeface="Arial" pitchFamily="34" charset="0"/>
              </a:rPr>
              <a:t> Strong degree of </a:t>
            </a:r>
            <a:r>
              <a:rPr lang="en-US" sz="2800" dirty="0" err="1" smtClean="0">
                <a:latin typeface="Arial Rounded MT Bold" pitchFamily="34" charset="0"/>
                <a:cs typeface="Arial" pitchFamily="34" charset="0"/>
              </a:rPr>
              <a:t>dyspnea</a:t>
            </a:r>
            <a:r>
              <a:rPr lang="en-US" sz="2800" dirty="0" smtClean="0">
                <a:latin typeface="Arial Rounded MT Bold" pitchFamily="34" charset="0"/>
                <a:cs typeface="Arial" pitchFamily="34" charset="0"/>
              </a:rPr>
              <a:t> in which the patient is choking, suffocation is called. Choking, there are attacks, </a:t>
            </a:r>
            <a:r>
              <a:rPr lang="en-US" sz="2800" dirty="0" smtClean="0">
                <a:solidFill>
                  <a:srgbClr val="FF0000"/>
                </a:solidFill>
                <a:latin typeface="Arial Rounded MT Bold" pitchFamily="34" charset="0"/>
                <a:cs typeface="Arial" pitchFamily="34" charset="0"/>
              </a:rPr>
              <a:t>called asthma.</a:t>
            </a:r>
            <a:endParaRPr lang="ru-RU" sz="2800" dirty="0">
              <a:solidFill>
                <a:srgbClr val="FF0000"/>
              </a:solidFill>
              <a:latin typeface="Arial" pitchFamily="34" charset="0"/>
              <a:cs typeface="Arial" pitchFamily="34" charset="0"/>
            </a:endParaRPr>
          </a:p>
        </p:txBody>
      </p:sp>
      <p:sp>
        <p:nvSpPr>
          <p:cNvPr id="3" name="Заголовок 2"/>
          <p:cNvSpPr>
            <a:spLocks noGrp="1"/>
          </p:cNvSpPr>
          <p:nvPr>
            <p:ph type="title"/>
          </p:nvPr>
        </p:nvSpPr>
        <p:spPr>
          <a:xfrm>
            <a:off x="457200" y="71414"/>
            <a:ext cx="8229600" cy="582594"/>
          </a:xfrm>
        </p:spPr>
        <p:txBody>
          <a:bodyPr>
            <a:normAutofit fontScale="90000"/>
          </a:bodyPr>
          <a:lstStyle/>
          <a:p>
            <a:pPr algn="ctr"/>
            <a:r>
              <a:rPr lang="en-US" dirty="0" err="1" smtClean="0">
                <a:solidFill>
                  <a:srgbClr val="FF0000"/>
                </a:solidFill>
                <a:latin typeface="Arial Rounded MT Bold" pitchFamily="34" charset="0"/>
              </a:rPr>
              <a:t>Dyspnea</a:t>
            </a:r>
            <a:endParaRPr lang="ru-RU" dirty="0">
              <a:solidFill>
                <a:srgbClr val="FF0000"/>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ткрытая">
  <a:themeElements>
    <a:clrScheme name="Открытая">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Открытая">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Открытая">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436</TotalTime>
  <Words>2812</Words>
  <PresentationFormat>Экран (4:3)</PresentationFormat>
  <Paragraphs>322</Paragraphs>
  <Slides>35</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35</vt:i4>
      </vt:variant>
    </vt:vector>
  </HeadingPairs>
  <TitlesOfParts>
    <vt:vector size="36" baseType="lpstr">
      <vt:lpstr>Открытая</vt:lpstr>
      <vt:lpstr>Слайд 1</vt:lpstr>
      <vt:lpstr>Слайд 2</vt:lpstr>
      <vt:lpstr>THE OBJECTIVES AND PRINCIPLES OF REHABILITATION  OF PATIENTS WITH PULMONARY DISEASES </vt:lpstr>
      <vt:lpstr>Contraindications for practicing exercise therapy in case of respiratory diseases  </vt:lpstr>
      <vt:lpstr>Objectives of physical rehabilitation for bronchitis:</vt:lpstr>
      <vt:lpstr>Objectives of physical rehabilitation for bronchitis:</vt:lpstr>
      <vt:lpstr>Application of massage on the chest is very significant. It contributes to a better allocation of phlegm and facilitates breathing</vt:lpstr>
      <vt:lpstr>The main clinical manifestations  of respiratory  diseases</vt:lpstr>
      <vt:lpstr>Dyspnea</vt:lpstr>
      <vt:lpstr>Cough -a reflex act </vt:lpstr>
      <vt:lpstr>Dyspnea </vt:lpstr>
      <vt:lpstr>Pain in the chest</vt:lpstr>
      <vt:lpstr>Acute pneumonia</vt:lpstr>
      <vt:lpstr>In the clinical picture of acute pneumonia syndromes are the following: </vt:lpstr>
      <vt:lpstr>The main objectives of physical rehabilitation (exercise therapy) for pneumonia:</vt:lpstr>
      <vt:lpstr>Exercise therapy  for pneumonia:</vt:lpstr>
      <vt:lpstr>On  ambulation regime or bed rest mode</vt:lpstr>
      <vt:lpstr>From the 7th-10th day </vt:lpstr>
      <vt:lpstr>Lung Emphysema</vt:lpstr>
      <vt:lpstr>Other causes of pulmonary emphysema </vt:lpstr>
      <vt:lpstr>Exercise therapy task with emphysema</vt:lpstr>
      <vt:lpstr>Exercise therapy in the first period of disease development</vt:lpstr>
      <vt:lpstr>Exercise therapy in the second period of disease development</vt:lpstr>
      <vt:lpstr>Exercise therapy in the second period of disease development</vt:lpstr>
      <vt:lpstr>With a significant reduction of heart failures </vt:lpstr>
      <vt:lpstr>The ambulation regime</vt:lpstr>
      <vt:lpstr>The free regime</vt:lpstr>
      <vt:lpstr>Training of diaphragmatic breathing</vt:lpstr>
      <vt:lpstr>Exercises for the correct formation of breath </vt:lpstr>
      <vt:lpstr>Слайд 30</vt:lpstr>
      <vt:lpstr>Слайд 31</vt:lpstr>
      <vt:lpstr>Слайд 32</vt:lpstr>
      <vt:lpstr>Слайд 33</vt:lpstr>
      <vt:lpstr>Слайд 34</vt:lpstr>
      <vt:lpstr>Massage for lung emphysema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Oksana</dc:creator>
  <cp:lastModifiedBy>Oksana</cp:lastModifiedBy>
  <cp:revision>86</cp:revision>
  <dcterms:created xsi:type="dcterms:W3CDTF">2014-02-28T07:50:58Z</dcterms:created>
  <dcterms:modified xsi:type="dcterms:W3CDTF">2014-03-14T09:44:22Z</dcterms:modified>
</cp:coreProperties>
</file>