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A56C19-732B-40A9-BA47-78BBF671CA25}" type="datetimeFigureOut">
              <a:rPr lang="ru-RU" smtClean="0"/>
              <a:pPr/>
              <a:t>12.03.2015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D1726D-5C99-4673-8853-74B5192CCD9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1D1726D-5C99-4673-8853-74B5192CCD93}" type="slidenum">
              <a:rPr lang="ru-RU" smtClean="0"/>
              <a:pPr/>
              <a:t>11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1D1726D-5C99-4673-8853-74B5192CCD93}" type="slidenum">
              <a:rPr lang="ru-RU" smtClean="0"/>
              <a:pPr/>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12.03.2015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12.03.2015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12.03.2015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12.03.2015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12.03.2015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12.03.2015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12.03.2015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12.03.2015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latin typeface="Arial Black" pitchFamily="34" charset="0"/>
              </a:rPr>
              <a:t>General</a:t>
            </a:r>
            <a:r>
              <a:rPr lang="ru-RU" dirty="0" smtClean="0">
                <a:latin typeface="Arial Black" pitchFamily="34" charset="0"/>
              </a:rPr>
              <a:t/>
            </a:r>
            <a:br>
              <a:rPr lang="ru-RU" dirty="0" smtClean="0">
                <a:latin typeface="Arial Black" pitchFamily="34" charset="0"/>
              </a:rPr>
            </a:br>
            <a:r>
              <a:rPr lang="en-US" dirty="0" smtClean="0">
                <a:latin typeface="Arial Black" pitchFamily="34" charset="0"/>
              </a:rPr>
              <a:t> Questions</a:t>
            </a:r>
            <a:r>
              <a:rPr lang="ru-RU" dirty="0" smtClean="0">
                <a:latin typeface="Arial Black" pitchFamily="34" charset="0"/>
              </a:rPr>
              <a:t/>
            </a:r>
            <a:br>
              <a:rPr lang="ru-RU" dirty="0" smtClean="0">
                <a:latin typeface="Arial Black" pitchFamily="34" charset="0"/>
              </a:rPr>
            </a:br>
            <a:r>
              <a:rPr lang="en-US" dirty="0" smtClean="0">
                <a:latin typeface="Arial Black" pitchFamily="34" charset="0"/>
              </a:rPr>
              <a:t>of Rehabilitation</a:t>
            </a:r>
            <a:endParaRPr lang="ru-RU" dirty="0">
              <a:latin typeface="Arial Black" pitchFamily="34" charset="0"/>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14290"/>
            <a:ext cx="8715436" cy="6643710"/>
          </a:xfrm>
        </p:spPr>
        <p:txBody>
          <a:bodyPr>
            <a:normAutofit/>
          </a:bodyPr>
          <a:lstStyle/>
          <a:p>
            <a:pPr algn="just"/>
            <a:r>
              <a:rPr lang="en-US" sz="2400" b="1" dirty="0" smtClean="0">
                <a:solidFill>
                  <a:srgbClr val="FF0000"/>
                </a:solidFill>
                <a:latin typeface="Arial" pitchFamily="34" charset="0"/>
                <a:cs typeface="Arial" pitchFamily="34" charset="0"/>
              </a:rPr>
              <a:t>4. Regularity - the basis of rehabilitative training </a:t>
            </a:r>
            <a:r>
              <a:rPr lang="en-US" sz="2400" dirty="0" smtClean="0">
                <a:latin typeface="Arial" pitchFamily="34" charset="0"/>
                <a:cs typeface="Arial" pitchFamily="34" charset="0"/>
              </a:rPr>
              <a:t>during the rehabilitation process, sometimes flowing to several months or years.</a:t>
            </a:r>
          </a:p>
          <a:p>
            <a:pPr algn="just"/>
            <a:r>
              <a:rPr lang="en-US" sz="2400" b="1" dirty="0" smtClean="0">
                <a:solidFill>
                  <a:srgbClr val="FF0000"/>
                </a:solidFill>
                <a:latin typeface="Arial" pitchFamily="34" charset="0"/>
                <a:cs typeface="Arial" pitchFamily="34" charset="0"/>
              </a:rPr>
              <a:t>5. </a:t>
            </a:r>
            <a:r>
              <a:rPr lang="en-US" sz="2400" b="1" dirty="0" err="1" smtClean="0">
                <a:solidFill>
                  <a:srgbClr val="FF0000"/>
                </a:solidFill>
                <a:latin typeface="Arial" pitchFamily="34" charset="0"/>
                <a:cs typeface="Arial" pitchFamily="34" charset="0"/>
              </a:rPr>
              <a:t>Cyclicity</a:t>
            </a:r>
            <a:r>
              <a:rPr lang="en-US" sz="2400" b="1" dirty="0" smtClean="0">
                <a:solidFill>
                  <a:srgbClr val="FF0000"/>
                </a:solidFill>
                <a:latin typeface="Arial" pitchFamily="34" charset="0"/>
                <a:cs typeface="Arial" pitchFamily="34" charset="0"/>
              </a:rPr>
              <a:t>. </a:t>
            </a:r>
            <a:r>
              <a:rPr lang="en-US" sz="2400" dirty="0" smtClean="0">
                <a:latin typeface="Arial" pitchFamily="34" charset="0"/>
                <a:cs typeface="Arial" pitchFamily="34" charset="0"/>
              </a:rPr>
              <a:t>Work-rest cycle with observance optimal interval (rest between the two exercise, or between two classes). </a:t>
            </a:r>
          </a:p>
          <a:p>
            <a:pPr algn="just"/>
            <a:r>
              <a:rPr lang="en-US" sz="2400" b="1" dirty="0" smtClean="0">
                <a:solidFill>
                  <a:srgbClr val="FF0000"/>
                </a:solidFill>
                <a:latin typeface="Arial" pitchFamily="34" charset="0"/>
                <a:cs typeface="Arial" pitchFamily="34" charset="0"/>
              </a:rPr>
              <a:t>6. Systemic exposure (or serialization), </a:t>
            </a:r>
            <a:r>
              <a:rPr lang="en-US" sz="2400" dirty="0" smtClean="0">
                <a:latin typeface="Arial" pitchFamily="34" charset="0"/>
                <a:cs typeface="Arial" pitchFamily="34" charset="0"/>
              </a:rPr>
              <a:t>i.e. sequential alternation starting positions and exercises for different muscle groups.</a:t>
            </a:r>
          </a:p>
          <a:p>
            <a:pPr algn="just"/>
            <a:r>
              <a:rPr lang="en-US" sz="2400" b="1" dirty="0" smtClean="0">
                <a:solidFill>
                  <a:srgbClr val="FF0000"/>
                </a:solidFill>
                <a:latin typeface="Arial" pitchFamily="34" charset="0"/>
                <a:cs typeface="Arial" pitchFamily="34" charset="0"/>
              </a:rPr>
              <a:t>7. Novelty and diversity in the selection </a:t>
            </a:r>
            <a:r>
              <a:rPr lang="en-US" sz="2400" dirty="0" smtClean="0">
                <a:latin typeface="Arial" pitchFamily="34" charset="0"/>
                <a:cs typeface="Arial" pitchFamily="34" charset="0"/>
              </a:rPr>
              <a:t>and application of exercise, i.e. 10-15% of the exercise should be updated, and 85-90% for repeated successes securing treatment.</a:t>
            </a:r>
          </a:p>
          <a:p>
            <a:pPr algn="just"/>
            <a:r>
              <a:rPr lang="en-US" sz="2400" b="1" dirty="0" smtClean="0">
                <a:solidFill>
                  <a:srgbClr val="FF0000"/>
                </a:solidFill>
                <a:latin typeface="Arial" pitchFamily="34" charset="0"/>
                <a:cs typeface="Arial" pitchFamily="34" charset="0"/>
              </a:rPr>
              <a:t>8. Moderation effects by means of physical rehabilitation means </a:t>
            </a:r>
            <a:r>
              <a:rPr lang="en-US" sz="2400" dirty="0" smtClean="0">
                <a:latin typeface="Arial" pitchFamily="34" charset="0"/>
                <a:cs typeface="Arial" pitchFamily="34" charset="0"/>
              </a:rPr>
              <a:t>that the exercise should be moderate, perhaps more prolonged, or load must be fractional, thus achieving the adequacy of the patient load.</a:t>
            </a:r>
            <a:br>
              <a:rPr lang="en-US" sz="2400" dirty="0" smtClean="0">
                <a:latin typeface="Arial" pitchFamily="34" charset="0"/>
                <a:cs typeface="Arial" pitchFamily="34" charset="0"/>
              </a:rPr>
            </a:br>
            <a:endParaRPr lang="ru-RU" sz="2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1428736"/>
            <a:ext cx="8472518" cy="5429264"/>
          </a:xfrm>
        </p:spPr>
        <p:txBody>
          <a:bodyPr>
            <a:normAutofit fontScale="32500" lnSpcReduction="20000"/>
          </a:bodyPr>
          <a:lstStyle/>
          <a:p>
            <a:pPr>
              <a:lnSpc>
                <a:spcPct val="170000"/>
              </a:lnSpc>
            </a:pPr>
            <a:r>
              <a:rPr lang="en-US" sz="8600" b="1" dirty="0" smtClean="0">
                <a:solidFill>
                  <a:srgbClr val="FF0000"/>
                </a:solidFill>
                <a:latin typeface="Arial Unicode MS" pitchFamily="34" charset="-128"/>
                <a:ea typeface="Arial Unicode MS" pitchFamily="34" charset="-128"/>
                <a:cs typeface="Arial Unicode MS" pitchFamily="34" charset="-128"/>
              </a:rPr>
              <a:t>Early   initiation of rehabilitation </a:t>
            </a:r>
            <a:r>
              <a:rPr lang="en-US" sz="8600" dirty="0" smtClean="0">
                <a:latin typeface="Arial Unicode MS" pitchFamily="34" charset="-128"/>
                <a:ea typeface="Arial Unicode MS" pitchFamily="34" charset="-128"/>
                <a:cs typeface="Arial Unicode MS" pitchFamily="34" charset="-128"/>
              </a:rPr>
              <a:t/>
            </a:r>
            <a:br>
              <a:rPr lang="en-US" sz="8600" dirty="0" smtClean="0">
                <a:latin typeface="Arial Unicode MS" pitchFamily="34" charset="-128"/>
                <a:ea typeface="Arial Unicode MS" pitchFamily="34" charset="-128"/>
                <a:cs typeface="Arial Unicode MS" pitchFamily="34" charset="-128"/>
              </a:rPr>
            </a:br>
            <a:r>
              <a:rPr lang="en-US" sz="8600" b="1" dirty="0" smtClean="0">
                <a:latin typeface="Arial Unicode MS" pitchFamily="34" charset="-128"/>
                <a:ea typeface="Arial Unicode MS" pitchFamily="34" charset="-128"/>
                <a:cs typeface="Arial Unicode MS" pitchFamily="34" charset="-128"/>
              </a:rPr>
              <a:t> </a:t>
            </a:r>
            <a:r>
              <a:rPr lang="en-US" sz="8600" dirty="0" err="1" smtClean="0">
                <a:latin typeface="Arial Unicode MS" pitchFamily="34" charset="-128"/>
                <a:ea typeface="Arial Unicode MS" pitchFamily="34" charset="-128"/>
                <a:cs typeface="Arial Unicode MS" pitchFamily="34" charset="-128"/>
              </a:rPr>
              <a:t>Rehabilitation</a:t>
            </a:r>
            <a:r>
              <a:rPr lang="en-US" sz="8600" b="1" dirty="0" smtClean="0">
                <a:latin typeface="Arial Unicode MS" pitchFamily="34" charset="-128"/>
                <a:ea typeface="Arial Unicode MS" pitchFamily="34" charset="-128"/>
                <a:cs typeface="Arial Unicode MS" pitchFamily="34" charset="-128"/>
              </a:rPr>
              <a:t> </a:t>
            </a:r>
            <a:r>
              <a:rPr lang="en-US" sz="8600" dirty="0" smtClean="0">
                <a:latin typeface="Arial Unicode MS" pitchFamily="34" charset="-128"/>
                <a:ea typeface="Arial Unicode MS" pitchFamily="34" charset="-128"/>
                <a:cs typeface="Arial Unicode MS" pitchFamily="34" charset="-128"/>
              </a:rPr>
              <a:t>can not be used:</a:t>
            </a:r>
          </a:p>
          <a:p>
            <a:pPr>
              <a:lnSpc>
                <a:spcPct val="170000"/>
              </a:lnSpc>
              <a:buClr>
                <a:srgbClr val="FF0000"/>
              </a:buClr>
              <a:buSzPct val="90000"/>
              <a:buFont typeface="Wingdings" pitchFamily="2" charset="2"/>
              <a:buChar char="§"/>
            </a:pPr>
            <a:r>
              <a:rPr lang="en-US" sz="8600" dirty="0" smtClean="0">
                <a:latin typeface="Arial Unicode MS" pitchFamily="34" charset="-128"/>
                <a:ea typeface="Arial Unicode MS" pitchFamily="34" charset="-128"/>
                <a:cs typeface="Arial Unicode MS" pitchFamily="34" charset="-128"/>
              </a:rPr>
              <a:t>in a very serious condition of the patient, </a:t>
            </a:r>
          </a:p>
          <a:p>
            <a:pPr>
              <a:buClr>
                <a:srgbClr val="FF0000"/>
              </a:buClr>
              <a:buSzPct val="90000"/>
              <a:buFont typeface="Wingdings" pitchFamily="2" charset="2"/>
              <a:buChar char="§"/>
            </a:pPr>
            <a:r>
              <a:rPr lang="en-US" sz="8600" dirty="0" smtClean="0">
                <a:latin typeface="Arial Unicode MS" pitchFamily="34" charset="-128"/>
                <a:ea typeface="Arial Unicode MS" pitchFamily="34" charset="-128"/>
                <a:cs typeface="Arial Unicode MS" pitchFamily="34" charset="-128"/>
              </a:rPr>
              <a:t>high temperature, </a:t>
            </a:r>
          </a:p>
          <a:p>
            <a:pPr>
              <a:buClr>
                <a:srgbClr val="FF0000"/>
              </a:buClr>
              <a:buSzPct val="90000"/>
              <a:buFont typeface="Wingdings" pitchFamily="2" charset="2"/>
              <a:buChar char="§"/>
            </a:pPr>
            <a:r>
              <a:rPr lang="en-US" sz="8600" dirty="0" smtClean="0">
                <a:latin typeface="Arial Unicode MS" pitchFamily="34" charset="-128"/>
                <a:ea typeface="Arial Unicode MS" pitchFamily="34" charset="-128"/>
                <a:cs typeface="Arial Unicode MS" pitchFamily="34" charset="-128"/>
              </a:rPr>
              <a:t>severe intoxication , </a:t>
            </a:r>
          </a:p>
          <a:p>
            <a:pPr>
              <a:buClr>
                <a:srgbClr val="FF0000"/>
              </a:buClr>
              <a:buSzPct val="90000"/>
              <a:buFont typeface="Wingdings" pitchFamily="2" charset="2"/>
              <a:buChar char="§"/>
            </a:pPr>
            <a:r>
              <a:rPr lang="en-US" sz="8600" dirty="0" smtClean="0">
                <a:latin typeface="Arial Unicode MS" pitchFamily="34" charset="-128"/>
                <a:ea typeface="Arial Unicode MS" pitchFamily="34" charset="-128"/>
                <a:cs typeface="Arial Unicode MS" pitchFamily="34" charset="-128"/>
              </a:rPr>
              <a:t>severe cardiovascular and pulmonary failure,</a:t>
            </a:r>
          </a:p>
          <a:p>
            <a:pPr>
              <a:buClr>
                <a:srgbClr val="FF0000"/>
              </a:buClr>
              <a:buSzPct val="90000"/>
              <a:buFont typeface="Wingdings" pitchFamily="2" charset="2"/>
              <a:buChar char="§"/>
            </a:pPr>
            <a:r>
              <a:rPr lang="en-US" sz="8600" dirty="0" smtClean="0">
                <a:latin typeface="Arial Unicode MS" pitchFamily="34" charset="-128"/>
                <a:ea typeface="Arial Unicode MS" pitchFamily="34" charset="-128"/>
                <a:cs typeface="Arial Unicode MS" pitchFamily="34" charset="-128"/>
              </a:rPr>
              <a:t> a sharp oppression adaptive and compensatory mechanisms</a:t>
            </a:r>
            <a:r>
              <a:rPr lang="en-US" sz="4500" dirty="0" smtClean="0">
                <a:latin typeface="Arial Unicode MS" pitchFamily="34" charset="-128"/>
                <a:ea typeface="Arial Unicode MS" pitchFamily="34" charset="-128"/>
                <a:cs typeface="Arial Unicode MS" pitchFamily="34" charset="-128"/>
              </a:rPr>
              <a:t>. </a:t>
            </a:r>
          </a:p>
          <a:p>
            <a:pPr>
              <a:buClr>
                <a:srgbClr val="FF0000"/>
              </a:buClr>
              <a:buSzPct val="90000"/>
              <a:buFont typeface="Wingdings" pitchFamily="2" charset="2"/>
              <a:buChar char="§"/>
            </a:pPr>
            <a:endParaRPr lang="en-US" sz="2800" dirty="0" smtClean="0">
              <a:latin typeface="Arial Unicode MS" pitchFamily="34" charset="-128"/>
              <a:ea typeface="Arial Unicode MS" pitchFamily="34" charset="-128"/>
              <a:cs typeface="Arial Unicode MS" pitchFamily="34" charset="-128"/>
            </a:endParaRPr>
          </a:p>
          <a:p>
            <a:pPr>
              <a:lnSpc>
                <a:spcPct val="170000"/>
              </a:lnSpc>
              <a:buNone/>
            </a:pPr>
            <a:r>
              <a:rPr lang="en-US" sz="5000" dirty="0" smtClean="0">
                <a:latin typeface="Arial" pitchFamily="34" charset="0"/>
                <a:ea typeface="Arial Unicode MS" pitchFamily="34" charset="-128"/>
                <a:cs typeface="Arial" pitchFamily="34" charset="0"/>
              </a:rPr>
              <a:t>However, this is not entirely true , as some of the </a:t>
            </a:r>
            <a:r>
              <a:rPr lang="en-US" sz="5000" dirty="0" smtClean="0">
                <a:latin typeface="Arial Unicode MS" pitchFamily="34" charset="-128"/>
                <a:ea typeface="Arial Unicode MS" pitchFamily="34" charset="-128"/>
                <a:cs typeface="Arial Unicode MS" pitchFamily="34" charset="-128"/>
              </a:rPr>
              <a:t>Rehabilitation</a:t>
            </a:r>
            <a:r>
              <a:rPr lang="en-US" sz="5000" dirty="0" smtClean="0">
                <a:latin typeface="Arial" pitchFamily="34" charset="0"/>
                <a:ea typeface="Arial Unicode MS" pitchFamily="34" charset="-128"/>
                <a:cs typeface="Arial" pitchFamily="34" charset="0"/>
              </a:rPr>
              <a:t>, for example inflating balls, appointed in acute postoperative period sufficiently serious condition of the patient, but it serves to prevent congestive pneumonia.</a:t>
            </a:r>
            <a:endParaRPr lang="ru-RU" sz="5000" dirty="0">
              <a:latin typeface="Arial" pitchFamily="34" charset="0"/>
              <a:ea typeface="Arial Unicode MS" pitchFamily="34" charset="-128"/>
              <a:cs typeface="Arial" pitchFamily="34" charset="0"/>
            </a:endParaRPr>
          </a:p>
        </p:txBody>
      </p:sp>
      <p:sp>
        <p:nvSpPr>
          <p:cNvPr id="3" name="Заголовок 2"/>
          <p:cNvSpPr>
            <a:spLocks noGrp="1"/>
          </p:cNvSpPr>
          <p:nvPr>
            <p:ph type="title"/>
          </p:nvPr>
        </p:nvSpPr>
        <p:spPr>
          <a:xfrm>
            <a:off x="457200" y="-24"/>
            <a:ext cx="8229600" cy="1511288"/>
          </a:xfrm>
        </p:spPr>
        <p:txBody>
          <a:bodyPr>
            <a:normAutofit fontScale="90000"/>
          </a:bodyPr>
          <a:lstStyle/>
          <a:p>
            <a:pPr algn="ctr"/>
            <a:r>
              <a:rPr lang="en-US" sz="3600" dirty="0" smtClean="0">
                <a:solidFill>
                  <a:srgbClr val="FF0000"/>
                </a:solidFill>
                <a:latin typeface="Arial Unicode MS" pitchFamily="34" charset="-128"/>
                <a:ea typeface="Arial Unicode MS" pitchFamily="34" charset="-128"/>
                <a:cs typeface="Arial Unicode MS" pitchFamily="34" charset="-128"/>
              </a:rPr>
              <a:t>Principles of medical and physical rehabilitation</a:t>
            </a:r>
            <a:r>
              <a:rPr lang="en-US" dirty="0" smtClean="0">
                <a:solidFill>
                  <a:srgbClr val="FF0000"/>
                </a:solidFill>
                <a:latin typeface="Arial Unicode MS" pitchFamily="34" charset="-128"/>
                <a:ea typeface="Arial Unicode MS" pitchFamily="34" charset="-128"/>
                <a:cs typeface="Arial Unicode MS" pitchFamily="34" charset="-128"/>
              </a:rPr>
              <a:t/>
            </a:r>
            <a:br>
              <a:rPr lang="en-US" dirty="0" smtClean="0">
                <a:solidFill>
                  <a:srgbClr val="FF0000"/>
                </a:solidFill>
                <a:latin typeface="Arial Unicode MS" pitchFamily="34" charset="-128"/>
                <a:ea typeface="Arial Unicode MS" pitchFamily="34" charset="-128"/>
                <a:cs typeface="Arial Unicode MS" pitchFamily="34" charset="-128"/>
              </a:rPr>
            </a:br>
            <a:r>
              <a:rPr lang="en-US" sz="3100" dirty="0" smtClean="0">
                <a:effectLst/>
                <a:latin typeface="Arial Unicode MS" pitchFamily="34" charset="-128"/>
                <a:ea typeface="Arial Unicode MS" pitchFamily="34" charset="-128"/>
                <a:cs typeface="Arial Unicode MS" pitchFamily="34" charset="-128"/>
              </a:rPr>
              <a:t>The basic principles of rehabilitation include:</a:t>
            </a:r>
            <a:endParaRPr lang="ru-RU" sz="3100" dirty="0">
              <a:solidFill>
                <a:srgbClr val="FF0000"/>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1428736"/>
            <a:ext cx="8401080" cy="5143536"/>
          </a:xfrm>
        </p:spPr>
        <p:txBody>
          <a:bodyPr>
            <a:normAutofit/>
          </a:bodyPr>
          <a:lstStyle/>
          <a:p>
            <a:pPr algn="just">
              <a:buNone/>
            </a:pPr>
            <a:r>
              <a:rPr lang="en-US" dirty="0" smtClean="0">
                <a:latin typeface="Arial" pitchFamily="34" charset="0"/>
                <a:cs typeface="Arial" pitchFamily="34" charset="0"/>
              </a:rPr>
              <a:t>Problems of medical rehabilitation are complex and require collaboration of many professionals:</a:t>
            </a:r>
          </a:p>
          <a:p>
            <a:pPr algn="just">
              <a:buNone/>
            </a:pPr>
            <a:r>
              <a:rPr lang="en-US" dirty="0" smtClean="0">
                <a:latin typeface="Arial" pitchFamily="34" charset="0"/>
                <a:cs typeface="Arial" pitchFamily="34" charset="0"/>
              </a:rPr>
              <a:t> physicians, </a:t>
            </a:r>
          </a:p>
          <a:p>
            <a:pPr algn="just">
              <a:buNone/>
            </a:pPr>
            <a:r>
              <a:rPr lang="en-US" dirty="0" smtClean="0">
                <a:latin typeface="Arial" pitchFamily="34" charset="0"/>
                <a:cs typeface="Arial" pitchFamily="34" charset="0"/>
              </a:rPr>
              <a:t>surgeons, </a:t>
            </a:r>
          </a:p>
          <a:p>
            <a:pPr algn="just">
              <a:buNone/>
            </a:pPr>
            <a:r>
              <a:rPr lang="en-US" dirty="0" smtClean="0">
                <a:latin typeface="Arial" pitchFamily="34" charset="0"/>
                <a:cs typeface="Arial" pitchFamily="34" charset="0"/>
              </a:rPr>
              <a:t>trauma surgeons, </a:t>
            </a:r>
          </a:p>
          <a:p>
            <a:pPr algn="just">
              <a:buNone/>
            </a:pPr>
            <a:r>
              <a:rPr lang="en-US" dirty="0" smtClean="0">
                <a:latin typeface="Arial" pitchFamily="34" charset="0"/>
                <a:cs typeface="Arial" pitchFamily="34" charset="0"/>
              </a:rPr>
              <a:t>doctors and physiotherapists and </a:t>
            </a:r>
          </a:p>
          <a:p>
            <a:pPr algn="just">
              <a:buNone/>
            </a:pPr>
            <a:r>
              <a:rPr lang="en-US" dirty="0" smtClean="0">
                <a:latin typeface="Arial" pitchFamily="34" charset="0"/>
                <a:cs typeface="Arial" pitchFamily="34" charset="0"/>
              </a:rPr>
              <a:t>physical rehabilitation physicians, </a:t>
            </a:r>
          </a:p>
          <a:p>
            <a:pPr algn="just">
              <a:buNone/>
            </a:pPr>
            <a:r>
              <a:rPr lang="en-US" dirty="0" smtClean="0">
                <a:latin typeface="Arial" pitchFamily="34" charset="0"/>
                <a:cs typeface="Arial" pitchFamily="34" charset="0"/>
              </a:rPr>
              <a:t>psychologists, </a:t>
            </a:r>
          </a:p>
          <a:p>
            <a:pPr algn="just">
              <a:buNone/>
            </a:pPr>
            <a:r>
              <a:rPr lang="en-US" dirty="0" smtClean="0">
                <a:latin typeface="Arial" pitchFamily="34" charset="0"/>
                <a:cs typeface="Arial" pitchFamily="34" charset="0"/>
              </a:rPr>
              <a:t>psychiatrists, etc., </a:t>
            </a:r>
          </a:p>
          <a:p>
            <a:pPr algn="just">
              <a:buNone/>
            </a:pPr>
            <a:r>
              <a:rPr lang="en-US" dirty="0" smtClean="0">
                <a:latin typeface="Arial" pitchFamily="34" charset="0"/>
                <a:cs typeface="Arial" pitchFamily="34" charset="0"/>
              </a:rPr>
              <a:t>adequate physical and mental condition of the patient at different stages of rehabilitation.</a:t>
            </a:r>
            <a:endParaRPr lang="ru-RU" dirty="0">
              <a:latin typeface="Arial" pitchFamily="34" charset="0"/>
              <a:cs typeface="Arial" pitchFamily="34" charset="0"/>
            </a:endParaRPr>
          </a:p>
        </p:txBody>
      </p:sp>
      <p:sp>
        <p:nvSpPr>
          <p:cNvPr id="3" name="Заголовок 2"/>
          <p:cNvSpPr>
            <a:spLocks noGrp="1"/>
          </p:cNvSpPr>
          <p:nvPr>
            <p:ph type="title"/>
          </p:nvPr>
        </p:nvSpPr>
        <p:spPr>
          <a:xfrm>
            <a:off x="457200" y="274638"/>
            <a:ext cx="8229600" cy="939784"/>
          </a:xfrm>
        </p:spPr>
        <p:txBody>
          <a:bodyPr>
            <a:normAutofit fontScale="90000"/>
          </a:bodyPr>
          <a:lstStyle/>
          <a:p>
            <a:pPr algn="ctr"/>
            <a:r>
              <a:rPr lang="en-US" dirty="0" smtClean="0">
                <a:solidFill>
                  <a:srgbClr val="FF0000"/>
                </a:solidFill>
                <a:latin typeface="Arial" pitchFamily="34" charset="0"/>
                <a:cs typeface="Arial" pitchFamily="34" charset="0"/>
              </a:rPr>
              <a:t>Integrated use of all available and necessary </a:t>
            </a:r>
            <a:r>
              <a:rPr lang="en-US" sz="4400" dirty="0" smtClean="0">
                <a:solidFill>
                  <a:srgbClr val="FF0000"/>
                </a:solidFill>
                <a:latin typeface="Arial" pitchFamily="34" charset="0"/>
                <a:ea typeface="Arial Unicode MS" pitchFamily="34" charset="-128"/>
                <a:cs typeface="Arial" pitchFamily="34" charset="0"/>
              </a:rPr>
              <a:t>rehabilitation</a:t>
            </a:r>
            <a:r>
              <a:rPr lang="en-US" dirty="0" smtClean="0">
                <a:solidFill>
                  <a:srgbClr val="FF0000"/>
                </a:solidFill>
                <a:latin typeface="Arial" pitchFamily="34" charset="0"/>
                <a:cs typeface="Arial" pitchFamily="34" charset="0"/>
              </a:rPr>
              <a:t>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pPr algn="just"/>
            <a:r>
              <a:rPr lang="en-US" sz="2800" dirty="0" smtClean="0">
                <a:latin typeface="Arial Unicode MS" pitchFamily="34" charset="-128"/>
                <a:ea typeface="Arial Unicode MS" pitchFamily="34" charset="-128"/>
                <a:cs typeface="Arial Unicode MS" pitchFamily="34" charset="-128"/>
              </a:rPr>
              <a:t>Depending on the reasons that require rehabilitation, as well as specific features </a:t>
            </a:r>
          </a:p>
          <a:p>
            <a:pPr algn="just">
              <a:buNone/>
            </a:pPr>
            <a:r>
              <a:rPr lang="en-US" sz="2800" dirty="0" smtClean="0">
                <a:latin typeface="Arial Unicode MS" pitchFamily="34" charset="-128"/>
                <a:ea typeface="Arial Unicode MS" pitchFamily="34" charset="-128"/>
                <a:cs typeface="Arial Unicode MS" pitchFamily="34" charset="-128"/>
              </a:rPr>
              <a:t>of the sick or disabled, </a:t>
            </a:r>
          </a:p>
          <a:p>
            <a:pPr algn="just">
              <a:buNone/>
            </a:pPr>
            <a:r>
              <a:rPr lang="en-US" sz="2800" dirty="0" smtClean="0">
                <a:latin typeface="Arial Unicode MS" pitchFamily="34" charset="-128"/>
                <a:ea typeface="Arial Unicode MS" pitchFamily="34" charset="-128"/>
                <a:cs typeface="Arial Unicode MS" pitchFamily="34" charset="-128"/>
              </a:rPr>
              <a:t>their functionality, </a:t>
            </a:r>
          </a:p>
          <a:p>
            <a:pPr algn="just">
              <a:buNone/>
            </a:pPr>
            <a:r>
              <a:rPr lang="en-US" sz="2800" dirty="0" smtClean="0">
                <a:latin typeface="Arial Unicode MS" pitchFamily="34" charset="-128"/>
                <a:ea typeface="Arial Unicode MS" pitchFamily="34" charset="-128"/>
                <a:cs typeface="Arial Unicode MS" pitchFamily="34" charset="-128"/>
              </a:rPr>
              <a:t>movement experience, </a:t>
            </a:r>
          </a:p>
          <a:p>
            <a:pPr algn="just">
              <a:buNone/>
            </a:pPr>
            <a:r>
              <a:rPr lang="en-US" sz="2800" dirty="0" smtClean="0">
                <a:latin typeface="Arial Unicode MS" pitchFamily="34" charset="-128"/>
                <a:ea typeface="Arial Unicode MS" pitchFamily="34" charset="-128"/>
                <a:cs typeface="Arial Unicode MS" pitchFamily="34" charset="-128"/>
              </a:rPr>
              <a:t>age, </a:t>
            </a:r>
          </a:p>
          <a:p>
            <a:pPr algn="just">
              <a:buNone/>
            </a:pPr>
            <a:r>
              <a:rPr lang="en-US" sz="2800" dirty="0" smtClean="0">
                <a:latin typeface="Arial Unicode MS" pitchFamily="34" charset="-128"/>
                <a:ea typeface="Arial Unicode MS" pitchFamily="34" charset="-128"/>
                <a:cs typeface="Arial Unicode MS" pitchFamily="34" charset="-128"/>
              </a:rPr>
              <a:t>gender, </a:t>
            </a:r>
          </a:p>
          <a:p>
            <a:pPr algn="just">
              <a:buNone/>
            </a:pPr>
            <a:r>
              <a:rPr lang="en-US" sz="2800" dirty="0" smtClean="0">
                <a:latin typeface="Arial Unicode MS" pitchFamily="34" charset="-128"/>
                <a:ea typeface="Arial Unicode MS" pitchFamily="34" charset="-128"/>
                <a:cs typeface="Arial Unicode MS" pitchFamily="34" charset="-128"/>
              </a:rPr>
              <a:t>structure of experts </a:t>
            </a:r>
          </a:p>
          <a:p>
            <a:pPr algn="just">
              <a:buNone/>
            </a:pPr>
            <a:r>
              <a:rPr lang="en-US" sz="2800" dirty="0" smtClean="0">
                <a:latin typeface="Arial Unicode MS" pitchFamily="34" charset="-128"/>
                <a:ea typeface="Arial Unicode MS" pitchFamily="34" charset="-128"/>
                <a:cs typeface="Arial Unicode MS" pitchFamily="34" charset="-128"/>
              </a:rPr>
              <a:t>and the methods and tools </a:t>
            </a:r>
          </a:p>
          <a:p>
            <a:pPr algn="just">
              <a:buNone/>
            </a:pPr>
            <a:r>
              <a:rPr lang="en-US" sz="2800" dirty="0" smtClean="0">
                <a:latin typeface="Arial Unicode MS" pitchFamily="34" charset="-128"/>
                <a:ea typeface="Arial Unicode MS" pitchFamily="34" charset="-128"/>
                <a:cs typeface="Arial Unicode MS" pitchFamily="34" charset="-128"/>
              </a:rPr>
              <a:t>	will be different, i.e. rehabilitation requires an individual approach to patients based on their reaction to the use of rehabilitation. </a:t>
            </a:r>
            <a:endParaRPr lang="ru-RU" sz="2800" dirty="0">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p:txBody>
          <a:bodyPr>
            <a:normAutofit fontScale="90000"/>
          </a:bodyPr>
          <a:lstStyle/>
          <a:p>
            <a:r>
              <a:rPr lang="en-US" dirty="0" smtClean="0">
                <a:solidFill>
                  <a:srgbClr val="FF0000"/>
                </a:solidFill>
                <a:latin typeface="Arial Unicode MS" pitchFamily="34" charset="-128"/>
                <a:ea typeface="Arial Unicode MS" pitchFamily="34" charset="-128"/>
                <a:cs typeface="Arial Unicode MS" pitchFamily="34" charset="-128"/>
              </a:rPr>
              <a:t>Individualization of rehabilitation programs </a:t>
            </a:r>
            <a:endParaRPr lang="ru-RU"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142984"/>
            <a:ext cx="9001156" cy="5715016"/>
          </a:xfrm>
        </p:spPr>
        <p:txBody>
          <a:bodyPr>
            <a:noAutofit/>
          </a:bodyPr>
          <a:lstStyle/>
          <a:p>
            <a:pPr indent="0">
              <a:lnSpc>
                <a:spcPct val="130000"/>
              </a:lnSpc>
              <a:buClr>
                <a:srgbClr val="FF0000"/>
              </a:buClr>
              <a:buSzPct val="100000"/>
              <a:buFont typeface="Wingdings" pitchFamily="2" charset="2"/>
              <a:buChar char="§"/>
            </a:pPr>
            <a:r>
              <a:rPr lang="en-US" sz="2400" dirty="0" smtClean="0">
                <a:solidFill>
                  <a:srgbClr val="FF0000"/>
                </a:solidFill>
                <a:latin typeface="Arial Unicode MS" pitchFamily="34" charset="-128"/>
                <a:ea typeface="Arial Unicode MS" pitchFamily="34" charset="-128"/>
                <a:cs typeface="Arial Unicode MS" pitchFamily="34" charset="-128"/>
              </a:rPr>
              <a:t>  When </a:t>
            </a:r>
            <a:r>
              <a:rPr lang="en-US" sz="2400" b="1" dirty="0" smtClean="0">
                <a:solidFill>
                  <a:srgbClr val="FF0000"/>
                </a:solidFill>
                <a:latin typeface="Arial Unicode MS" pitchFamily="34" charset="-128"/>
                <a:ea typeface="Arial Unicode MS" pitchFamily="34" charset="-128"/>
                <a:cs typeface="Arial Unicode MS" pitchFamily="34" charset="-128"/>
              </a:rPr>
              <a:t>the three-step </a:t>
            </a:r>
            <a:r>
              <a:rPr lang="en-US" sz="2400" dirty="0" smtClean="0">
                <a:solidFill>
                  <a:srgbClr val="FF0000"/>
                </a:solidFill>
                <a:latin typeface="Arial Unicode MS" pitchFamily="34" charset="-128"/>
                <a:ea typeface="Arial Unicode MS" pitchFamily="34" charset="-128"/>
                <a:cs typeface="Arial Unicode MS" pitchFamily="34" charset="-128"/>
              </a:rPr>
              <a:t>rehabilitation:</a:t>
            </a:r>
            <a:br>
              <a:rPr lang="en-US" sz="2400" dirty="0" smtClean="0">
                <a:solidFill>
                  <a:srgbClr val="FF0000"/>
                </a:solidFill>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1. specialized hospital;</a:t>
            </a:r>
            <a:br>
              <a:rPr lang="en-US" sz="2400" dirty="0" smtClean="0">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2. specialized rehabilitation center or sanatorium;</a:t>
            </a:r>
            <a:br>
              <a:rPr lang="en-US" sz="2400" dirty="0" smtClean="0">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3. rehabilitation department polyclinics.</a:t>
            </a:r>
          </a:p>
          <a:p>
            <a:pPr indent="0">
              <a:lnSpc>
                <a:spcPct val="130000"/>
              </a:lnSpc>
              <a:buClr>
                <a:srgbClr val="FF0000"/>
              </a:buClr>
              <a:buSzPct val="100000"/>
              <a:buFont typeface="Wingdings" pitchFamily="2" charset="2"/>
              <a:buChar char="§"/>
            </a:pPr>
            <a:r>
              <a:rPr lang="en-US" sz="2400" dirty="0" smtClean="0">
                <a:solidFill>
                  <a:srgbClr val="FF0000"/>
                </a:solidFill>
                <a:latin typeface="Arial Unicode MS" pitchFamily="34" charset="-128"/>
                <a:ea typeface="Arial Unicode MS" pitchFamily="34" charset="-128"/>
                <a:cs typeface="Arial Unicode MS" pitchFamily="34" charset="-128"/>
              </a:rPr>
              <a:t>  When </a:t>
            </a:r>
            <a:r>
              <a:rPr lang="en-US" sz="2400" b="1" dirty="0" smtClean="0">
                <a:solidFill>
                  <a:srgbClr val="FF0000"/>
                </a:solidFill>
                <a:latin typeface="Arial Unicode MS" pitchFamily="34" charset="-128"/>
                <a:ea typeface="Arial Unicode MS" pitchFamily="34" charset="-128"/>
                <a:cs typeface="Arial Unicode MS" pitchFamily="34" charset="-128"/>
              </a:rPr>
              <a:t>a four-step </a:t>
            </a:r>
            <a:r>
              <a:rPr lang="en-US" sz="2400" dirty="0" smtClean="0">
                <a:solidFill>
                  <a:srgbClr val="FF0000"/>
                </a:solidFill>
                <a:latin typeface="Arial Unicode MS" pitchFamily="34" charset="-128"/>
                <a:ea typeface="Arial Unicode MS" pitchFamily="34" charset="-128"/>
                <a:cs typeface="Arial Unicode MS" pitchFamily="34" charset="-128"/>
              </a:rPr>
              <a:t>rehabilitation - use in traumatology</a:t>
            </a:r>
            <a:r>
              <a:rPr lang="en-US" sz="2400" dirty="0" smtClean="0">
                <a:latin typeface="Arial Unicode MS" pitchFamily="34" charset="-128"/>
                <a:ea typeface="Arial Unicode MS" pitchFamily="34" charset="-128"/>
                <a:cs typeface="Arial Unicode MS" pitchFamily="34" charset="-128"/>
              </a:rPr>
              <a:t>:</a:t>
            </a:r>
            <a:br>
              <a:rPr lang="en-US" sz="2400" dirty="0" smtClean="0">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1. Specialized ambulance (rehabilitation measures begin conducted specialized ambulances: prevention and treatment of shock, </a:t>
            </a:r>
            <a:r>
              <a:rPr lang="en-US" sz="2400" dirty="0" err="1" smtClean="0">
                <a:latin typeface="Arial Unicode MS" pitchFamily="34" charset="-128"/>
                <a:ea typeface="Arial Unicode MS" pitchFamily="34" charset="-128"/>
                <a:cs typeface="Arial Unicode MS" pitchFamily="34" charset="-128"/>
              </a:rPr>
              <a:t>haemorrhage</a:t>
            </a:r>
            <a:r>
              <a:rPr lang="en-US" sz="2400" dirty="0" smtClean="0">
                <a:latin typeface="Arial Unicode MS" pitchFamily="34" charset="-128"/>
                <a:ea typeface="Arial Unicode MS" pitchFamily="34" charset="-128"/>
                <a:cs typeface="Arial Unicode MS" pitchFamily="34" charset="-128"/>
              </a:rPr>
              <a:t>, providing upper airway, etc.)</a:t>
            </a:r>
            <a:br>
              <a:rPr lang="en-US" sz="2400" dirty="0" smtClean="0">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2. specialized trauma hospital;</a:t>
            </a:r>
            <a:br>
              <a:rPr lang="en-US" sz="2400" dirty="0" smtClean="0">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3. stationary rehabilitation center;</a:t>
            </a:r>
            <a:br>
              <a:rPr lang="en-US" sz="2400" dirty="0" smtClean="0">
                <a:latin typeface="Arial Unicode MS" pitchFamily="34" charset="-128"/>
                <a:ea typeface="Arial Unicode MS" pitchFamily="34" charset="-128"/>
                <a:cs typeface="Arial Unicode MS" pitchFamily="34" charset="-128"/>
              </a:rPr>
            </a:br>
            <a:r>
              <a:rPr lang="en-US" sz="2400" dirty="0" smtClean="0">
                <a:latin typeface="Arial Unicode MS" pitchFamily="34" charset="-128"/>
                <a:ea typeface="Arial Unicode MS" pitchFamily="34" charset="-128"/>
                <a:cs typeface="Arial Unicode MS" pitchFamily="34" charset="-128"/>
              </a:rPr>
              <a:t>4. rehabilitation department polyclinics.</a:t>
            </a:r>
            <a:br>
              <a:rPr lang="en-US" sz="2400" dirty="0" smtClean="0">
                <a:latin typeface="Arial Unicode MS" pitchFamily="34" charset="-128"/>
                <a:ea typeface="Arial Unicode MS" pitchFamily="34" charset="-128"/>
                <a:cs typeface="Arial Unicode MS" pitchFamily="34" charset="-128"/>
              </a:rPr>
            </a:br>
            <a:endParaRPr lang="ru-RU" sz="2400" dirty="0">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a:xfrm>
            <a:off x="457200" y="71414"/>
            <a:ext cx="8472518" cy="1203348"/>
          </a:xfrm>
        </p:spPr>
        <p:txBody>
          <a:bodyPr>
            <a:normAutofit fontScale="90000"/>
          </a:bodyPr>
          <a:lstStyle/>
          <a:p>
            <a:pPr algn="ctr">
              <a:buFont typeface="Wingdings" pitchFamily="2" charset="2"/>
              <a:buChar char="§"/>
            </a:pPr>
            <a:r>
              <a:rPr lang="en-US" dirty="0" smtClean="0">
                <a:solidFill>
                  <a:srgbClr val="FF0000"/>
                </a:solidFill>
                <a:latin typeface="Arial Unicode MS" pitchFamily="34" charset="-128"/>
                <a:ea typeface="Arial Unicode MS" pitchFamily="34" charset="-128"/>
                <a:cs typeface="Arial Unicode MS" pitchFamily="34" charset="-128"/>
              </a:rPr>
              <a:t>Stages of rehabilitation</a:t>
            </a:r>
            <a:br>
              <a:rPr lang="en-US" dirty="0" smtClean="0">
                <a:solidFill>
                  <a:srgbClr val="FF0000"/>
                </a:solidFill>
                <a:latin typeface="Arial Unicode MS" pitchFamily="34" charset="-128"/>
                <a:ea typeface="Arial Unicode MS" pitchFamily="34" charset="-128"/>
                <a:cs typeface="Arial Unicode MS" pitchFamily="34" charset="-128"/>
              </a:rPr>
            </a:br>
            <a:r>
              <a:rPr lang="en-US" sz="3600" dirty="0" smtClean="0"/>
              <a:t>In medical rehabilitation are 3 or 4 stages</a:t>
            </a:r>
            <a:endParaRPr lang="ru-RU" sz="3600"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en-US" dirty="0" smtClean="0"/>
          </a:p>
          <a:p>
            <a:pPr algn="just">
              <a:lnSpc>
                <a:spcPct val="150000"/>
              </a:lnSpc>
            </a:pPr>
            <a:r>
              <a:rPr lang="en-US" sz="3200" dirty="0" smtClean="0">
                <a:latin typeface="Arial Unicode MS" pitchFamily="34" charset="-128"/>
                <a:ea typeface="Arial Unicode MS" pitchFamily="34" charset="-128"/>
                <a:cs typeface="Arial Unicode MS" pitchFamily="34" charset="-128"/>
              </a:rPr>
              <a:t>At each stage in the rehabilitation map was documented, what methods and means of treatment and rehabilitation were used, what was the functional state of patient.</a:t>
            </a:r>
            <a:endParaRPr lang="ru-RU" sz="3200" dirty="0">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p:txBody>
          <a:bodyPr>
            <a:normAutofit fontScale="90000"/>
          </a:bodyPr>
          <a:lstStyle/>
          <a:p>
            <a:r>
              <a:rPr lang="en-US" dirty="0" smtClean="0">
                <a:solidFill>
                  <a:srgbClr val="FF0000"/>
                </a:solidFill>
                <a:effectLst/>
                <a:latin typeface="Arial Unicode MS" pitchFamily="34" charset="-128"/>
                <a:ea typeface="Arial Unicode MS" pitchFamily="34" charset="-128"/>
                <a:cs typeface="Arial Unicode MS" pitchFamily="34" charset="-128"/>
              </a:rPr>
              <a:t>Continuity and succession in all stages of rehabilitation</a:t>
            </a:r>
            <a:endParaRPr lang="ru-RU" dirty="0">
              <a:solidFill>
                <a:srgbClr val="FF0000"/>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71612"/>
            <a:ext cx="8229600" cy="5143536"/>
          </a:xfrm>
        </p:spPr>
        <p:txBody>
          <a:bodyPr>
            <a:normAutofit lnSpcReduction="10000"/>
          </a:bodyPr>
          <a:lstStyle/>
          <a:p>
            <a:pPr>
              <a:buNone/>
            </a:pPr>
            <a:r>
              <a:rPr lang="en-US" sz="3200" b="1" dirty="0" smtClean="0">
                <a:solidFill>
                  <a:srgbClr val="FF0000"/>
                </a:solidFill>
                <a:latin typeface="Arial Unicode MS" pitchFamily="34" charset="-128"/>
                <a:ea typeface="Arial Unicode MS" pitchFamily="34" charset="-128"/>
                <a:cs typeface="Arial Unicode MS" pitchFamily="34" charset="-128"/>
              </a:rPr>
              <a:t>The use of methods of control adequacy of loads and effectiveness of rehabilitation</a:t>
            </a:r>
          </a:p>
          <a:p>
            <a:pPr>
              <a:buNone/>
            </a:pPr>
            <a:r>
              <a:rPr lang="en-US" sz="3200" dirty="0" smtClean="0">
                <a:latin typeface="Arial Unicode MS" pitchFamily="34" charset="-128"/>
                <a:ea typeface="Arial Unicode MS" pitchFamily="34" charset="-128"/>
                <a:cs typeface="Arial Unicode MS" pitchFamily="34" charset="-128"/>
              </a:rPr>
              <a:t>In order to apply these special diagnosis and control methods of the current state of the patient in the rehabilitation process , which can be subdivided into the following types :</a:t>
            </a:r>
            <a:br>
              <a:rPr lang="en-US" sz="3200" dirty="0" smtClean="0">
                <a:latin typeface="Arial Unicode MS" pitchFamily="34" charset="-128"/>
                <a:ea typeface="Arial Unicode MS" pitchFamily="34" charset="-128"/>
                <a:cs typeface="Arial Unicode MS" pitchFamily="34" charset="-128"/>
              </a:rPr>
            </a:br>
            <a:r>
              <a:rPr lang="en-US" sz="3200" dirty="0" smtClean="0">
                <a:latin typeface="Arial Unicode MS" pitchFamily="34" charset="-128"/>
                <a:ea typeface="Arial Unicode MS" pitchFamily="34" charset="-128"/>
                <a:cs typeface="Arial Unicode MS" pitchFamily="34" charset="-128"/>
              </a:rPr>
              <a:t>a) medical diagnostics,</a:t>
            </a:r>
            <a:br>
              <a:rPr lang="en-US" sz="3200" dirty="0" smtClean="0">
                <a:latin typeface="Arial Unicode MS" pitchFamily="34" charset="-128"/>
                <a:ea typeface="Arial Unicode MS" pitchFamily="34" charset="-128"/>
                <a:cs typeface="Arial Unicode MS" pitchFamily="34" charset="-128"/>
              </a:rPr>
            </a:br>
            <a:r>
              <a:rPr lang="en-US" sz="3200" dirty="0" smtClean="0">
                <a:latin typeface="Arial Unicode MS" pitchFamily="34" charset="-128"/>
                <a:ea typeface="Arial Unicode MS" pitchFamily="34" charset="-128"/>
                <a:cs typeface="Arial Unicode MS" pitchFamily="34" charset="-128"/>
              </a:rPr>
              <a:t>b) functional diagnostics,</a:t>
            </a:r>
            <a:br>
              <a:rPr lang="en-US" sz="3200" dirty="0" smtClean="0">
                <a:latin typeface="Arial Unicode MS" pitchFamily="34" charset="-128"/>
                <a:ea typeface="Arial Unicode MS" pitchFamily="34" charset="-128"/>
                <a:cs typeface="Arial Unicode MS" pitchFamily="34" charset="-128"/>
              </a:rPr>
            </a:br>
            <a:r>
              <a:rPr lang="en-US" sz="3200" dirty="0" smtClean="0">
                <a:latin typeface="Arial Unicode MS" pitchFamily="34" charset="-128"/>
                <a:ea typeface="Arial Unicode MS" pitchFamily="34" charset="-128"/>
                <a:cs typeface="Arial Unicode MS" pitchFamily="34" charset="-128"/>
              </a:rPr>
              <a:t>c) </a:t>
            </a:r>
            <a:r>
              <a:rPr lang="en-US" sz="3200" dirty="0" err="1" smtClean="0">
                <a:latin typeface="Arial Unicode MS" pitchFamily="34" charset="-128"/>
                <a:ea typeface="Arial Unicode MS" pitchFamily="34" charset="-128"/>
                <a:cs typeface="Arial Unicode MS" pitchFamily="34" charset="-128"/>
              </a:rPr>
              <a:t>motodiagnostika</a:t>
            </a:r>
            <a:r>
              <a:rPr lang="en-US" sz="3200" dirty="0" smtClean="0">
                <a:latin typeface="Arial Unicode MS" pitchFamily="34" charset="-128"/>
                <a:ea typeface="Arial Unicode MS" pitchFamily="34" charset="-128"/>
                <a:cs typeface="Arial Unicode MS" pitchFamily="34" charset="-128"/>
              </a:rPr>
              <a:t> </a:t>
            </a:r>
          </a:p>
          <a:p>
            <a:pPr>
              <a:buNone/>
            </a:pPr>
            <a:r>
              <a:rPr lang="en-US" sz="3200" dirty="0" smtClean="0">
                <a:latin typeface="Arial Unicode MS" pitchFamily="34" charset="-128"/>
                <a:ea typeface="Arial Unicode MS" pitchFamily="34" charset="-128"/>
                <a:cs typeface="Arial Unicode MS" pitchFamily="34" charset="-128"/>
              </a:rPr>
              <a:t>	d ) </a:t>
            </a:r>
            <a:r>
              <a:rPr lang="en-US" sz="3200" dirty="0" err="1" smtClean="0">
                <a:latin typeface="Arial Unicode MS" pitchFamily="34" charset="-128"/>
                <a:ea typeface="Arial Unicode MS" pitchFamily="34" charset="-128"/>
                <a:cs typeface="Arial Unicode MS" pitchFamily="34" charset="-128"/>
              </a:rPr>
              <a:t>psychodiagnosis</a:t>
            </a:r>
            <a:endParaRPr lang="ru-RU" sz="3200" dirty="0">
              <a:solidFill>
                <a:srgbClr val="FF0000"/>
              </a:solidFill>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a:xfrm>
            <a:off x="342960" y="142876"/>
            <a:ext cx="8729634" cy="1357298"/>
          </a:xfrm>
        </p:spPr>
        <p:txBody>
          <a:bodyPr>
            <a:normAutofit fontScale="90000"/>
          </a:bodyPr>
          <a:lstStyle/>
          <a:p>
            <a:r>
              <a:rPr lang="en-US" sz="2800" dirty="0" smtClean="0">
                <a:solidFill>
                  <a:srgbClr val="FF0000"/>
                </a:solidFill>
                <a:latin typeface="Arial Black" pitchFamily="34" charset="0"/>
                <a:ea typeface="Arial Unicode MS" pitchFamily="34" charset="-128"/>
                <a:cs typeface="Arial Unicode MS" pitchFamily="34" charset="-128"/>
              </a:rPr>
              <a:t>Social orientation </a:t>
            </a:r>
            <a:r>
              <a:rPr lang="en-US" sz="2800" dirty="0" smtClean="0">
                <a:solidFill>
                  <a:srgbClr val="FF0000"/>
                </a:solidFill>
                <a:latin typeface="Arial Unicode MS" pitchFamily="34" charset="-128"/>
                <a:ea typeface="Arial Unicode MS" pitchFamily="34" charset="-128"/>
                <a:cs typeface="Arial Unicode MS" pitchFamily="34" charset="-128"/>
              </a:rPr>
              <a:t/>
            </a:r>
            <a:br>
              <a:rPr lang="en-US" sz="2800" dirty="0" smtClean="0">
                <a:solidFill>
                  <a:srgbClr val="FF0000"/>
                </a:solidFill>
                <a:latin typeface="Arial Unicode MS" pitchFamily="34" charset="-128"/>
                <a:ea typeface="Arial Unicode MS" pitchFamily="34" charset="-128"/>
                <a:cs typeface="Arial Unicode MS" pitchFamily="34" charset="-128"/>
              </a:rPr>
            </a:br>
            <a:r>
              <a:rPr lang="en-US" sz="2800" dirty="0" smtClean="0"/>
              <a:t>The best outcomes of medical rehabilitation can be complete recovery and return to the usual professional work</a:t>
            </a:r>
            <a:endParaRPr lang="ru-RU" sz="2800"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650125"/>
          </a:xfrm>
        </p:spPr>
        <p:txBody>
          <a:bodyPr>
            <a:normAutofit fontScale="92500" lnSpcReduction="10000"/>
          </a:bodyPr>
          <a:lstStyle/>
          <a:p>
            <a:pPr algn="just"/>
            <a:r>
              <a:rPr lang="en-US" sz="3200" b="1" dirty="0" smtClean="0">
                <a:solidFill>
                  <a:srgbClr val="FF0000"/>
                </a:solidFill>
                <a:latin typeface="Arial Unicode MS" pitchFamily="34" charset="-128"/>
                <a:ea typeface="Arial Unicode MS" pitchFamily="34" charset="-128"/>
                <a:cs typeface="Arial Unicode MS" pitchFamily="34" charset="-128"/>
              </a:rPr>
              <a:t>MOTODIAGNOSIS</a:t>
            </a:r>
            <a:r>
              <a:rPr lang="en-US" sz="3200" dirty="0" smtClean="0">
                <a:latin typeface="Arial Unicode MS" pitchFamily="34" charset="-128"/>
                <a:ea typeface="Arial Unicode MS" pitchFamily="34" charset="-128"/>
                <a:cs typeface="Arial Unicode MS" pitchFamily="34" charset="-128"/>
              </a:rPr>
              <a:t> - definition of motor abilities of the patient, the ability to household and labor operations, which use different postural tests, muscle testing , etc.</a:t>
            </a:r>
          </a:p>
          <a:p>
            <a:endParaRPr lang="en-US" sz="3200" dirty="0" smtClean="0">
              <a:latin typeface="Arial Unicode MS" pitchFamily="34" charset="-128"/>
              <a:ea typeface="Arial Unicode MS" pitchFamily="34" charset="-128"/>
              <a:cs typeface="Arial Unicode MS" pitchFamily="34" charset="-128"/>
            </a:endParaRPr>
          </a:p>
          <a:p>
            <a:pPr algn="just"/>
            <a:r>
              <a:rPr lang="en-US" sz="3200" dirty="0" smtClean="0">
                <a:latin typeface="Arial Unicode MS" pitchFamily="34" charset="-128"/>
                <a:ea typeface="Arial Unicode MS" pitchFamily="34" charset="-128"/>
                <a:cs typeface="Arial Unicode MS" pitchFamily="34" charset="-128"/>
              </a:rPr>
              <a:t> </a:t>
            </a:r>
            <a:r>
              <a:rPr lang="en-US" sz="3200" dirty="0" smtClean="0">
                <a:solidFill>
                  <a:srgbClr val="FF0000"/>
                </a:solidFill>
                <a:latin typeface="Arial Unicode MS" pitchFamily="34" charset="-128"/>
                <a:ea typeface="Arial Unicode MS" pitchFamily="34" charset="-128"/>
                <a:cs typeface="Arial Unicode MS" pitchFamily="34" charset="-128"/>
              </a:rPr>
              <a:t>PSYCHODIAGNOSIS</a:t>
            </a:r>
            <a:r>
              <a:rPr lang="en-US" sz="3200" dirty="0" smtClean="0">
                <a:latin typeface="Arial Unicode MS" pitchFamily="34" charset="-128"/>
                <a:ea typeface="Arial Unicode MS" pitchFamily="34" charset="-128"/>
                <a:cs typeface="Arial Unicode MS" pitchFamily="34" charset="-128"/>
              </a:rPr>
              <a:t> - psychologist determines the structure and degree of change in mental functions, types of memory disorders, attention, thinking, emotional and volitional, explores the personal characteristics and the impact on all rehabilitation.</a:t>
            </a:r>
            <a:endParaRPr lang="ru-RU"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5376672"/>
          </a:xfrm>
        </p:spPr>
        <p:txBody>
          <a:bodyPr>
            <a:normAutofit lnSpcReduction="10000"/>
          </a:bodyPr>
          <a:lstStyle/>
          <a:p>
            <a:r>
              <a:rPr lang="en-US" sz="2800" b="1" dirty="0" smtClean="0">
                <a:latin typeface="Arial Unicode MS" pitchFamily="34" charset="-128"/>
                <a:ea typeface="Arial Unicode MS" pitchFamily="34" charset="-128"/>
                <a:cs typeface="Arial Unicode MS" pitchFamily="34" charset="-128"/>
              </a:rPr>
              <a:t>active,</a:t>
            </a:r>
            <a:br>
              <a:rPr lang="en-US" sz="2800" b="1" dirty="0" smtClean="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passive and</a:t>
            </a:r>
            <a:br>
              <a:rPr lang="en-US" sz="2800" b="1" dirty="0" smtClean="0">
                <a:latin typeface="Arial Unicode MS" pitchFamily="34" charset="-128"/>
                <a:ea typeface="Arial Unicode MS" pitchFamily="34" charset="-128"/>
                <a:cs typeface="Arial Unicode MS" pitchFamily="34" charset="-128"/>
              </a:rPr>
            </a:br>
            <a:r>
              <a:rPr lang="en-US" sz="2800" b="1" dirty="0" smtClean="0">
                <a:latin typeface="Arial Unicode MS" pitchFamily="34" charset="-128"/>
                <a:ea typeface="Arial Unicode MS" pitchFamily="34" charset="-128"/>
                <a:cs typeface="Arial Unicode MS" pitchFamily="34" charset="-128"/>
              </a:rPr>
              <a:t>regulating psyche</a:t>
            </a:r>
          </a:p>
          <a:p>
            <a:r>
              <a:rPr lang="en-US" sz="2800" b="1" dirty="0" smtClean="0">
                <a:solidFill>
                  <a:srgbClr val="FF0000"/>
                </a:solidFill>
                <a:latin typeface="Arial Unicode MS" pitchFamily="34" charset="-128"/>
                <a:ea typeface="Arial Unicode MS" pitchFamily="34" charset="-128"/>
                <a:cs typeface="Arial Unicode MS" pitchFamily="34" charset="-128"/>
              </a:rPr>
              <a:t>For active agents include </a:t>
            </a:r>
            <a:r>
              <a:rPr lang="en-US" sz="2800" b="1" dirty="0" smtClean="0">
                <a:latin typeface="Arial Unicode MS" pitchFamily="34" charset="-128"/>
                <a:ea typeface="Arial Unicode MS" pitchFamily="34" charset="-128"/>
                <a:cs typeface="Arial Unicode MS" pitchFamily="34" charset="-128"/>
              </a:rPr>
              <a:t>all forms of therapeutic physical culture: </a:t>
            </a:r>
          </a:p>
          <a:p>
            <a:pPr>
              <a:buClr>
                <a:srgbClr val="FF0000"/>
              </a:buClr>
              <a:buSzPct val="100000"/>
              <a:buFont typeface="Wingdings" pitchFamily="2" charset="2"/>
              <a:buChar char="q"/>
            </a:pPr>
            <a:r>
              <a:rPr lang="en-US" sz="2800" b="1" dirty="0" smtClean="0">
                <a:latin typeface="Arial Unicode MS" pitchFamily="34" charset="-128"/>
                <a:ea typeface="Arial Unicode MS" pitchFamily="34" charset="-128"/>
                <a:cs typeface="Arial Unicode MS" pitchFamily="34" charset="-128"/>
              </a:rPr>
              <a:t>a variety of exercise, </a:t>
            </a:r>
          </a:p>
          <a:p>
            <a:pPr>
              <a:buClr>
                <a:srgbClr val="FF0000"/>
              </a:buClr>
              <a:buSzPct val="100000"/>
              <a:buFont typeface="Wingdings" pitchFamily="2" charset="2"/>
              <a:buChar char="q"/>
            </a:pPr>
            <a:r>
              <a:rPr lang="en-US" sz="2800" b="1" dirty="0" smtClean="0">
                <a:latin typeface="Arial Unicode MS" pitchFamily="34" charset="-128"/>
                <a:ea typeface="Arial Unicode MS" pitchFamily="34" charset="-128"/>
                <a:cs typeface="Arial Unicode MS" pitchFamily="34" charset="-128"/>
              </a:rPr>
              <a:t>sport items and sports training, </a:t>
            </a:r>
          </a:p>
          <a:p>
            <a:pPr>
              <a:buClr>
                <a:srgbClr val="FF0000"/>
              </a:buClr>
              <a:buSzPct val="100000"/>
              <a:buFont typeface="Wingdings" pitchFamily="2" charset="2"/>
              <a:buChar char="q"/>
            </a:pPr>
            <a:r>
              <a:rPr lang="en-US" sz="2800" b="1" dirty="0" smtClean="0">
                <a:latin typeface="Arial Unicode MS" pitchFamily="34" charset="-128"/>
                <a:ea typeface="Arial Unicode MS" pitchFamily="34" charset="-128"/>
                <a:cs typeface="Arial Unicode MS" pitchFamily="34" charset="-128"/>
              </a:rPr>
              <a:t>walking, running and other cyclical exercise and sports, </a:t>
            </a:r>
          </a:p>
          <a:p>
            <a:pPr>
              <a:buClr>
                <a:srgbClr val="FF0000"/>
              </a:buClr>
              <a:buSzPct val="100000"/>
              <a:buFont typeface="Wingdings" pitchFamily="2" charset="2"/>
              <a:buChar char="q"/>
            </a:pPr>
            <a:r>
              <a:rPr lang="en-US" sz="2800" b="1" dirty="0" smtClean="0">
                <a:latin typeface="Arial Unicode MS" pitchFamily="34" charset="-128"/>
                <a:ea typeface="Arial Unicode MS" pitchFamily="34" charset="-128"/>
                <a:cs typeface="Arial Unicode MS" pitchFamily="34" charset="-128"/>
              </a:rPr>
              <a:t>work in the gym, </a:t>
            </a:r>
          </a:p>
          <a:p>
            <a:pPr>
              <a:buClr>
                <a:srgbClr val="FF0000"/>
              </a:buClr>
              <a:buSzPct val="100000"/>
              <a:buFont typeface="Wingdings" pitchFamily="2" charset="2"/>
              <a:buChar char="q"/>
            </a:pPr>
            <a:r>
              <a:rPr lang="en-US" sz="2800" b="1" dirty="0" smtClean="0">
                <a:latin typeface="Arial Unicode MS" pitchFamily="34" charset="-128"/>
                <a:ea typeface="Arial Unicode MS" pitchFamily="34" charset="-128"/>
                <a:cs typeface="Arial Unicode MS" pitchFamily="34" charset="-128"/>
              </a:rPr>
              <a:t>dance treatment, </a:t>
            </a:r>
          </a:p>
          <a:p>
            <a:pPr>
              <a:buClr>
                <a:srgbClr val="FF0000"/>
              </a:buClr>
              <a:buSzPct val="100000"/>
              <a:buFont typeface="Wingdings" pitchFamily="2" charset="2"/>
              <a:buChar char="q"/>
            </a:pPr>
            <a:r>
              <a:rPr lang="en-US" sz="2800" b="1" dirty="0" smtClean="0">
                <a:latin typeface="Arial Unicode MS" pitchFamily="34" charset="-128"/>
                <a:ea typeface="Arial Unicode MS" pitchFamily="34" charset="-128"/>
                <a:cs typeface="Arial Unicode MS" pitchFamily="34" charset="-128"/>
              </a:rPr>
              <a:t>occupational therapy, etc.;</a:t>
            </a:r>
            <a:endParaRPr lang="ru-RU" sz="2800" b="1" dirty="0">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p:txBody>
          <a:bodyPr>
            <a:normAutofit fontScale="90000"/>
          </a:bodyPr>
          <a:lstStyle/>
          <a:p>
            <a:r>
              <a:rPr lang="en-US" dirty="0" smtClean="0">
                <a:solidFill>
                  <a:srgbClr val="FF0000"/>
                </a:solidFill>
              </a:rPr>
              <a:t>Means of physical rehabilitation can be divided into</a:t>
            </a:r>
            <a:endParaRPr lang="ru-RU"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85794"/>
            <a:ext cx="8229600" cy="5221497"/>
          </a:xfrm>
        </p:spPr>
        <p:txBody>
          <a:bodyPr>
            <a:normAutofit/>
          </a:bodyPr>
          <a:lstStyle/>
          <a:p>
            <a:r>
              <a:rPr lang="en-US" sz="3600" b="1" dirty="0" smtClean="0">
                <a:solidFill>
                  <a:srgbClr val="FF0000"/>
                </a:solidFill>
                <a:latin typeface="Arial Unicode MS" pitchFamily="34" charset="-128"/>
                <a:ea typeface="Arial Unicode MS" pitchFamily="34" charset="-128"/>
                <a:cs typeface="Arial Unicode MS" pitchFamily="34" charset="-128"/>
              </a:rPr>
              <a:t>To Passive </a:t>
            </a:r>
            <a:r>
              <a:rPr lang="en-US" sz="3600" dirty="0" smtClean="0">
                <a:latin typeface="Arial Unicode MS" pitchFamily="34" charset="-128"/>
                <a:ea typeface="Arial Unicode MS" pitchFamily="34" charset="-128"/>
                <a:cs typeface="Arial Unicode MS" pitchFamily="34" charset="-128"/>
              </a:rPr>
              <a:t>- massage, manual therapy, physiotherapy, and preformed natural environmental factors;</a:t>
            </a:r>
          </a:p>
          <a:p>
            <a:r>
              <a:rPr lang="en-US" sz="3600" b="1" dirty="0" smtClean="0">
                <a:solidFill>
                  <a:srgbClr val="FF0000"/>
                </a:solidFill>
                <a:latin typeface="Arial Unicode MS" pitchFamily="34" charset="-128"/>
                <a:ea typeface="Arial Unicode MS" pitchFamily="34" charset="-128"/>
                <a:cs typeface="Arial Unicode MS" pitchFamily="34" charset="-128"/>
              </a:rPr>
              <a:t>To regulating psyche </a:t>
            </a:r>
            <a:r>
              <a:rPr lang="en-US" sz="3600" dirty="0" smtClean="0">
                <a:latin typeface="Arial Unicode MS" pitchFamily="34" charset="-128"/>
                <a:ea typeface="Arial Unicode MS" pitchFamily="34" charset="-128"/>
                <a:cs typeface="Arial Unicode MS" pitchFamily="34" charset="-128"/>
              </a:rPr>
              <a:t>- </a:t>
            </a:r>
            <a:r>
              <a:rPr lang="en-US" sz="3600" dirty="0" err="1" smtClean="0">
                <a:latin typeface="Arial Unicode MS" pitchFamily="34" charset="-128"/>
                <a:ea typeface="Arial Unicode MS" pitchFamily="34" charset="-128"/>
                <a:cs typeface="Arial Unicode MS" pitchFamily="34" charset="-128"/>
              </a:rPr>
              <a:t>autogenous</a:t>
            </a:r>
            <a:r>
              <a:rPr lang="en-US" sz="3600" dirty="0" smtClean="0">
                <a:latin typeface="Arial Unicode MS" pitchFamily="34" charset="-128"/>
                <a:ea typeface="Arial Unicode MS" pitchFamily="34" charset="-128"/>
                <a:cs typeface="Arial Unicode MS" pitchFamily="34" charset="-128"/>
              </a:rPr>
              <a:t> training, muscle relaxation, etc. </a:t>
            </a:r>
            <a:br>
              <a:rPr lang="en-US" sz="3600" dirty="0" smtClean="0">
                <a:latin typeface="Arial Unicode MS" pitchFamily="34" charset="-128"/>
                <a:ea typeface="Arial Unicode MS" pitchFamily="34" charset="-128"/>
                <a:cs typeface="Arial Unicode MS" pitchFamily="34" charset="-128"/>
              </a:rPr>
            </a:br>
            <a:endParaRPr lang="ru-RU" sz="36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14422"/>
            <a:ext cx="8229600" cy="5643578"/>
          </a:xfrm>
        </p:spPr>
        <p:txBody>
          <a:bodyPr>
            <a:normAutofit/>
          </a:bodyPr>
          <a:lstStyle/>
          <a:p>
            <a:pPr algn="just"/>
            <a:r>
              <a:rPr lang="en-US" dirty="0" smtClean="0">
                <a:latin typeface="Arial" pitchFamily="34" charset="0"/>
                <a:cs typeface="Arial" pitchFamily="34" charset="0"/>
              </a:rPr>
              <a:t>is the restoration of health, functional status and disability, which violated by disease, injury, or physical, chemical, and social factors.</a:t>
            </a:r>
          </a:p>
          <a:p>
            <a:pPr algn="just">
              <a:buNone/>
            </a:pPr>
            <a:r>
              <a:rPr lang="en-US"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Definition of rehabilitation of the World Health Organization (WHO):</a:t>
            </a:r>
          </a:p>
          <a:p>
            <a:pPr algn="just">
              <a:lnSpc>
                <a:spcPct val="150000"/>
              </a:lnSpc>
            </a:pPr>
            <a:r>
              <a:rPr lang="en-US" dirty="0" smtClean="0">
                <a:latin typeface="Arial" pitchFamily="34" charset="0"/>
                <a:cs typeface="Arial" pitchFamily="34" charset="0"/>
              </a:rPr>
              <a:t> </a:t>
            </a:r>
            <a:r>
              <a:rPr lang="en-US" b="1" dirty="0" smtClean="0">
                <a:latin typeface="Arial" pitchFamily="34" charset="0"/>
                <a:cs typeface="Arial" pitchFamily="34" charset="0"/>
              </a:rPr>
              <a:t>Rehabilitation is a set of activities designed to ensure that persons with disabilities as a result of diseases, injuries and birth defects adaptation to new conditions of life in the society in which they live.</a:t>
            </a:r>
            <a:endParaRPr lang="ru-RU" b="1" dirty="0">
              <a:latin typeface="Arial" pitchFamily="34" charset="0"/>
              <a:cs typeface="Arial" pitchFamily="34" charset="0"/>
            </a:endParaRPr>
          </a:p>
        </p:txBody>
      </p:sp>
      <p:sp>
        <p:nvSpPr>
          <p:cNvPr id="3" name="Заголовок 2"/>
          <p:cNvSpPr>
            <a:spLocks noGrp="1"/>
          </p:cNvSpPr>
          <p:nvPr>
            <p:ph type="title"/>
          </p:nvPr>
        </p:nvSpPr>
        <p:spPr>
          <a:xfrm>
            <a:off x="457200" y="71414"/>
            <a:ext cx="8472518" cy="1214446"/>
          </a:xfrm>
        </p:spPr>
        <p:txBody>
          <a:bodyPr>
            <a:noAutofit/>
          </a:bodyPr>
          <a:lstStyle/>
          <a:p>
            <a:r>
              <a:rPr lang="en-US" sz="3200" dirty="0" smtClean="0">
                <a:solidFill>
                  <a:srgbClr val="FF0000"/>
                </a:solidFill>
                <a:effectLst>
                  <a:outerShdw blurRad="38100" dist="38100" dir="2700000" algn="tl">
                    <a:srgbClr val="000000">
                      <a:alpha val="43137"/>
                    </a:srgbClr>
                  </a:outerShdw>
                </a:effectLst>
                <a:latin typeface="Arial Rounded MT Bold" pitchFamily="34" charset="0"/>
                <a:ea typeface="Arial Unicode MS" pitchFamily="34" charset="-128"/>
                <a:cs typeface="Arial Unicode MS" pitchFamily="34" charset="-128"/>
              </a:rPr>
              <a:t>REHABILITATION  </a:t>
            </a:r>
            <a:r>
              <a:rPr lang="en-US" sz="3200" dirty="0" smtClean="0">
                <a:effectLst>
                  <a:outerShdw blurRad="38100" dist="38100" dir="2700000" algn="tl" rotWithShape="0">
                    <a:srgbClr val="000000">
                      <a:alpha val="43137"/>
                    </a:srgbClr>
                  </a:outerShdw>
                </a:effectLst>
                <a:latin typeface="Arial Rounded MT Bold" pitchFamily="34" charset="0"/>
                <a:ea typeface="Arial Unicode MS" pitchFamily="34" charset="-128"/>
                <a:cs typeface="Arial Unicode MS" pitchFamily="34" charset="-128"/>
              </a:rPr>
              <a:t> </a:t>
            </a:r>
            <a:br>
              <a:rPr lang="en-US" sz="3200" dirty="0" smtClean="0">
                <a:effectLst>
                  <a:outerShdw blurRad="38100" dist="38100" dir="2700000" algn="tl" rotWithShape="0">
                    <a:srgbClr val="000000">
                      <a:alpha val="43137"/>
                    </a:srgbClr>
                  </a:outerShdw>
                </a:effectLst>
                <a:latin typeface="Arial Rounded MT Bold" pitchFamily="34" charset="0"/>
                <a:ea typeface="Arial Unicode MS" pitchFamily="34" charset="-128"/>
                <a:cs typeface="Arial Unicode MS" pitchFamily="34" charset="-128"/>
              </a:rPr>
            </a:br>
            <a:r>
              <a:rPr lang="en-US" sz="2400" dirty="0" smtClean="0">
                <a:effectLst>
                  <a:outerShdw blurRad="38100" dist="38100" dir="2700000" algn="tl" rotWithShape="0">
                    <a:srgbClr val="000000">
                      <a:alpha val="43137"/>
                    </a:srgbClr>
                  </a:outerShdw>
                </a:effectLst>
                <a:latin typeface="Arial Rounded MT Bold" pitchFamily="34" charset="0"/>
                <a:ea typeface="Arial Unicode MS" pitchFamily="34" charset="-128"/>
                <a:cs typeface="Arial Unicode MS" pitchFamily="34" charset="-128"/>
              </a:rPr>
              <a:t>From the Latin: </a:t>
            </a:r>
            <a:r>
              <a:rPr lang="en-US" sz="2400" dirty="0" err="1" smtClean="0">
                <a:effectLst>
                  <a:outerShdw blurRad="38100" dist="38100" dir="2700000" algn="tl" rotWithShape="0">
                    <a:srgbClr val="000000">
                      <a:alpha val="43137"/>
                    </a:srgbClr>
                  </a:outerShdw>
                </a:effectLst>
                <a:latin typeface="Arial Rounded MT Bold" pitchFamily="34" charset="0"/>
                <a:ea typeface="Arial Unicode MS" pitchFamily="34" charset="-128"/>
                <a:cs typeface="Arial Unicode MS" pitchFamily="34" charset="-128"/>
              </a:rPr>
              <a:t>habilis</a:t>
            </a:r>
            <a:r>
              <a:rPr lang="en-US" sz="2400" dirty="0" smtClean="0">
                <a:effectLst>
                  <a:outerShdw blurRad="38100" dist="38100" dir="2700000" algn="tl" rotWithShape="0">
                    <a:srgbClr val="000000">
                      <a:alpha val="43137"/>
                    </a:srgbClr>
                  </a:outerShdw>
                </a:effectLst>
                <a:latin typeface="Arial Rounded MT Bold" pitchFamily="34" charset="0"/>
                <a:ea typeface="Arial Unicode MS" pitchFamily="34" charset="-128"/>
                <a:cs typeface="Arial Unicode MS" pitchFamily="34" charset="-128"/>
              </a:rPr>
              <a:t> - «ability», </a:t>
            </a:r>
            <a:r>
              <a:rPr lang="en-US" sz="2400" dirty="0" err="1" smtClean="0">
                <a:effectLst>
                  <a:outerShdw blurRad="38100" dist="38100" dir="2700000" algn="tl" rotWithShape="0">
                    <a:srgbClr val="000000">
                      <a:alpha val="43137"/>
                    </a:srgbClr>
                  </a:outerShdw>
                </a:effectLst>
                <a:latin typeface="Arial Rounded MT Bold" pitchFamily="34" charset="0"/>
                <a:ea typeface="Arial Unicode MS" pitchFamily="34" charset="-128"/>
                <a:cs typeface="Arial Unicode MS" pitchFamily="34" charset="-128"/>
              </a:rPr>
              <a:t>rehabilis</a:t>
            </a:r>
            <a:r>
              <a:rPr lang="en-US" sz="2400" dirty="0" smtClean="0">
                <a:effectLst>
                  <a:outerShdw blurRad="38100" dist="38100" dir="2700000" algn="tl" rotWithShape="0">
                    <a:srgbClr val="000000">
                      <a:alpha val="43137"/>
                    </a:srgbClr>
                  </a:outerShdw>
                </a:effectLst>
                <a:latin typeface="Arial Rounded MT Bold" pitchFamily="34" charset="0"/>
                <a:ea typeface="Arial Unicode MS" pitchFamily="34" charset="-128"/>
                <a:cs typeface="Arial Unicode MS" pitchFamily="34" charset="-128"/>
              </a:rPr>
              <a:t> - «restoration of ability“ </a:t>
            </a:r>
            <a:endParaRPr lang="ru-RU" sz="2400" dirty="0">
              <a:effectLst>
                <a:outerShdw blurRad="38100" dist="38100" dir="2700000" algn="tl" rotWithShape="0">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928670"/>
            <a:ext cx="8643998" cy="5078621"/>
          </a:xfrm>
        </p:spPr>
        <p:txBody>
          <a:bodyPr>
            <a:noAutofit/>
          </a:bodyPr>
          <a:lstStyle/>
          <a:p>
            <a:pPr algn="just"/>
            <a:r>
              <a:rPr lang="en-US" sz="3200" dirty="0" smtClean="0">
                <a:latin typeface="Arial Unicode MS" pitchFamily="34" charset="-128"/>
                <a:ea typeface="Arial Unicode MS" pitchFamily="34" charset="-128"/>
                <a:cs typeface="Arial Unicode MS" pitchFamily="34" charset="-128"/>
              </a:rPr>
              <a:t>This is theoretical and practical, medical and educational discipline that studies the theoretical foundations and methods of use of physical culture for the treatment, rehabilitation and prevention of various diseases.</a:t>
            </a:r>
          </a:p>
          <a:p>
            <a:pPr algn="just"/>
            <a:r>
              <a:rPr lang="en-US" sz="3200" b="1" dirty="0" smtClean="0">
                <a:solidFill>
                  <a:srgbClr val="FF0000"/>
                </a:solidFill>
                <a:latin typeface="Arial Unicode MS" pitchFamily="34" charset="-128"/>
                <a:ea typeface="Arial Unicode MS" pitchFamily="34" charset="-128"/>
                <a:cs typeface="Arial Unicode MS" pitchFamily="34" charset="-128"/>
              </a:rPr>
              <a:t>TPC feature compared </a:t>
            </a:r>
            <a:r>
              <a:rPr lang="en-US" sz="3200" dirty="0" smtClean="0">
                <a:latin typeface="Arial Unicode MS" pitchFamily="34" charset="-128"/>
                <a:ea typeface="Arial Unicode MS" pitchFamily="34" charset="-128"/>
                <a:cs typeface="Arial Unicode MS" pitchFamily="34" charset="-128"/>
              </a:rPr>
              <a:t>to other methods of treatment and rehabilitation is that it uses as the main therapeutic agent exercise - a potent stimulator of the vital functions of the human body</a:t>
            </a:r>
            <a:endParaRPr lang="ru-RU" sz="3200" dirty="0">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a:xfrm>
            <a:off x="214282" y="274638"/>
            <a:ext cx="8472518" cy="725470"/>
          </a:xfrm>
        </p:spPr>
        <p:txBody>
          <a:bodyPr>
            <a:normAutofit/>
          </a:bodyPr>
          <a:lstStyle/>
          <a:p>
            <a:r>
              <a:rPr lang="en-US" sz="3200" dirty="0" smtClean="0">
                <a:solidFill>
                  <a:srgbClr val="FF0000"/>
                </a:solidFill>
                <a:latin typeface="Arial Unicode MS" pitchFamily="34" charset="-128"/>
                <a:ea typeface="Arial Unicode MS" pitchFamily="34" charset="-128"/>
                <a:cs typeface="Arial Unicode MS" pitchFamily="34" charset="-128"/>
              </a:rPr>
              <a:t>Notion  of  therapeutic physical culture (TPC)</a:t>
            </a:r>
            <a:endParaRPr lang="ru-RU" sz="3200"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1928802"/>
            <a:ext cx="8643998" cy="4929198"/>
          </a:xfrm>
        </p:spPr>
        <p:txBody>
          <a:bodyPr>
            <a:normAutofit/>
          </a:bodyPr>
          <a:lstStyle/>
          <a:p>
            <a:pPr algn="just"/>
            <a:r>
              <a:rPr lang="en-US" b="1" dirty="0" smtClean="0">
                <a:solidFill>
                  <a:srgbClr val="FF0000"/>
                </a:solidFill>
                <a:latin typeface="Arial Unicode MS" pitchFamily="34" charset="-128"/>
                <a:ea typeface="Arial Unicode MS" pitchFamily="34" charset="-128"/>
                <a:cs typeface="Arial Unicode MS" pitchFamily="34" charset="-128"/>
              </a:rPr>
              <a:t>General training </a:t>
            </a:r>
            <a:r>
              <a:rPr lang="en-US" dirty="0" smtClean="0">
                <a:latin typeface="Arial Unicode MS" pitchFamily="34" charset="-128"/>
                <a:ea typeface="Arial Unicode MS" pitchFamily="34" charset="-128"/>
                <a:cs typeface="Arial Unicode MS" pitchFamily="34" charset="-128"/>
              </a:rPr>
              <a:t>is used for rehabilitation, strengthening and overall development of the body, in this case used restorative and general developmental exercise. </a:t>
            </a:r>
          </a:p>
          <a:p>
            <a:pPr algn="just"/>
            <a:r>
              <a:rPr lang="en-US" b="1" dirty="0" smtClean="0">
                <a:solidFill>
                  <a:srgbClr val="FF0000"/>
                </a:solidFill>
                <a:latin typeface="Arial Unicode MS" pitchFamily="34" charset="-128"/>
                <a:ea typeface="Arial Unicode MS" pitchFamily="34" charset="-128"/>
                <a:cs typeface="Arial Unicode MS" pitchFamily="34" charset="-128"/>
              </a:rPr>
              <a:t>The purpose of special training </a:t>
            </a:r>
            <a:r>
              <a:rPr lang="en-US" dirty="0" smtClean="0">
                <a:latin typeface="Arial Unicode MS" pitchFamily="34" charset="-128"/>
                <a:ea typeface="Arial Unicode MS" pitchFamily="34" charset="-128"/>
                <a:cs typeface="Arial Unicode MS" pitchFamily="34" charset="-128"/>
              </a:rPr>
              <a:t>- development and restoration of body functions involved in the pathological process. </a:t>
            </a:r>
          </a:p>
          <a:p>
            <a:pPr algn="just"/>
            <a:r>
              <a:rPr lang="en-US" b="1" dirty="0" smtClean="0">
                <a:latin typeface="Arial Unicode MS" pitchFamily="34" charset="-128"/>
                <a:ea typeface="Arial Unicode MS" pitchFamily="34" charset="-128"/>
                <a:cs typeface="Arial Unicode MS" pitchFamily="34" charset="-128"/>
              </a:rPr>
              <a:t>Apply special exercises </a:t>
            </a:r>
            <a:r>
              <a:rPr lang="en-US" dirty="0" smtClean="0">
                <a:latin typeface="Arial Unicode MS" pitchFamily="34" charset="-128"/>
                <a:ea typeface="Arial Unicode MS" pitchFamily="34" charset="-128"/>
                <a:cs typeface="Arial Unicode MS" pitchFamily="34" charset="-128"/>
              </a:rPr>
              <a:t>that directly affect the infected system, a diseased organ traumatic hearth (breathing exercises with pneumonia, exercises to develop paralyzed limbs, etc.).</a:t>
            </a:r>
            <a:endParaRPr lang="ru-RU" dirty="0">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a:xfrm>
            <a:off x="142844" y="214290"/>
            <a:ext cx="8786874" cy="1500198"/>
          </a:xfrm>
        </p:spPr>
        <p:txBody>
          <a:bodyPr>
            <a:noAutofit/>
          </a:bodyPr>
          <a:lstStyle/>
          <a:p>
            <a:pPr algn="just"/>
            <a:r>
              <a:rPr lang="en-US" sz="2800" dirty="0" smtClean="0">
                <a:latin typeface="Arial" pitchFamily="34" charset="0"/>
                <a:cs typeface="Arial" pitchFamily="34" charset="0"/>
              </a:rPr>
              <a:t>One of the </a:t>
            </a:r>
            <a:r>
              <a:rPr lang="en-US" sz="2800" dirty="0" smtClean="0">
                <a:solidFill>
                  <a:srgbClr val="FF0000"/>
                </a:solidFill>
                <a:latin typeface="Arial" pitchFamily="34" charset="0"/>
                <a:cs typeface="Arial" pitchFamily="34" charset="0"/>
              </a:rPr>
              <a:t>characteristic features </a:t>
            </a:r>
            <a:r>
              <a:rPr lang="en-US" sz="2800" dirty="0" smtClean="0">
                <a:latin typeface="Arial" pitchFamily="34" charset="0"/>
                <a:cs typeface="Arial" pitchFamily="34" charset="0"/>
              </a:rPr>
              <a:t>of the process of physical therapy </a:t>
            </a:r>
            <a:r>
              <a:rPr lang="en-US" sz="2800" dirty="0" smtClean="0">
                <a:solidFill>
                  <a:srgbClr val="FF0000"/>
                </a:solidFill>
                <a:latin typeface="Arial" pitchFamily="34" charset="0"/>
                <a:cs typeface="Arial" pitchFamily="34" charset="0"/>
              </a:rPr>
              <a:t>is dosed training exercise</a:t>
            </a:r>
            <a:r>
              <a:rPr lang="en-US" sz="2800" dirty="0" smtClean="0">
                <a:latin typeface="Arial" pitchFamily="34" charset="0"/>
                <a:cs typeface="Arial" pitchFamily="34" charset="0"/>
              </a:rPr>
              <a:t>.</a:t>
            </a:r>
            <a:br>
              <a:rPr lang="en-US" sz="2800" dirty="0" smtClean="0">
                <a:latin typeface="Arial" pitchFamily="34" charset="0"/>
                <a:cs typeface="Arial" pitchFamily="34" charset="0"/>
              </a:rPr>
            </a:br>
            <a:r>
              <a:rPr lang="en-US" sz="2800" dirty="0" smtClean="0">
                <a:latin typeface="Arial" pitchFamily="34" charset="0"/>
                <a:cs typeface="Arial" pitchFamily="34" charset="0"/>
              </a:rPr>
              <a:t>Are distinguished </a:t>
            </a:r>
            <a:r>
              <a:rPr lang="en-US" sz="2800" dirty="0" smtClean="0">
                <a:solidFill>
                  <a:srgbClr val="FF0000"/>
                </a:solidFill>
                <a:latin typeface="Arial" pitchFamily="34" charset="0"/>
                <a:cs typeface="Arial" pitchFamily="34" charset="0"/>
              </a:rPr>
              <a:t>general and specific </a:t>
            </a:r>
            <a:r>
              <a:rPr lang="en-US" sz="2800" dirty="0" smtClean="0">
                <a:latin typeface="Arial" pitchFamily="34" charset="0"/>
                <a:cs typeface="Arial" pitchFamily="34" charset="0"/>
              </a:rPr>
              <a:t>training dosage</a:t>
            </a:r>
            <a:endParaRPr lang="ru-RU" sz="2800"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85926"/>
            <a:ext cx="8229600" cy="4221365"/>
          </a:xfrm>
        </p:spPr>
        <p:txBody>
          <a:bodyPr/>
          <a:lstStyle/>
          <a:p>
            <a:r>
              <a:rPr lang="en-US" dirty="0" smtClean="0"/>
              <a:t>As the recovery reduces the amount of breathing exercises, increasing the number of special exercises. On physical exercise is important cause the patient positive emotions, which improves health and fitness effect and postpones the onset of fatigue.</a:t>
            </a:r>
          </a:p>
          <a:p>
            <a:endParaRPr lang="ru-RU" dirty="0"/>
          </a:p>
        </p:txBody>
      </p:sp>
      <p:sp>
        <p:nvSpPr>
          <p:cNvPr id="3" name="Заголовок 2"/>
          <p:cNvSpPr>
            <a:spLocks noGrp="1"/>
          </p:cNvSpPr>
          <p:nvPr>
            <p:ph type="title"/>
          </p:nvPr>
        </p:nvSpPr>
        <p:spPr/>
        <p:txBody>
          <a:bodyPr>
            <a:noAutofit/>
          </a:bodyPr>
          <a:lstStyle/>
          <a:p>
            <a:pPr algn="just"/>
            <a:r>
              <a:rPr lang="en-US" sz="3200" dirty="0" smtClean="0">
                <a:latin typeface="Arial Unicode MS" pitchFamily="34" charset="-128"/>
                <a:ea typeface="Arial Unicode MS" pitchFamily="34" charset="-128"/>
                <a:cs typeface="Arial Unicode MS" pitchFamily="34" charset="-128"/>
              </a:rPr>
              <a:t>The Ratio of exercise for the overall development and breathing exercises depends on the period of the disease. </a:t>
            </a:r>
            <a:endParaRPr lang="ru-RU" sz="32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en-US" dirty="0" smtClean="0"/>
              <a:t>There are three types of therapists:</a:t>
            </a:r>
            <a:br>
              <a:rPr lang="en-US" dirty="0" smtClean="0"/>
            </a:br>
            <a:r>
              <a:rPr lang="en-US" dirty="0" smtClean="0"/>
              <a:t>restorative,</a:t>
            </a:r>
            <a:br>
              <a:rPr lang="en-US" dirty="0" smtClean="0"/>
            </a:br>
            <a:r>
              <a:rPr lang="en-US" dirty="0" smtClean="0"/>
              <a:t>reconstructive,</a:t>
            </a:r>
            <a:br>
              <a:rPr lang="en-US" dirty="0" smtClean="0"/>
            </a:br>
            <a:r>
              <a:rPr lang="en-US" dirty="0" smtClean="0"/>
              <a:t>professional.</a:t>
            </a:r>
            <a:br>
              <a:rPr lang="en-US" dirty="0" smtClean="0"/>
            </a:br>
            <a:endParaRPr lang="ru-RU" dirty="0" smtClean="0"/>
          </a:p>
          <a:p>
            <a:r>
              <a:rPr lang="en-US" dirty="0" smtClean="0"/>
              <a:t>Restorative occupational therapy increases vitality of the patient, creates preconditions for psychological rehabilitation;</a:t>
            </a:r>
            <a:br>
              <a:rPr lang="en-US" dirty="0" smtClean="0"/>
            </a:br>
            <a:r>
              <a:rPr lang="en-US" dirty="0" smtClean="0"/>
              <a:t>replacement - aimed at preventing patient movement disorders and restore lost functions;</a:t>
            </a:r>
            <a:br>
              <a:rPr lang="en-US" dirty="0" smtClean="0"/>
            </a:br>
            <a:endParaRPr lang="ru-RU" dirty="0" smtClean="0"/>
          </a:p>
          <a:p>
            <a:r>
              <a:rPr lang="en-US" dirty="0" smtClean="0"/>
              <a:t>Professional - restores impaired production skills, held at the final stage of rehabilitation treatment</a:t>
            </a:r>
            <a:br>
              <a:rPr lang="en-US" dirty="0" smtClean="0"/>
            </a:br>
            <a:endParaRPr lang="ru-RU" dirty="0"/>
          </a:p>
        </p:txBody>
      </p:sp>
      <p:sp>
        <p:nvSpPr>
          <p:cNvPr id="3" name="Заголовок 2"/>
          <p:cNvSpPr>
            <a:spLocks noGrp="1"/>
          </p:cNvSpPr>
          <p:nvPr>
            <p:ph type="title"/>
          </p:nvPr>
        </p:nvSpPr>
        <p:spPr/>
        <p:txBody>
          <a:bodyPr>
            <a:noAutofit/>
          </a:bodyPr>
          <a:lstStyle/>
          <a:p>
            <a:r>
              <a:rPr lang="en-US" sz="3200" dirty="0" smtClean="0">
                <a:solidFill>
                  <a:srgbClr val="FF0000"/>
                </a:solidFill>
              </a:rPr>
              <a:t>Under work therapy mean</a:t>
            </a:r>
            <a:r>
              <a:rPr lang="ru-RU" sz="3200" dirty="0" smtClean="0">
                <a:solidFill>
                  <a:srgbClr val="FF0000"/>
                </a:solidFill>
              </a:rPr>
              <a:t> </a:t>
            </a:r>
            <a:r>
              <a:rPr lang="en-US" sz="3200" dirty="0" smtClean="0">
                <a:solidFill>
                  <a:srgbClr val="FF0000"/>
                </a:solidFill>
              </a:rPr>
              <a:t>restoration of disturbed functions with special selected work processes</a:t>
            </a:r>
            <a:endParaRPr lang="ru-RU" sz="3200"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nSpc>
                <a:spcPct val="150000"/>
              </a:lnSpc>
            </a:pPr>
            <a:r>
              <a:rPr lang="en-US" dirty="0" smtClean="0"/>
              <a:t>- </a:t>
            </a:r>
            <a:r>
              <a:rPr lang="en-US" b="1" dirty="0" smtClean="0">
                <a:latin typeface="Arial" pitchFamily="34" charset="0"/>
                <a:cs typeface="Arial" pitchFamily="34" charset="0"/>
              </a:rPr>
              <a:t>a restoration of lost functions with the help of special devices. Mainly used to prevent contractures (stiffness) of the joints.</a:t>
            </a:r>
            <a:endParaRPr lang="ru-RU" b="1" dirty="0">
              <a:latin typeface="Arial" pitchFamily="34" charset="0"/>
              <a:cs typeface="Arial" pitchFamily="34" charset="0"/>
            </a:endParaRPr>
          </a:p>
        </p:txBody>
      </p:sp>
      <p:sp>
        <p:nvSpPr>
          <p:cNvPr id="3" name="Заголовок 2"/>
          <p:cNvSpPr>
            <a:spLocks noGrp="1"/>
          </p:cNvSpPr>
          <p:nvPr>
            <p:ph type="title"/>
          </p:nvPr>
        </p:nvSpPr>
        <p:spPr/>
        <p:txBody>
          <a:bodyPr/>
          <a:lstStyle/>
          <a:p>
            <a:r>
              <a:rPr lang="en-US" dirty="0" err="1" smtClean="0"/>
              <a:t>Apparatotherapy</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en-US" dirty="0" smtClean="0"/>
              <a:t>are specially selected combination of natural human movements, separated into components.</a:t>
            </a:r>
            <a:endParaRPr lang="ru-RU" dirty="0" smtClean="0"/>
          </a:p>
          <a:p>
            <a:r>
              <a:rPr lang="en-US" dirty="0" smtClean="0"/>
              <a:t>Physical exercise is classified by the following characteristics: </a:t>
            </a:r>
            <a:br>
              <a:rPr lang="en-US" dirty="0" smtClean="0"/>
            </a:br>
            <a:r>
              <a:rPr lang="en-US" dirty="0" smtClean="0"/>
              <a:t>anatomical - exercises for the muscles of the head, neck, torso, shoulders, upper extremities, abdominal and pelvic floor muscles of the lower extremities; </a:t>
            </a:r>
            <a:br>
              <a:rPr lang="en-US" dirty="0" smtClean="0"/>
            </a:br>
            <a:r>
              <a:rPr lang="en-US" dirty="0" smtClean="0"/>
              <a:t>  on the basis of activity - active (performed by the patient), passive (performed by an exercise physiologist with an effort of the patient) and active-passive exercise (performed by the patient with the help of an instructor LFK)</a:t>
            </a:r>
            <a:endParaRPr lang="ru-RU" dirty="0"/>
          </a:p>
        </p:txBody>
      </p:sp>
      <p:sp>
        <p:nvSpPr>
          <p:cNvPr id="3" name="Заголовок 2"/>
          <p:cNvSpPr>
            <a:spLocks noGrp="1"/>
          </p:cNvSpPr>
          <p:nvPr>
            <p:ph type="title"/>
          </p:nvPr>
        </p:nvSpPr>
        <p:spPr/>
        <p:txBody>
          <a:bodyPr/>
          <a:lstStyle/>
          <a:p>
            <a:r>
              <a:rPr lang="en-US" dirty="0" smtClean="0"/>
              <a:t>Gymnastic exercises</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857232"/>
            <a:ext cx="8715436" cy="5150059"/>
          </a:xfrm>
        </p:spPr>
        <p:txBody>
          <a:bodyPr>
            <a:noAutofit/>
          </a:bodyPr>
          <a:lstStyle/>
          <a:p>
            <a:r>
              <a:rPr lang="en-US" sz="2400" b="1" dirty="0" smtClean="0">
                <a:latin typeface="Arial" pitchFamily="34" charset="0"/>
                <a:cs typeface="Arial" pitchFamily="34" charset="0"/>
              </a:rPr>
              <a:t>breathing exercises </a:t>
            </a:r>
            <a:r>
              <a:rPr lang="en-US" sz="2400" dirty="0" smtClean="0">
                <a:latin typeface="Arial" pitchFamily="34" charset="0"/>
                <a:cs typeface="Arial" pitchFamily="34" charset="0"/>
              </a:rPr>
              <a:t>(static, dynamic, and drainage).</a:t>
            </a:r>
            <a:br>
              <a:rPr lang="en-US" sz="2400" dirty="0" smtClean="0">
                <a:latin typeface="Arial" pitchFamily="34" charset="0"/>
                <a:cs typeface="Arial" pitchFamily="34" charset="0"/>
              </a:rPr>
            </a:br>
            <a:r>
              <a:rPr lang="ru-RU" sz="2400" dirty="0" smtClean="0">
                <a:latin typeface="Arial" pitchFamily="34" charset="0"/>
                <a:cs typeface="Arial" pitchFamily="34" charset="0"/>
              </a:rPr>
              <a:t>- </a:t>
            </a:r>
            <a:r>
              <a:rPr lang="en-US" sz="2400" u="sng" dirty="0" smtClean="0">
                <a:latin typeface="Arial" pitchFamily="34" charset="0"/>
                <a:cs typeface="Arial" pitchFamily="34" charset="0"/>
              </a:rPr>
              <a:t>Static breathing exercises </a:t>
            </a:r>
            <a:r>
              <a:rPr lang="en-US" sz="2400" dirty="0" smtClean="0">
                <a:latin typeface="Arial" pitchFamily="34" charset="0"/>
                <a:cs typeface="Arial" pitchFamily="34" charset="0"/>
              </a:rPr>
              <a:t>performed in a different starting positions without moving the legs, arms and torso</a:t>
            </a:r>
            <a:br>
              <a:rPr lang="en-US" sz="2400" dirty="0" smtClean="0">
                <a:latin typeface="Arial" pitchFamily="34" charset="0"/>
                <a:cs typeface="Arial" pitchFamily="34" charset="0"/>
              </a:rPr>
            </a:br>
            <a:r>
              <a:rPr lang="ru-RU" sz="2400" u="sng" dirty="0" smtClean="0">
                <a:latin typeface="Arial" pitchFamily="34" charset="0"/>
                <a:cs typeface="Arial" pitchFamily="34" charset="0"/>
              </a:rPr>
              <a:t>- </a:t>
            </a:r>
            <a:r>
              <a:rPr lang="en-US" sz="2400" u="sng" dirty="0" smtClean="0">
                <a:latin typeface="Arial" pitchFamily="34" charset="0"/>
                <a:cs typeface="Arial" pitchFamily="34" charset="0"/>
              </a:rPr>
              <a:t>Dynamic </a:t>
            </a:r>
            <a:r>
              <a:rPr lang="en-US" sz="2400" dirty="0" smtClean="0">
                <a:latin typeface="Arial" pitchFamily="34" charset="0"/>
                <a:cs typeface="Arial" pitchFamily="34" charset="0"/>
              </a:rPr>
              <a:t>operate in combination with the movements of limbs, trunk, etc.</a:t>
            </a:r>
            <a:endParaRPr lang="ru-RU" sz="2400" dirty="0" smtClean="0">
              <a:latin typeface="Arial" pitchFamily="34" charset="0"/>
              <a:cs typeface="Arial" pitchFamily="34" charset="0"/>
            </a:endParaRPr>
          </a:p>
          <a:p>
            <a:pPr>
              <a:buFontTx/>
              <a:buChar char="-"/>
            </a:pPr>
            <a:r>
              <a:rPr lang="ru-RU" sz="2000" u="sng" dirty="0" err="1" smtClean="0">
                <a:latin typeface="Arial" pitchFamily="34" charset="0"/>
                <a:cs typeface="Arial" pitchFamily="34" charset="0"/>
              </a:rPr>
              <a:t>To</a:t>
            </a:r>
            <a:r>
              <a:rPr lang="ru-RU" sz="2000" u="sng" dirty="0" smtClean="0">
                <a:latin typeface="Arial" pitchFamily="34" charset="0"/>
                <a:cs typeface="Arial" pitchFamily="34" charset="0"/>
              </a:rPr>
              <a:t> </a:t>
            </a:r>
            <a:r>
              <a:rPr lang="ru-RU" sz="2000" u="sng" dirty="0" err="1" smtClean="0">
                <a:latin typeface="Arial" pitchFamily="34" charset="0"/>
                <a:cs typeface="Arial" pitchFamily="34" charset="0"/>
              </a:rPr>
              <a:t>drain</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include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breathing</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exercises</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specifically</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aimed</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at</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the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outflow</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of</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fluid</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from</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the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bronchi</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and</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use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them</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in</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various</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diseases</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of</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the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respiratory</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system</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Should</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distinguish</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drainage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exercises</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breathing</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and</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positional</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drainage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especially</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given</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positional</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assumptions</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as</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well</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as</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the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outflow</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of</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fluid</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towards</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the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airway</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on</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a</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gutter</a:t>
            </a:r>
            <a:r>
              <a:rPr lang="ru-RU" sz="2000" dirty="0" smtClean="0">
                <a:latin typeface="Arial" pitchFamily="34" charset="0"/>
                <a:cs typeface="Arial" pitchFamily="34" charset="0"/>
              </a:rPr>
              <a:t>).</a:t>
            </a:r>
          </a:p>
          <a:p>
            <a:pPr>
              <a:buFontTx/>
              <a:buChar char="-"/>
            </a:pPr>
            <a:r>
              <a:rPr lang="en-US" sz="2200" b="1" dirty="0" smtClean="0">
                <a:latin typeface="Arial" pitchFamily="34" charset="0"/>
                <a:cs typeface="Arial" pitchFamily="34" charset="0"/>
              </a:rPr>
              <a:t>Exercises on coordination and balance</a:t>
            </a:r>
            <a:r>
              <a:rPr lang="ru-RU" sz="2200" b="1" dirty="0" smtClean="0">
                <a:latin typeface="Arial" pitchFamily="34" charset="0"/>
                <a:cs typeface="Arial" pitchFamily="34" charset="0"/>
              </a:rPr>
              <a:t> </a:t>
            </a:r>
            <a:r>
              <a:rPr lang="en-US" sz="2200" dirty="0" smtClean="0">
                <a:latin typeface="Arial" pitchFamily="34" charset="0"/>
                <a:cs typeface="Arial" pitchFamily="34" charset="0"/>
              </a:rPr>
              <a:t>used for training of the vestibular apparatus in hypertension, neurological diseases and other</a:t>
            </a:r>
            <a:br>
              <a:rPr lang="en-US" sz="2200" dirty="0" smtClean="0">
                <a:latin typeface="Arial" pitchFamily="34" charset="0"/>
                <a:cs typeface="Arial" pitchFamily="34" charset="0"/>
              </a:rPr>
            </a:br>
            <a:r>
              <a:rPr lang="en-US" sz="2200" dirty="0" smtClean="0">
                <a:latin typeface="Arial" pitchFamily="34" charset="0"/>
                <a:cs typeface="Arial" pitchFamily="34" charset="0"/>
              </a:rPr>
              <a:t>Performed in the main home position: standard rack, on a narrow bearing surface, standing on one leg, on his toes, with open and closed eyes, with or without objects.</a:t>
            </a:r>
            <a:br>
              <a:rPr lang="en-US" sz="2200" dirty="0" smtClean="0">
                <a:latin typeface="Arial" pitchFamily="34" charset="0"/>
                <a:cs typeface="Arial" pitchFamily="34" charset="0"/>
              </a:rPr>
            </a:br>
            <a:r>
              <a:rPr lang="en-US" sz="2200" dirty="0" smtClean="0">
                <a:latin typeface="Arial" pitchFamily="34" charset="0"/>
                <a:cs typeface="Arial" pitchFamily="34" charset="0"/>
              </a:rPr>
              <a:t>It also includes exercises forming household skills lost as a result of a disease</a:t>
            </a:r>
            <a:br>
              <a:rPr lang="en-US" sz="2200" dirty="0" smtClean="0">
                <a:latin typeface="Arial" pitchFamily="34" charset="0"/>
                <a:cs typeface="Arial" pitchFamily="34" charset="0"/>
              </a:rPr>
            </a:br>
            <a:endParaRPr lang="ru-RU" sz="2200" dirty="0">
              <a:latin typeface="Arial" pitchFamily="34" charset="0"/>
              <a:cs typeface="Arial" pitchFamily="34" charset="0"/>
            </a:endParaRPr>
          </a:p>
        </p:txBody>
      </p:sp>
      <p:sp>
        <p:nvSpPr>
          <p:cNvPr id="3" name="Заголовок 2"/>
          <p:cNvSpPr>
            <a:spLocks noGrp="1"/>
          </p:cNvSpPr>
          <p:nvPr>
            <p:ph type="title"/>
          </p:nvPr>
        </p:nvSpPr>
        <p:spPr>
          <a:xfrm>
            <a:off x="214282" y="-24"/>
            <a:ext cx="8715436" cy="1143000"/>
          </a:xfrm>
        </p:spPr>
        <p:txBody>
          <a:bodyPr>
            <a:normAutofit/>
          </a:bodyPr>
          <a:lstStyle/>
          <a:p>
            <a:r>
              <a:rPr lang="en-US" sz="3200" dirty="0" smtClean="0"/>
              <a:t>On the basis of species and character are allocated</a:t>
            </a:r>
            <a:endParaRPr lang="ru-RU"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en-US" dirty="0" smtClean="0"/>
              <a:t>In medical physical culture choice of assumptions depends on the motor mode, prescribed by a doctor. </a:t>
            </a:r>
            <a:br>
              <a:rPr lang="en-US" dirty="0" smtClean="0"/>
            </a:br>
            <a:r>
              <a:rPr lang="en-US" dirty="0" smtClean="0"/>
              <a:t>There are three basic starting position - lying down, sitting and standing,</a:t>
            </a:r>
          </a:p>
          <a:p>
            <a:r>
              <a:rPr lang="ru-RU" dirty="0" err="1" smtClean="0"/>
              <a:t>each</a:t>
            </a:r>
            <a:r>
              <a:rPr lang="ru-RU" dirty="0" smtClean="0"/>
              <a:t> </a:t>
            </a:r>
            <a:r>
              <a:rPr lang="ru-RU" dirty="0" err="1" smtClean="0"/>
              <a:t>of</a:t>
            </a:r>
            <a:r>
              <a:rPr lang="ru-RU" dirty="0" smtClean="0"/>
              <a:t> </a:t>
            </a:r>
            <a:r>
              <a:rPr lang="ru-RU" dirty="0" err="1" smtClean="0"/>
              <a:t>which</a:t>
            </a:r>
            <a:r>
              <a:rPr lang="ru-RU" dirty="0" smtClean="0"/>
              <a:t> </a:t>
            </a:r>
            <a:r>
              <a:rPr lang="ru-RU" dirty="0" err="1" smtClean="0"/>
              <a:t>has</a:t>
            </a:r>
            <a:r>
              <a:rPr lang="ru-RU" dirty="0" smtClean="0"/>
              <a:t> </a:t>
            </a:r>
            <a:r>
              <a:rPr lang="ru-RU" u="sng" dirty="0" err="1" smtClean="0"/>
              <a:t>its</a:t>
            </a:r>
            <a:r>
              <a:rPr lang="ru-RU" u="sng" dirty="0" smtClean="0"/>
              <a:t> </a:t>
            </a:r>
            <a:r>
              <a:rPr lang="ru-RU" u="sng" dirty="0" err="1" smtClean="0"/>
              <a:t>own</a:t>
            </a:r>
            <a:r>
              <a:rPr lang="ru-RU" u="sng" dirty="0" smtClean="0"/>
              <a:t> </a:t>
            </a:r>
            <a:r>
              <a:rPr lang="ru-RU" u="sng" dirty="0" err="1" smtClean="0"/>
              <a:t>variants</a:t>
            </a:r>
            <a:r>
              <a:rPr lang="ru-RU" dirty="0" smtClean="0"/>
              <a:t>: </a:t>
            </a:r>
            <a:r>
              <a:rPr lang="ru-RU" dirty="0" err="1" smtClean="0"/>
              <a:t>lying</a:t>
            </a:r>
            <a:r>
              <a:rPr lang="ru-RU" dirty="0" smtClean="0"/>
              <a:t> </a:t>
            </a:r>
            <a:r>
              <a:rPr lang="ru-RU" dirty="0" err="1" smtClean="0"/>
              <a:t>on</a:t>
            </a:r>
            <a:r>
              <a:rPr lang="ru-RU" dirty="0" smtClean="0"/>
              <a:t> </a:t>
            </a:r>
            <a:r>
              <a:rPr lang="ru-RU" dirty="0" err="1" smtClean="0"/>
              <a:t>his</a:t>
            </a:r>
            <a:r>
              <a:rPr lang="ru-RU" dirty="0" smtClean="0"/>
              <a:t> </a:t>
            </a:r>
            <a:r>
              <a:rPr lang="ru-RU" dirty="0" err="1" smtClean="0"/>
              <a:t>back</a:t>
            </a:r>
            <a:r>
              <a:rPr lang="ru-RU" dirty="0" smtClean="0"/>
              <a:t>, </a:t>
            </a:r>
            <a:r>
              <a:rPr lang="ru-RU" dirty="0" err="1" smtClean="0"/>
              <a:t>on</a:t>
            </a:r>
            <a:r>
              <a:rPr lang="ru-RU" dirty="0" smtClean="0"/>
              <a:t> </a:t>
            </a:r>
            <a:r>
              <a:rPr lang="ru-RU" dirty="0" err="1" smtClean="0"/>
              <a:t>his</a:t>
            </a:r>
            <a:r>
              <a:rPr lang="ru-RU" dirty="0" smtClean="0"/>
              <a:t> </a:t>
            </a:r>
            <a:r>
              <a:rPr lang="ru-RU" dirty="0" err="1" smtClean="0"/>
              <a:t>stomach</a:t>
            </a:r>
            <a:r>
              <a:rPr lang="ru-RU" dirty="0" smtClean="0"/>
              <a:t>, </a:t>
            </a:r>
            <a:r>
              <a:rPr lang="ru-RU" dirty="0" err="1" smtClean="0"/>
              <a:t>on</a:t>
            </a:r>
            <a:r>
              <a:rPr lang="ru-RU" dirty="0" smtClean="0"/>
              <a:t> </a:t>
            </a:r>
            <a:r>
              <a:rPr lang="ru-RU" dirty="0" err="1" smtClean="0"/>
              <a:t>his</a:t>
            </a:r>
            <a:r>
              <a:rPr lang="ru-RU" dirty="0" smtClean="0"/>
              <a:t> </a:t>
            </a:r>
            <a:r>
              <a:rPr lang="ru-RU" dirty="0" err="1" smtClean="0"/>
              <a:t>side</a:t>
            </a:r>
            <a:r>
              <a:rPr lang="ru-RU" dirty="0" smtClean="0"/>
              <a:t>, </a:t>
            </a:r>
            <a:r>
              <a:rPr lang="ru-RU" dirty="0" err="1" smtClean="0"/>
              <a:t>sitting</a:t>
            </a:r>
            <a:r>
              <a:rPr lang="ru-RU" dirty="0" smtClean="0"/>
              <a:t> </a:t>
            </a:r>
            <a:r>
              <a:rPr lang="ru-RU" dirty="0" err="1" smtClean="0"/>
              <a:t>up</a:t>
            </a:r>
            <a:r>
              <a:rPr lang="ru-RU" dirty="0" smtClean="0"/>
              <a:t> </a:t>
            </a:r>
            <a:r>
              <a:rPr lang="ru-RU" dirty="0" err="1" smtClean="0"/>
              <a:t>in</a:t>
            </a:r>
            <a:r>
              <a:rPr lang="ru-RU" dirty="0" smtClean="0"/>
              <a:t> </a:t>
            </a:r>
            <a:r>
              <a:rPr lang="ru-RU" dirty="0" err="1" smtClean="0"/>
              <a:t>bed</a:t>
            </a:r>
            <a:r>
              <a:rPr lang="ru-RU" dirty="0" smtClean="0"/>
              <a:t>, </a:t>
            </a:r>
            <a:r>
              <a:rPr lang="ru-RU" dirty="0" err="1" smtClean="0"/>
              <a:t>on</a:t>
            </a:r>
            <a:r>
              <a:rPr lang="ru-RU" dirty="0" smtClean="0"/>
              <a:t> </a:t>
            </a:r>
            <a:r>
              <a:rPr lang="ru-RU" dirty="0" err="1" smtClean="0"/>
              <a:t>a</a:t>
            </a:r>
            <a:r>
              <a:rPr lang="ru-RU" dirty="0" smtClean="0"/>
              <a:t> </a:t>
            </a:r>
            <a:r>
              <a:rPr lang="ru-RU" dirty="0" err="1" smtClean="0"/>
              <a:t>chair</a:t>
            </a:r>
            <a:r>
              <a:rPr lang="ru-RU" dirty="0" smtClean="0"/>
              <a:t> </a:t>
            </a:r>
            <a:r>
              <a:rPr lang="ru-RU" dirty="0" err="1" smtClean="0"/>
              <a:t>on</a:t>
            </a:r>
            <a:r>
              <a:rPr lang="ru-RU" dirty="0" smtClean="0"/>
              <a:t> </a:t>
            </a:r>
            <a:r>
              <a:rPr lang="ru-RU" dirty="0" err="1" smtClean="0"/>
              <a:t>the</a:t>
            </a:r>
            <a:r>
              <a:rPr lang="ru-RU" dirty="0" smtClean="0"/>
              <a:t> </a:t>
            </a:r>
            <a:r>
              <a:rPr lang="ru-RU" dirty="0" err="1" smtClean="0"/>
              <a:t>mat</a:t>
            </a:r>
            <a:r>
              <a:rPr lang="ru-RU" dirty="0" smtClean="0"/>
              <a:t> </a:t>
            </a:r>
            <a:r>
              <a:rPr lang="ru-RU" dirty="0" err="1" smtClean="0"/>
              <a:t>with</a:t>
            </a:r>
            <a:r>
              <a:rPr lang="ru-RU" dirty="0" smtClean="0"/>
              <a:t> </a:t>
            </a:r>
            <a:r>
              <a:rPr lang="ru-RU" dirty="0" err="1" smtClean="0"/>
              <a:t>legs</a:t>
            </a:r>
            <a:r>
              <a:rPr lang="ru-RU" dirty="0" smtClean="0"/>
              <a:t> </a:t>
            </a:r>
            <a:r>
              <a:rPr lang="ru-RU" dirty="0" err="1" smtClean="0"/>
              <a:t>straight</a:t>
            </a:r>
            <a:r>
              <a:rPr lang="ru-RU" dirty="0" smtClean="0"/>
              <a:t>, </a:t>
            </a:r>
            <a:r>
              <a:rPr lang="ru-RU" dirty="0" err="1" smtClean="0"/>
              <a:t>sitting</a:t>
            </a:r>
            <a:r>
              <a:rPr lang="ru-RU" dirty="0" smtClean="0"/>
              <a:t> </a:t>
            </a:r>
            <a:r>
              <a:rPr lang="ru-RU" dirty="0" err="1" smtClean="0"/>
              <a:t>in</a:t>
            </a:r>
            <a:r>
              <a:rPr lang="ru-RU" dirty="0" smtClean="0"/>
              <a:t> </a:t>
            </a:r>
            <a:r>
              <a:rPr lang="ru-RU" dirty="0" err="1" smtClean="0"/>
              <a:t>bed</a:t>
            </a:r>
            <a:r>
              <a:rPr lang="ru-RU" dirty="0" smtClean="0"/>
              <a:t> </a:t>
            </a:r>
            <a:r>
              <a:rPr lang="ru-RU" dirty="0" err="1" smtClean="0"/>
              <a:t>or</a:t>
            </a:r>
            <a:r>
              <a:rPr lang="ru-RU" dirty="0" smtClean="0"/>
              <a:t> </a:t>
            </a:r>
            <a:r>
              <a:rPr lang="ru-RU" dirty="0" err="1" smtClean="0"/>
              <a:t>in</a:t>
            </a:r>
            <a:r>
              <a:rPr lang="ru-RU" dirty="0" smtClean="0"/>
              <a:t> </a:t>
            </a:r>
            <a:r>
              <a:rPr lang="ru-RU" dirty="0" err="1" smtClean="0"/>
              <a:t>a</a:t>
            </a:r>
            <a:r>
              <a:rPr lang="ru-RU" dirty="0" smtClean="0"/>
              <a:t> </a:t>
            </a:r>
            <a:r>
              <a:rPr lang="ru-RU" dirty="0" err="1" smtClean="0"/>
              <a:t>chair</a:t>
            </a:r>
            <a:r>
              <a:rPr lang="ru-RU" dirty="0" smtClean="0"/>
              <a:t> </a:t>
            </a:r>
            <a:r>
              <a:rPr lang="ru-RU" dirty="0" err="1" smtClean="0"/>
              <a:t>with</a:t>
            </a:r>
            <a:r>
              <a:rPr lang="ru-RU" dirty="0" smtClean="0"/>
              <a:t> </a:t>
            </a:r>
            <a:r>
              <a:rPr lang="ru-RU" dirty="0" err="1" smtClean="0"/>
              <a:t>their</a:t>
            </a:r>
            <a:r>
              <a:rPr lang="ru-RU" dirty="0" smtClean="0"/>
              <a:t> </a:t>
            </a:r>
            <a:r>
              <a:rPr lang="ru-RU" dirty="0" err="1" smtClean="0"/>
              <a:t>pants</a:t>
            </a:r>
            <a:r>
              <a:rPr lang="ru-RU" dirty="0" smtClean="0"/>
              <a:t> </a:t>
            </a:r>
            <a:r>
              <a:rPr lang="ru-RU" dirty="0" err="1" smtClean="0"/>
              <a:t>legs</a:t>
            </a:r>
            <a:r>
              <a:rPr lang="ru-RU" dirty="0" smtClean="0"/>
              <a:t>, </a:t>
            </a:r>
            <a:r>
              <a:rPr lang="ru-RU" dirty="0" err="1" smtClean="0"/>
              <a:t>standing</a:t>
            </a:r>
            <a:r>
              <a:rPr lang="ru-RU" dirty="0" smtClean="0"/>
              <a:t> </a:t>
            </a:r>
            <a:r>
              <a:rPr lang="ru-RU" dirty="0" err="1" smtClean="0"/>
              <a:t>on</a:t>
            </a:r>
            <a:r>
              <a:rPr lang="ru-RU" dirty="0" smtClean="0"/>
              <a:t> </a:t>
            </a:r>
            <a:r>
              <a:rPr lang="ru-RU" dirty="0" err="1" smtClean="0"/>
              <a:t>all</a:t>
            </a:r>
            <a:r>
              <a:rPr lang="ru-RU" dirty="0" smtClean="0"/>
              <a:t> </a:t>
            </a:r>
            <a:r>
              <a:rPr lang="ru-RU" dirty="0" err="1" smtClean="0"/>
              <a:t>fours</a:t>
            </a:r>
            <a:r>
              <a:rPr lang="ru-RU" dirty="0" smtClean="0"/>
              <a:t>; </a:t>
            </a:r>
            <a:r>
              <a:rPr lang="ru-RU" dirty="0" err="1" smtClean="0"/>
              <a:t>standing</a:t>
            </a:r>
            <a:r>
              <a:rPr lang="ru-RU" dirty="0" smtClean="0"/>
              <a:t> </a:t>
            </a:r>
            <a:r>
              <a:rPr lang="ru-RU" dirty="0" err="1" smtClean="0"/>
              <a:t>without</a:t>
            </a:r>
            <a:r>
              <a:rPr lang="ru-RU" dirty="0" smtClean="0"/>
              <a:t> </a:t>
            </a:r>
            <a:r>
              <a:rPr lang="ru-RU" dirty="0" err="1" smtClean="0"/>
              <a:t>support</a:t>
            </a:r>
            <a:r>
              <a:rPr lang="ru-RU" dirty="0" smtClean="0"/>
              <a:t>; </a:t>
            </a:r>
            <a:r>
              <a:rPr lang="ru-RU" dirty="0" err="1" smtClean="0"/>
              <a:t>standing</a:t>
            </a:r>
            <a:r>
              <a:rPr lang="ru-RU" dirty="0" smtClean="0"/>
              <a:t> </a:t>
            </a:r>
            <a:r>
              <a:rPr lang="ru-RU" dirty="0" err="1" smtClean="0"/>
              <a:t>building</a:t>
            </a:r>
            <a:r>
              <a:rPr lang="ru-RU" dirty="0" smtClean="0"/>
              <a:t> </a:t>
            </a:r>
            <a:r>
              <a:rPr lang="ru-RU" dirty="0" err="1" smtClean="0"/>
              <a:t>on</a:t>
            </a:r>
            <a:r>
              <a:rPr lang="ru-RU" dirty="0" smtClean="0"/>
              <a:t> </a:t>
            </a:r>
            <a:r>
              <a:rPr lang="ru-RU" dirty="0" err="1" smtClean="0"/>
              <a:t>crutches</a:t>
            </a:r>
            <a:r>
              <a:rPr lang="ru-RU" dirty="0" smtClean="0"/>
              <a:t>, </a:t>
            </a:r>
            <a:r>
              <a:rPr lang="ru-RU" dirty="0" err="1" smtClean="0"/>
              <a:t>sticks</a:t>
            </a:r>
            <a:r>
              <a:rPr lang="ru-RU" dirty="0" smtClean="0"/>
              <a:t>, "</a:t>
            </a:r>
            <a:r>
              <a:rPr lang="ru-RU" dirty="0" err="1" smtClean="0"/>
              <a:t>hodilki</a:t>
            </a:r>
            <a:r>
              <a:rPr lang="ru-RU" dirty="0" smtClean="0"/>
              <a:t>" </a:t>
            </a:r>
            <a:r>
              <a:rPr lang="ru-RU" dirty="0" err="1" smtClean="0"/>
              <a:t>on</a:t>
            </a:r>
            <a:r>
              <a:rPr lang="ru-RU" dirty="0" smtClean="0"/>
              <a:t> </a:t>
            </a:r>
            <a:r>
              <a:rPr lang="ru-RU" dirty="0" err="1" smtClean="0"/>
              <a:t>the</a:t>
            </a:r>
            <a:r>
              <a:rPr lang="ru-RU" dirty="0" smtClean="0"/>
              <a:t> </a:t>
            </a:r>
            <a:r>
              <a:rPr lang="ru-RU" dirty="0" err="1" smtClean="0"/>
              <a:t>boards</a:t>
            </a:r>
            <a:r>
              <a:rPr lang="ru-RU" dirty="0" smtClean="0"/>
              <a:t>, </a:t>
            </a:r>
            <a:r>
              <a:rPr lang="ru-RU" dirty="0" err="1" smtClean="0"/>
              <a:t>with</a:t>
            </a:r>
            <a:r>
              <a:rPr lang="ru-RU" dirty="0" smtClean="0"/>
              <a:t> </a:t>
            </a:r>
            <a:r>
              <a:rPr lang="ru-RU" dirty="0" err="1" smtClean="0"/>
              <a:t>reliance</a:t>
            </a:r>
            <a:r>
              <a:rPr lang="ru-RU" dirty="0" smtClean="0"/>
              <a:t> </a:t>
            </a:r>
            <a:r>
              <a:rPr lang="ru-RU" dirty="0" err="1" smtClean="0"/>
              <a:t>on</a:t>
            </a:r>
            <a:r>
              <a:rPr lang="ru-RU" dirty="0" smtClean="0"/>
              <a:t> </a:t>
            </a:r>
            <a:r>
              <a:rPr lang="ru-RU" dirty="0" err="1" smtClean="0"/>
              <a:t>the</a:t>
            </a:r>
            <a:r>
              <a:rPr lang="ru-RU" dirty="0" smtClean="0"/>
              <a:t> </a:t>
            </a:r>
            <a:r>
              <a:rPr lang="ru-RU" dirty="0" err="1" smtClean="0"/>
              <a:t>lintel</a:t>
            </a:r>
            <a:r>
              <a:rPr lang="ru-RU" dirty="0" smtClean="0"/>
              <a:t> </a:t>
            </a:r>
            <a:r>
              <a:rPr lang="ru-RU" dirty="0" err="1" smtClean="0"/>
              <a:t>and</a:t>
            </a:r>
            <a:r>
              <a:rPr lang="ru-RU" dirty="0" smtClean="0"/>
              <a:t> </a:t>
            </a:r>
            <a:r>
              <a:rPr lang="ru-RU" dirty="0" err="1" smtClean="0"/>
              <a:t>the</a:t>
            </a:r>
            <a:r>
              <a:rPr lang="ru-RU" dirty="0" smtClean="0"/>
              <a:t> </a:t>
            </a:r>
            <a:r>
              <a:rPr lang="ru-RU" dirty="0" err="1" smtClean="0"/>
              <a:t>climbing</a:t>
            </a:r>
            <a:r>
              <a:rPr lang="ru-RU" dirty="0" smtClean="0"/>
              <a:t> </a:t>
            </a:r>
            <a:r>
              <a:rPr lang="ru-RU" dirty="0" err="1" smtClean="0"/>
              <a:t>wall</a:t>
            </a:r>
            <a:r>
              <a:rPr lang="ru-RU" dirty="0" smtClean="0"/>
              <a:t>, </a:t>
            </a:r>
            <a:r>
              <a:rPr lang="ru-RU" dirty="0" err="1" smtClean="0"/>
              <a:t>chair</a:t>
            </a:r>
            <a:r>
              <a:rPr lang="ru-RU" dirty="0" smtClean="0"/>
              <a:t>, </a:t>
            </a:r>
            <a:r>
              <a:rPr lang="ru-RU" dirty="0" err="1" smtClean="0"/>
              <a:t>etc</a:t>
            </a:r>
            <a:r>
              <a:rPr lang="ru-RU" dirty="0" smtClean="0"/>
              <a:t>.</a:t>
            </a:r>
          </a:p>
          <a:p>
            <a:endParaRPr lang="ru-RU" dirty="0"/>
          </a:p>
        </p:txBody>
      </p:sp>
      <p:sp>
        <p:nvSpPr>
          <p:cNvPr id="3" name="Заголовок 2"/>
          <p:cNvSpPr>
            <a:spLocks noGrp="1"/>
          </p:cNvSpPr>
          <p:nvPr>
            <p:ph type="title"/>
          </p:nvPr>
        </p:nvSpPr>
        <p:spPr/>
        <p:txBody>
          <a:bodyPr>
            <a:normAutofit fontScale="90000"/>
          </a:bodyPr>
          <a:lstStyle/>
          <a:p>
            <a:r>
              <a:rPr lang="en-US" dirty="0" smtClean="0"/>
              <a:t>the original position of the body</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There are several forms of physical therapy lessons:</a:t>
            </a:r>
            <a:br>
              <a:rPr lang="en-US" dirty="0" smtClean="0"/>
            </a:br>
            <a:r>
              <a:rPr lang="en-US" dirty="0" smtClean="0"/>
              <a:t>- morning hygienic,</a:t>
            </a:r>
            <a:br>
              <a:rPr lang="en-US" dirty="0" smtClean="0"/>
            </a:br>
            <a:r>
              <a:rPr lang="en-US" dirty="0" smtClean="0"/>
              <a:t>- physiotherapy,</a:t>
            </a:r>
            <a:br>
              <a:rPr lang="en-US" dirty="0" smtClean="0"/>
            </a:br>
            <a:r>
              <a:rPr lang="en-US" dirty="0" smtClean="0"/>
              <a:t>- independent physical exercise,</a:t>
            </a:r>
            <a:br>
              <a:rPr lang="en-US" dirty="0" smtClean="0"/>
            </a:br>
            <a:r>
              <a:rPr lang="en-US" dirty="0" smtClean="0"/>
              <a:t>- therapeutic dosed walking and</a:t>
            </a:r>
            <a:br>
              <a:rPr lang="en-US" dirty="0" smtClean="0"/>
            </a:br>
            <a:r>
              <a:rPr lang="en-US" dirty="0" smtClean="0"/>
              <a:t>- the ascent (</a:t>
            </a:r>
            <a:r>
              <a:rPr lang="en-US" dirty="0" err="1" smtClean="0"/>
              <a:t>terrenkur</a:t>
            </a:r>
            <a:r>
              <a:rPr lang="en-US" dirty="0" smtClean="0"/>
              <a:t>)</a:t>
            </a:r>
            <a:br>
              <a:rPr lang="en-US" dirty="0" smtClean="0"/>
            </a:br>
            <a:r>
              <a:rPr lang="en-US" dirty="0" smtClean="0"/>
              <a:t>- mass forms of Physical Culture,</a:t>
            </a:r>
            <a:br>
              <a:rPr lang="en-US" dirty="0" smtClean="0"/>
            </a:br>
            <a:r>
              <a:rPr lang="en-US" dirty="0" smtClean="0"/>
              <a:t>- dosage swimming, rowing, running, etc.</a:t>
            </a:r>
            <a:endParaRPr lang="ru-RU" dirty="0"/>
          </a:p>
        </p:txBody>
      </p:sp>
      <p:sp>
        <p:nvSpPr>
          <p:cNvPr id="3" name="Заголовок 2"/>
          <p:cNvSpPr>
            <a:spLocks noGrp="1"/>
          </p:cNvSpPr>
          <p:nvPr>
            <p:ph type="title"/>
          </p:nvPr>
        </p:nvSpPr>
        <p:spPr/>
        <p:txBody>
          <a:bodyPr/>
          <a:lstStyle/>
          <a:p>
            <a:r>
              <a:rPr lang="en-US" dirty="0" smtClean="0"/>
              <a:t>TPC form:</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57364"/>
            <a:ext cx="8229600" cy="4149927"/>
          </a:xfrm>
        </p:spPr>
        <p:txBody>
          <a:bodyPr/>
          <a:lstStyle/>
          <a:p>
            <a:r>
              <a:rPr lang="en-US" dirty="0" smtClean="0"/>
              <a:t>Therapeutic dosed walking is shown to normalize the patient's gait after injuries and diseases of the nervous system, musculoskeletal, and metabolic disorders, for training the cardiovascular and respiratory systems. Dispensed medical walking speed of movement, long distance, terrain.</a:t>
            </a:r>
            <a:endParaRPr lang="ru-RU" dirty="0"/>
          </a:p>
        </p:txBody>
      </p:sp>
      <p:sp>
        <p:nvSpPr>
          <p:cNvPr id="3" name="Заголовок 2"/>
          <p:cNvSpPr>
            <a:spLocks noGrp="1"/>
          </p:cNvSpPr>
          <p:nvPr>
            <p:ph type="title"/>
          </p:nvPr>
        </p:nvSpPr>
        <p:spPr/>
        <p:txBody>
          <a:bodyPr>
            <a:noAutofit/>
          </a:bodyPr>
          <a:lstStyle/>
          <a:p>
            <a:r>
              <a:rPr lang="en-US" sz="2400" dirty="0" smtClean="0">
                <a:solidFill>
                  <a:srgbClr val="FF0000"/>
                </a:solidFill>
              </a:rPr>
              <a:t>Morning hygienic gymnastics </a:t>
            </a:r>
            <a:r>
              <a:rPr lang="en-US" sz="2400" dirty="0" smtClean="0"/>
              <a:t>for the body of the patient - is a specially selected complex of physical exercises, promotes translation of the body of the sleep state-braking - with the active state of the day.</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85720" y="1142984"/>
            <a:ext cx="8643998" cy="5357850"/>
          </a:xfrm>
        </p:spPr>
        <p:txBody>
          <a:bodyPr>
            <a:normAutofit fontScale="92500" lnSpcReduction="10000"/>
          </a:bodyPr>
          <a:lstStyle/>
          <a:p>
            <a:pPr algn="just">
              <a:lnSpc>
                <a:spcPct val="140000"/>
              </a:lnSpc>
            </a:pPr>
            <a:r>
              <a:rPr lang="en-US" b="1" dirty="0" smtClean="0">
                <a:latin typeface="Arial" pitchFamily="34" charset="0"/>
                <a:cs typeface="Arial" pitchFamily="34" charset="0"/>
              </a:rPr>
              <a:t>effective and early return of sick and disabled for household and labor processes in society, restoration of personal properties of rights</a:t>
            </a:r>
          </a:p>
          <a:p>
            <a:pPr algn="just">
              <a:buNone/>
            </a:pPr>
            <a:endParaRPr lang="en-US" dirty="0" smtClean="0">
              <a:latin typeface="Arial" pitchFamily="34" charset="0"/>
              <a:cs typeface="Arial" pitchFamily="34" charset="0"/>
            </a:endParaRPr>
          </a:p>
          <a:p>
            <a:pPr algn="just">
              <a:lnSpc>
                <a:spcPct val="150000"/>
              </a:lnSpc>
            </a:pPr>
            <a:r>
              <a:rPr lang="en-US" b="1" dirty="0" smtClean="0">
                <a:solidFill>
                  <a:srgbClr val="FF0000"/>
                </a:solidFill>
                <a:latin typeface="Arial" pitchFamily="34" charset="0"/>
                <a:cs typeface="Arial" pitchFamily="34" charset="0"/>
              </a:rPr>
              <a:t>According to WHO</a:t>
            </a:r>
            <a:endParaRPr lang="en-US" b="1" dirty="0" smtClean="0">
              <a:latin typeface="Arial" pitchFamily="34" charset="0"/>
              <a:cs typeface="Arial" pitchFamily="34" charset="0"/>
            </a:endParaRPr>
          </a:p>
          <a:p>
            <a:pPr algn="just">
              <a:lnSpc>
                <a:spcPct val="150000"/>
              </a:lnSpc>
              <a:buNone/>
            </a:pPr>
            <a:r>
              <a:rPr lang="en-US" b="1" dirty="0" smtClean="0">
                <a:latin typeface="Arial" pitchFamily="34" charset="0"/>
                <a:cs typeface="Arial" pitchFamily="34" charset="0"/>
              </a:rPr>
              <a:t>	The rehabilitation is a process aimed at comprehensive assistance to the sick and disabled to achieve their maximum potential in this disease is physical, mental, vocational, social and economic usefulness</a:t>
            </a:r>
            <a:r>
              <a:rPr lang="en-US" b="1" dirty="0" smtClean="0"/>
              <a:t>.</a:t>
            </a:r>
            <a:endParaRPr lang="ru-RU" b="1" dirty="0"/>
          </a:p>
        </p:txBody>
      </p:sp>
      <p:sp>
        <p:nvSpPr>
          <p:cNvPr id="3" name="Заголовок 2"/>
          <p:cNvSpPr>
            <a:spLocks noGrp="1"/>
          </p:cNvSpPr>
          <p:nvPr>
            <p:ph type="title"/>
          </p:nvPr>
        </p:nvSpPr>
        <p:spPr>
          <a:xfrm>
            <a:off x="457200" y="274638"/>
            <a:ext cx="8229600" cy="796908"/>
          </a:xfrm>
        </p:spPr>
        <p:txBody>
          <a:bodyPr/>
          <a:lstStyle/>
          <a:p>
            <a:r>
              <a:rPr lang="en-US" dirty="0" smtClean="0"/>
              <a:t>The purpose of rehabilitation</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en-US" dirty="0" smtClean="0"/>
              <a:t>treatment dosage walking with gradual climb and descent on special routes. Used in diseases of the cardiovascular, respiratory, and metabolic disorders, traumatic lesions of the musculoskeletal system and the nervous system. </a:t>
            </a:r>
            <a:br>
              <a:rPr lang="en-US" dirty="0" smtClean="0"/>
            </a:br>
            <a:r>
              <a:rPr lang="en-US" dirty="0" smtClean="0"/>
              <a:t>Depending on the gradient </a:t>
            </a:r>
            <a:r>
              <a:rPr lang="en-US" dirty="0" err="1" smtClean="0"/>
              <a:t>terrainkur</a:t>
            </a:r>
            <a:r>
              <a:rPr lang="en-US" dirty="0" smtClean="0"/>
              <a:t> routes are divided into groups: </a:t>
            </a:r>
            <a:br>
              <a:rPr lang="en-US" dirty="0" smtClean="0"/>
            </a:br>
            <a:r>
              <a:rPr lang="en-US" dirty="0" smtClean="0"/>
              <a:t>a an elevation angle of from 4 to 10 °, </a:t>
            </a:r>
            <a:br>
              <a:rPr lang="en-US" dirty="0" smtClean="0"/>
            </a:br>
            <a:r>
              <a:rPr lang="en-US" dirty="0" smtClean="0"/>
              <a:t>  with an elevation angle of 11-15 ° and </a:t>
            </a:r>
            <a:br>
              <a:rPr lang="en-US" dirty="0" smtClean="0"/>
            </a:br>
            <a:r>
              <a:rPr lang="en-US" dirty="0" smtClean="0"/>
              <a:t>with an elevation angle of 16-20 °.</a:t>
            </a:r>
            <a:endParaRPr lang="ru-RU" dirty="0"/>
          </a:p>
        </p:txBody>
      </p:sp>
      <p:sp>
        <p:nvSpPr>
          <p:cNvPr id="3" name="Заголовок 2"/>
          <p:cNvSpPr>
            <a:spLocks noGrp="1"/>
          </p:cNvSpPr>
          <p:nvPr>
            <p:ph type="title"/>
          </p:nvPr>
        </p:nvSpPr>
        <p:spPr/>
        <p:txBody>
          <a:bodyPr/>
          <a:lstStyle/>
          <a:p>
            <a:r>
              <a:rPr lang="en-US" dirty="0" smtClean="0"/>
              <a:t>Dosed the ascent (</a:t>
            </a:r>
            <a:r>
              <a:rPr lang="en-US" dirty="0" err="1" smtClean="0"/>
              <a:t>terrenkur</a:t>
            </a:r>
            <a:r>
              <a:rPr lang="en-US" dirty="0" smtClean="0"/>
              <a:t>)</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en-US" dirty="0" smtClean="0"/>
              <a:t>and others may be not only means of physical therapy (as a kind of exercise), but also its independent form. </a:t>
            </a:r>
            <a:br>
              <a:rPr lang="en-US" dirty="0" smtClean="0"/>
            </a:br>
            <a:r>
              <a:rPr lang="en-US" dirty="0" smtClean="0"/>
              <a:t>They are designed to further the training function of the affected organs and the whole body, as well as improving efficiency convalescents. </a:t>
            </a:r>
            <a:br>
              <a:rPr lang="en-US" dirty="0" smtClean="0"/>
            </a:br>
            <a:r>
              <a:rPr lang="en-US" dirty="0" smtClean="0"/>
              <a:t>Apply individually tailored indications, contraindications and appropriate dosages. Recently, widely used in rehabilitation of athletes, young and middle ages.</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en-US" dirty="0" smtClean="0"/>
              <a:t>include sports games, close tourism, sport items, trips, mass gymnastic performances, holidays. </a:t>
            </a:r>
            <a:br>
              <a:rPr lang="en-US" dirty="0" smtClean="0"/>
            </a:br>
            <a:r>
              <a:rPr lang="en-US" dirty="0" smtClean="0"/>
              <a:t>These forms are used in the final period of recovery and training of all organs and body systems are selected individually. </a:t>
            </a:r>
            <a:br>
              <a:rPr lang="en-US" dirty="0" smtClean="0"/>
            </a:br>
            <a:r>
              <a:rPr lang="en-US" dirty="0" smtClean="0"/>
              <a:t>Mass forms of physical therapy are used not only to treatment and rehabilitation, but also as a prophylactic measure, especially in groups of "Health" and to practice with the elderly.</a:t>
            </a:r>
          </a:p>
          <a:p>
            <a:endParaRPr lang="ru-RU" dirty="0"/>
          </a:p>
        </p:txBody>
      </p:sp>
      <p:sp>
        <p:nvSpPr>
          <p:cNvPr id="3" name="Заголовок 2"/>
          <p:cNvSpPr>
            <a:spLocks noGrp="1"/>
          </p:cNvSpPr>
          <p:nvPr>
            <p:ph type="title"/>
          </p:nvPr>
        </p:nvSpPr>
        <p:spPr/>
        <p:txBody>
          <a:bodyPr>
            <a:normAutofit fontScale="90000"/>
          </a:bodyPr>
          <a:lstStyle/>
          <a:p>
            <a:r>
              <a:rPr lang="en-US" dirty="0" smtClean="0"/>
              <a:t>It forms a mass of improving physical training elements</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r>
              <a:rPr lang="en-US" sz="3200" b="1" dirty="0" smtClean="0">
                <a:latin typeface="Arial" pitchFamily="34" charset="0"/>
                <a:cs typeface="Arial" pitchFamily="34" charset="0"/>
              </a:rPr>
              <a:t>recovery the patient's health through the integrated use of various tools designed to maximize the recovery of disturbed physiological functions of the body, and in failing to achieve this - and the development of compensatory substitution devices (functions).</a:t>
            </a:r>
            <a:endParaRPr lang="ru-RU" sz="3200" b="1" dirty="0">
              <a:latin typeface="Arial" pitchFamily="34" charset="0"/>
              <a:cs typeface="Arial" pitchFamily="34" charset="0"/>
            </a:endParaRPr>
          </a:p>
        </p:txBody>
      </p:sp>
      <p:sp>
        <p:nvSpPr>
          <p:cNvPr id="3" name="Заголовок 2"/>
          <p:cNvSpPr>
            <a:spLocks noGrp="1"/>
          </p:cNvSpPr>
          <p:nvPr>
            <p:ph type="title"/>
          </p:nvPr>
        </p:nvSpPr>
        <p:spPr/>
        <p:txBody>
          <a:bodyPr>
            <a:normAutofit/>
          </a:bodyPr>
          <a:lstStyle/>
          <a:p>
            <a:r>
              <a:rPr lang="en-US" sz="3200" dirty="0" smtClean="0">
                <a:solidFill>
                  <a:srgbClr val="FF0000"/>
                </a:solidFill>
                <a:effectLst/>
                <a:latin typeface="Arial Unicode MS" pitchFamily="34" charset="-128"/>
                <a:ea typeface="Arial Unicode MS" pitchFamily="34" charset="-128"/>
                <a:cs typeface="Arial Unicode MS" pitchFamily="34" charset="-128"/>
              </a:rPr>
              <a:t>The </a:t>
            </a:r>
            <a:r>
              <a:rPr lang="ru-RU" sz="3200" dirty="0" smtClean="0">
                <a:solidFill>
                  <a:srgbClr val="FF0000"/>
                </a:solidFill>
                <a:effectLst/>
                <a:latin typeface="Arial Unicode MS" pitchFamily="34" charset="-128"/>
                <a:ea typeface="Arial Unicode MS" pitchFamily="34" charset="-128"/>
                <a:cs typeface="Arial Unicode MS" pitchFamily="34" charset="-128"/>
              </a:rPr>
              <a:t> </a:t>
            </a:r>
            <a:r>
              <a:rPr lang="en-US" sz="3200" dirty="0" smtClean="0">
                <a:solidFill>
                  <a:srgbClr val="FF0000"/>
                </a:solidFill>
                <a:effectLst/>
                <a:latin typeface="Arial Unicode MS" pitchFamily="34" charset="-128"/>
                <a:ea typeface="Arial Unicode MS" pitchFamily="34" charset="-128"/>
                <a:cs typeface="Arial Unicode MS" pitchFamily="34" charset="-128"/>
              </a:rPr>
              <a:t>first</a:t>
            </a:r>
            <a:r>
              <a:rPr lang="ru-RU" sz="3200" dirty="0" smtClean="0">
                <a:solidFill>
                  <a:srgbClr val="FF0000"/>
                </a:solidFill>
                <a:effectLst/>
                <a:latin typeface="Arial Unicode MS" pitchFamily="34" charset="-128"/>
                <a:ea typeface="Arial Unicode MS" pitchFamily="34" charset="-128"/>
                <a:cs typeface="Arial Unicode MS" pitchFamily="34" charset="-128"/>
              </a:rPr>
              <a:t> </a:t>
            </a:r>
            <a:r>
              <a:rPr lang="en-US" sz="3200" dirty="0" smtClean="0">
                <a:solidFill>
                  <a:srgbClr val="FF0000"/>
                </a:solidFill>
                <a:effectLst/>
                <a:latin typeface="Arial Unicode MS" pitchFamily="34" charset="-128"/>
                <a:ea typeface="Arial Unicode MS" pitchFamily="34" charset="-128"/>
                <a:cs typeface="Arial Unicode MS" pitchFamily="34" charset="-128"/>
              </a:rPr>
              <a:t>and </a:t>
            </a:r>
            <a:r>
              <a:rPr lang="ru-RU" sz="3200" dirty="0" smtClean="0">
                <a:solidFill>
                  <a:srgbClr val="FF0000"/>
                </a:solidFill>
                <a:effectLst/>
                <a:latin typeface="Arial Unicode MS" pitchFamily="34" charset="-128"/>
                <a:ea typeface="Arial Unicode MS" pitchFamily="34" charset="-128"/>
                <a:cs typeface="Arial Unicode MS" pitchFamily="34" charset="-128"/>
              </a:rPr>
              <a:t> </a:t>
            </a:r>
            <a:r>
              <a:rPr lang="en-US" sz="3200" dirty="0" smtClean="0">
                <a:solidFill>
                  <a:srgbClr val="FF0000"/>
                </a:solidFill>
                <a:effectLst/>
                <a:latin typeface="Arial Unicode MS" pitchFamily="34" charset="-128"/>
                <a:ea typeface="Arial Unicode MS" pitchFamily="34" charset="-128"/>
                <a:cs typeface="Arial Unicode MS" pitchFamily="34" charset="-128"/>
              </a:rPr>
              <a:t>main</a:t>
            </a:r>
            <a:r>
              <a:rPr lang="ru-RU" sz="3200" dirty="0" smtClean="0">
                <a:solidFill>
                  <a:srgbClr val="FF0000"/>
                </a:solidFill>
                <a:effectLst/>
                <a:latin typeface="Arial Unicode MS" pitchFamily="34" charset="-128"/>
                <a:ea typeface="Arial Unicode MS" pitchFamily="34" charset="-128"/>
                <a:cs typeface="Arial Unicode MS" pitchFamily="34" charset="-128"/>
              </a:rPr>
              <a:t> </a:t>
            </a:r>
            <a:r>
              <a:rPr lang="en-US" sz="3200" dirty="0" smtClean="0">
                <a:solidFill>
                  <a:srgbClr val="FF0000"/>
                </a:solidFill>
                <a:effectLst/>
                <a:latin typeface="Arial Unicode MS" pitchFamily="34" charset="-128"/>
                <a:ea typeface="Arial Unicode MS" pitchFamily="34" charset="-128"/>
                <a:cs typeface="Arial Unicode MS" pitchFamily="34" charset="-128"/>
              </a:rPr>
              <a:t> line</a:t>
            </a:r>
            <a:r>
              <a:rPr lang="ru-RU" sz="3200" dirty="0" smtClean="0">
                <a:solidFill>
                  <a:srgbClr val="FF0000"/>
                </a:solidFill>
                <a:effectLst/>
                <a:latin typeface="Arial Unicode MS" pitchFamily="34" charset="-128"/>
                <a:ea typeface="Arial Unicode MS" pitchFamily="34" charset="-128"/>
                <a:cs typeface="Arial Unicode MS" pitchFamily="34" charset="-128"/>
              </a:rPr>
              <a:t> </a:t>
            </a:r>
            <a:r>
              <a:rPr lang="en-US" sz="3200" dirty="0" smtClean="0">
                <a:solidFill>
                  <a:srgbClr val="FF0000"/>
                </a:solidFill>
                <a:effectLst/>
                <a:latin typeface="Arial Unicode MS" pitchFamily="34" charset="-128"/>
                <a:ea typeface="Arial Unicode MS" pitchFamily="34" charset="-128"/>
                <a:cs typeface="Arial Unicode MS" pitchFamily="34" charset="-128"/>
              </a:rPr>
              <a:t> of </a:t>
            </a:r>
            <a:r>
              <a:rPr lang="ru-RU" sz="3200" dirty="0" smtClean="0">
                <a:solidFill>
                  <a:srgbClr val="FF0000"/>
                </a:solidFill>
                <a:effectLst/>
                <a:latin typeface="Arial Unicode MS" pitchFamily="34" charset="-128"/>
                <a:ea typeface="Arial Unicode MS" pitchFamily="34" charset="-128"/>
                <a:cs typeface="Arial Unicode MS" pitchFamily="34" charset="-128"/>
              </a:rPr>
              <a:t> </a:t>
            </a:r>
            <a:r>
              <a:rPr lang="en-US" sz="3200" dirty="0" smtClean="0">
                <a:solidFill>
                  <a:srgbClr val="FF0000"/>
                </a:solidFill>
                <a:effectLst/>
                <a:latin typeface="Arial Unicode MS" pitchFamily="34" charset="-128"/>
                <a:ea typeface="Arial Unicode MS" pitchFamily="34" charset="-128"/>
                <a:cs typeface="Arial Unicode MS" pitchFamily="34" charset="-128"/>
              </a:rPr>
              <a:t>rehabilitation (medical</a:t>
            </a:r>
            <a:r>
              <a:rPr lang="ru-RU" sz="3200" dirty="0" smtClean="0">
                <a:solidFill>
                  <a:srgbClr val="FF0000"/>
                </a:solidFill>
                <a:effectLst/>
                <a:latin typeface="Arial Unicode MS" pitchFamily="34" charset="-128"/>
                <a:ea typeface="Arial Unicode MS" pitchFamily="34" charset="-128"/>
                <a:cs typeface="Arial Unicode MS" pitchFamily="34" charset="-128"/>
              </a:rPr>
              <a:t>  </a:t>
            </a:r>
            <a:r>
              <a:rPr lang="en-US" sz="3200" dirty="0" smtClean="0">
                <a:solidFill>
                  <a:srgbClr val="FF0000"/>
                </a:solidFill>
                <a:effectLst/>
                <a:latin typeface="Arial Unicode MS" pitchFamily="34" charset="-128"/>
                <a:ea typeface="Arial Unicode MS" pitchFamily="34" charset="-128"/>
                <a:cs typeface="Arial Unicode MS" pitchFamily="34" charset="-128"/>
              </a:rPr>
              <a:t>and </a:t>
            </a:r>
            <a:r>
              <a:rPr lang="ru-RU" sz="3200" dirty="0" smtClean="0">
                <a:solidFill>
                  <a:srgbClr val="FF0000"/>
                </a:solidFill>
                <a:effectLst/>
                <a:latin typeface="Arial Unicode MS" pitchFamily="34" charset="-128"/>
                <a:ea typeface="Arial Unicode MS" pitchFamily="34" charset="-128"/>
                <a:cs typeface="Arial Unicode MS" pitchFamily="34" charset="-128"/>
              </a:rPr>
              <a:t> </a:t>
            </a:r>
            <a:r>
              <a:rPr lang="en-US" sz="3200" dirty="0" smtClean="0">
                <a:solidFill>
                  <a:srgbClr val="FF0000"/>
                </a:solidFill>
                <a:effectLst/>
                <a:latin typeface="Arial Unicode MS" pitchFamily="34" charset="-128"/>
                <a:ea typeface="Arial Unicode MS" pitchFamily="34" charset="-128"/>
                <a:cs typeface="Arial Unicode MS" pitchFamily="34" charset="-128"/>
              </a:rPr>
              <a:t>physical)</a:t>
            </a:r>
            <a:endParaRPr lang="ru-RU" sz="3200" dirty="0">
              <a:solidFill>
                <a:srgbClr val="FF0000"/>
              </a:solidFill>
              <a:effectLst/>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1481328"/>
            <a:ext cx="8929718" cy="4876630"/>
          </a:xfrm>
        </p:spPr>
        <p:txBody>
          <a:bodyPr/>
          <a:lstStyle/>
          <a:p>
            <a:pPr>
              <a:buNone/>
            </a:pPr>
            <a:r>
              <a:rPr lang="en-US" dirty="0" smtClean="0">
                <a:latin typeface="Arial Unicode MS" pitchFamily="34" charset="-128"/>
                <a:ea typeface="Arial Unicode MS" pitchFamily="34" charset="-128"/>
                <a:cs typeface="Arial Unicode MS" pitchFamily="34" charset="-128"/>
              </a:rPr>
              <a:t>correspond to the three classes of consequences of disease: </a:t>
            </a:r>
          </a:p>
          <a:p>
            <a:pPr>
              <a:buClr>
                <a:srgbClr val="FF0000"/>
              </a:buClr>
              <a:buSzPct val="100000"/>
              <a:buFont typeface="Wingdings" pitchFamily="2" charset="2"/>
              <a:buChar char="q"/>
            </a:pPr>
            <a:r>
              <a:rPr lang="en-US" dirty="0" smtClean="0">
                <a:latin typeface="Arial Unicode MS" pitchFamily="34" charset="-128"/>
                <a:ea typeface="Arial Unicode MS" pitchFamily="34" charset="-128"/>
                <a:cs typeface="Arial Unicode MS" pitchFamily="34" charset="-128"/>
              </a:rPr>
              <a:t> </a:t>
            </a:r>
            <a:r>
              <a:rPr lang="en-US" b="1" dirty="0" smtClean="0">
                <a:solidFill>
                  <a:srgbClr val="FF0000"/>
                </a:solidFill>
                <a:latin typeface="Arial Unicode MS" pitchFamily="34" charset="-128"/>
                <a:ea typeface="Arial Unicode MS" pitchFamily="34" charset="-128"/>
                <a:cs typeface="Arial Unicode MS" pitchFamily="34" charset="-128"/>
              </a:rPr>
              <a:t>1) Medical and biological effects </a:t>
            </a:r>
            <a:r>
              <a:rPr lang="en-US" dirty="0" smtClean="0">
                <a:latin typeface="Arial Unicode MS" pitchFamily="34" charset="-128"/>
                <a:ea typeface="Arial Unicode MS" pitchFamily="34" charset="-128"/>
                <a:cs typeface="Arial Unicode MS" pitchFamily="34" charset="-128"/>
              </a:rPr>
              <a:t>of diseases that are to deviations from the normal </a:t>
            </a:r>
            <a:r>
              <a:rPr lang="en-US" dirty="0" err="1" smtClean="0">
                <a:latin typeface="Arial Unicode MS" pitchFamily="34" charset="-128"/>
                <a:ea typeface="Arial Unicode MS" pitchFamily="34" charset="-128"/>
                <a:cs typeface="Arial Unicode MS" pitchFamily="34" charset="-128"/>
              </a:rPr>
              <a:t>morphofunctional</a:t>
            </a:r>
            <a:r>
              <a:rPr lang="en-US" dirty="0" smtClean="0">
                <a:latin typeface="Arial Unicode MS" pitchFamily="34" charset="-128"/>
                <a:ea typeface="Arial Unicode MS" pitchFamily="34" charset="-128"/>
                <a:cs typeface="Arial Unicode MS" pitchFamily="34" charset="-128"/>
              </a:rPr>
              <a:t> status</a:t>
            </a:r>
            <a:r>
              <a:rPr lang="ru-RU" dirty="0" smtClean="0">
                <a:latin typeface="Arial Unicode MS" pitchFamily="34" charset="-128"/>
                <a:ea typeface="Arial Unicode MS" pitchFamily="34" charset="-128"/>
                <a:cs typeface="Arial Unicode MS" pitchFamily="34" charset="-128"/>
              </a:rPr>
              <a:t> – </a:t>
            </a:r>
            <a:r>
              <a:rPr lang="en-US" u="sng" dirty="0" smtClean="0">
                <a:latin typeface="Arial Unicode MS" pitchFamily="34" charset="-128"/>
                <a:ea typeface="Arial Unicode MS" pitchFamily="34" charset="-128"/>
                <a:cs typeface="Arial Unicode MS" pitchFamily="34" charset="-128"/>
              </a:rPr>
              <a:t>medical </a:t>
            </a:r>
            <a:r>
              <a:rPr lang="en-US" dirty="0" smtClean="0">
                <a:latin typeface="Arial Unicode MS" pitchFamily="34" charset="-128"/>
                <a:ea typeface="Arial Unicode MS" pitchFamily="34" charset="-128"/>
                <a:cs typeface="Arial Unicode MS" pitchFamily="34" charset="-128"/>
              </a:rPr>
              <a:t>rehabilitation; </a:t>
            </a:r>
          </a:p>
          <a:p>
            <a:pPr>
              <a:buClr>
                <a:srgbClr val="FF0000"/>
              </a:buClr>
              <a:buSzPct val="100000"/>
              <a:buFont typeface="Wingdings" pitchFamily="2" charset="2"/>
              <a:buChar char="q"/>
            </a:pPr>
            <a:r>
              <a:rPr lang="en-US" b="1" dirty="0" smtClean="0">
                <a:solidFill>
                  <a:srgbClr val="FF0000"/>
                </a:solidFill>
                <a:latin typeface="Arial Unicode MS" pitchFamily="34" charset="-128"/>
                <a:ea typeface="Arial Unicode MS" pitchFamily="34" charset="-128"/>
                <a:cs typeface="Arial Unicode MS" pitchFamily="34" charset="-128"/>
              </a:rPr>
              <a:t> 2) reduction of work capacity</a:t>
            </a:r>
            <a:r>
              <a:rPr lang="en-US" dirty="0" smtClean="0">
                <a:latin typeface="Arial Unicode MS" pitchFamily="34" charset="-128"/>
                <a:ea typeface="Arial Unicode MS" pitchFamily="34" charset="-128"/>
                <a:cs typeface="Arial Unicode MS" pitchFamily="34" charset="-128"/>
              </a:rPr>
              <a:t> or </a:t>
            </a:r>
          </a:p>
          <a:p>
            <a:pPr>
              <a:buClr>
                <a:srgbClr val="FF0000"/>
              </a:buClr>
              <a:buSzPct val="100000"/>
              <a:buNone/>
            </a:pPr>
            <a:r>
              <a:rPr lang="ru-RU" dirty="0" smtClean="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operability in the broad sense – </a:t>
            </a:r>
            <a:r>
              <a:rPr lang="en-US" u="sng" dirty="0" smtClean="0">
                <a:latin typeface="Arial Unicode MS" pitchFamily="34" charset="-128"/>
                <a:ea typeface="Arial Unicode MS" pitchFamily="34" charset="-128"/>
                <a:cs typeface="Arial Unicode MS" pitchFamily="34" charset="-128"/>
              </a:rPr>
              <a:t>work </a:t>
            </a:r>
            <a:r>
              <a:rPr lang="en-US" dirty="0" smtClean="0">
                <a:latin typeface="Arial Unicode MS" pitchFamily="34" charset="-128"/>
                <a:ea typeface="Arial Unicode MS" pitchFamily="34" charset="-128"/>
                <a:cs typeface="Arial Unicode MS" pitchFamily="34" charset="-128"/>
              </a:rPr>
              <a:t>rehabilitation; </a:t>
            </a:r>
          </a:p>
          <a:p>
            <a:pPr>
              <a:buClr>
                <a:srgbClr val="FF0000"/>
              </a:buClr>
              <a:buSzPct val="100000"/>
              <a:buFont typeface="Wingdings" pitchFamily="2" charset="2"/>
              <a:buChar char="q"/>
            </a:pPr>
            <a:r>
              <a:rPr lang="en-US" dirty="0" smtClean="0">
                <a:latin typeface="Arial Unicode MS" pitchFamily="34" charset="-128"/>
                <a:ea typeface="Arial Unicode MS" pitchFamily="34" charset="-128"/>
                <a:cs typeface="Arial Unicode MS" pitchFamily="34" charset="-128"/>
              </a:rPr>
              <a:t> </a:t>
            </a:r>
            <a:r>
              <a:rPr lang="en-US" b="1" dirty="0" smtClean="0">
                <a:solidFill>
                  <a:srgbClr val="FF0000"/>
                </a:solidFill>
                <a:latin typeface="Arial Unicode MS" pitchFamily="34" charset="-128"/>
                <a:ea typeface="Arial Unicode MS" pitchFamily="34" charset="-128"/>
                <a:cs typeface="Arial Unicode MS" pitchFamily="34" charset="-128"/>
              </a:rPr>
              <a:t>3) Social </a:t>
            </a:r>
            <a:r>
              <a:rPr lang="en-US" b="1" dirty="0" err="1" smtClean="0">
                <a:solidFill>
                  <a:srgbClr val="FF0000"/>
                </a:solidFill>
                <a:latin typeface="Arial Unicode MS" pitchFamily="34" charset="-128"/>
                <a:ea typeface="Arial Unicode MS" pitchFamily="34" charset="-128"/>
                <a:cs typeface="Arial Unicode MS" pitchFamily="34" charset="-128"/>
              </a:rPr>
              <a:t>disadaptation</a:t>
            </a:r>
            <a:r>
              <a:rPr lang="en-US" b="1" dirty="0" smtClean="0">
                <a:solidFill>
                  <a:srgbClr val="FF0000"/>
                </a:solidFill>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 broken links with the family and society - </a:t>
            </a:r>
            <a:r>
              <a:rPr lang="en-US" u="sng" dirty="0" smtClean="0">
                <a:latin typeface="Arial Unicode MS" pitchFamily="34" charset="-128"/>
                <a:ea typeface="Arial Unicode MS" pitchFamily="34" charset="-128"/>
                <a:cs typeface="Arial Unicode MS" pitchFamily="34" charset="-128"/>
              </a:rPr>
              <a:t>social</a:t>
            </a:r>
            <a:r>
              <a:rPr lang="en-US" dirty="0" smtClean="0">
                <a:latin typeface="Arial Unicode MS" pitchFamily="34" charset="-128"/>
                <a:ea typeface="Arial Unicode MS" pitchFamily="34" charset="-128"/>
                <a:cs typeface="Arial Unicode MS" pitchFamily="34" charset="-128"/>
              </a:rPr>
              <a:t> rehabilitation.</a:t>
            </a:r>
            <a:endParaRPr lang="ru-RU" dirty="0">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p:txBody>
          <a:bodyPr>
            <a:noAutofit/>
          </a:bodyPr>
          <a:lstStyle/>
          <a:p>
            <a:pPr algn="ctr"/>
            <a:r>
              <a:rPr lang="en-US" sz="3600" dirty="0" smtClean="0">
                <a:solidFill>
                  <a:srgbClr val="FF0000"/>
                </a:solidFill>
                <a:latin typeface="Arial Unicode MS" pitchFamily="34" charset="-128"/>
                <a:ea typeface="Arial Unicode MS" pitchFamily="34" charset="-128"/>
                <a:cs typeface="Arial Unicode MS" pitchFamily="34" charset="-128"/>
              </a:rPr>
              <a:t>Three types of rehabilitation </a:t>
            </a:r>
            <a:br>
              <a:rPr lang="en-US" sz="3600" dirty="0" smtClean="0">
                <a:solidFill>
                  <a:srgbClr val="FF0000"/>
                </a:solidFill>
                <a:latin typeface="Arial Unicode MS" pitchFamily="34" charset="-128"/>
                <a:ea typeface="Arial Unicode MS" pitchFamily="34" charset="-128"/>
                <a:cs typeface="Arial Unicode MS" pitchFamily="34" charset="-128"/>
              </a:rPr>
            </a:br>
            <a:r>
              <a:rPr lang="en-US" sz="3600" dirty="0" smtClean="0">
                <a:solidFill>
                  <a:srgbClr val="FF0000"/>
                </a:solidFill>
                <a:latin typeface="Arial Unicode MS" pitchFamily="34" charset="-128"/>
                <a:ea typeface="Arial Unicode MS" pitchFamily="34" charset="-128"/>
                <a:cs typeface="Arial Unicode MS" pitchFamily="34" charset="-128"/>
              </a:rPr>
              <a:t>(medical, labor, social)</a:t>
            </a:r>
            <a:endParaRPr lang="ru-RU" sz="3600"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endParaRPr lang="en-US" sz="3200" b="1" u="sng" dirty="0" smtClean="0">
              <a:latin typeface="Arial Unicode MS" pitchFamily="34" charset="-128"/>
              <a:ea typeface="Arial Unicode MS" pitchFamily="34" charset="-128"/>
              <a:cs typeface="Arial Unicode MS" pitchFamily="34" charset="-128"/>
            </a:endParaRPr>
          </a:p>
          <a:p>
            <a:pPr>
              <a:lnSpc>
                <a:spcPct val="150000"/>
              </a:lnSpc>
            </a:pPr>
            <a:r>
              <a:rPr lang="en-US" sz="3200" b="1" u="sng" dirty="0" smtClean="0">
                <a:latin typeface="Arial Unicode MS" pitchFamily="34" charset="-128"/>
                <a:ea typeface="Arial Unicode MS" pitchFamily="34" charset="-128"/>
                <a:cs typeface="Arial Unicode MS" pitchFamily="34" charset="-128"/>
              </a:rPr>
              <a:t>full restoration of the functional capabilities </a:t>
            </a:r>
            <a:r>
              <a:rPr lang="en-US" sz="3200" dirty="0" smtClean="0">
                <a:latin typeface="Arial Unicode MS" pitchFamily="34" charset="-128"/>
                <a:ea typeface="Arial Unicode MS" pitchFamily="34" charset="-128"/>
                <a:cs typeface="Arial Unicode MS" pitchFamily="34" charset="-128"/>
              </a:rPr>
              <a:t>of the various systems of the body and musculoskeletal system, and the development of compensatory adaptations to the conditions of everyday life and work</a:t>
            </a:r>
            <a:endParaRPr lang="ru-RU" sz="3200" dirty="0">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p:txBody>
          <a:bodyPr>
            <a:normAutofit fontScale="90000"/>
          </a:bodyPr>
          <a:lstStyle/>
          <a:p>
            <a:pPr algn="ctr"/>
            <a:r>
              <a:rPr lang="en-US" dirty="0" smtClean="0">
                <a:solidFill>
                  <a:srgbClr val="FF0000"/>
                </a:solidFill>
              </a:rPr>
              <a:t>The main task of medical rehabilitation is</a:t>
            </a:r>
            <a:endParaRPr lang="ru-RU"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1481328"/>
            <a:ext cx="8715436" cy="4525963"/>
          </a:xfrm>
        </p:spPr>
        <p:txBody>
          <a:bodyPr>
            <a:noAutofit/>
          </a:bodyPr>
          <a:lstStyle/>
          <a:p>
            <a:r>
              <a:rPr lang="en-US" sz="3000" b="1" dirty="0" smtClean="0">
                <a:solidFill>
                  <a:srgbClr val="FF0000"/>
                </a:solidFill>
                <a:latin typeface="Arial Unicode MS" pitchFamily="34" charset="-128"/>
                <a:ea typeface="Arial Unicode MS" pitchFamily="34" charset="-128"/>
                <a:cs typeface="Arial Unicode MS" pitchFamily="34" charset="-128"/>
              </a:rPr>
              <a:t>recovery of domestic capabilities of the patient,</a:t>
            </a:r>
            <a:r>
              <a:rPr lang="en-US" sz="3000" dirty="0" smtClean="0">
                <a:latin typeface="Arial Unicode MS" pitchFamily="34" charset="-128"/>
                <a:ea typeface="Arial Unicode MS" pitchFamily="34" charset="-128"/>
                <a:cs typeface="Arial Unicode MS" pitchFamily="34" charset="-128"/>
              </a:rPr>
              <a:t> i.e., the ability of mobility, self-care and the implementation of a simple homework;</a:t>
            </a:r>
          </a:p>
          <a:p>
            <a:r>
              <a:rPr lang="en-US" sz="3000" b="1" dirty="0" smtClean="0">
                <a:solidFill>
                  <a:srgbClr val="FF0000"/>
                </a:solidFill>
                <a:latin typeface="Arial Unicode MS" pitchFamily="34" charset="-128"/>
                <a:ea typeface="Arial Unicode MS" pitchFamily="34" charset="-128"/>
                <a:cs typeface="Arial Unicode MS" pitchFamily="34" charset="-128"/>
              </a:rPr>
              <a:t>restoration of working capacit</a:t>
            </a:r>
            <a:r>
              <a:rPr lang="en-US" sz="3000" dirty="0" smtClean="0">
                <a:latin typeface="Arial Unicode MS" pitchFamily="34" charset="-128"/>
                <a:ea typeface="Arial Unicode MS" pitchFamily="34" charset="-128"/>
                <a:cs typeface="Arial Unicode MS" pitchFamily="34" charset="-128"/>
              </a:rPr>
              <a:t>y, i.e. disabled lost skills through the use and development of the musculoskeletal system functionality;</a:t>
            </a:r>
          </a:p>
          <a:p>
            <a:r>
              <a:rPr lang="en-US" sz="3000" b="1" dirty="0" smtClean="0">
                <a:solidFill>
                  <a:srgbClr val="FF0000"/>
                </a:solidFill>
                <a:latin typeface="Arial Unicode MS" pitchFamily="34" charset="-128"/>
                <a:ea typeface="Arial Unicode MS" pitchFamily="34" charset="-128"/>
                <a:cs typeface="Arial Unicode MS" pitchFamily="34" charset="-128"/>
              </a:rPr>
              <a:t>preventing the development of pathological processes that lead to temporary or permanent disability, </a:t>
            </a:r>
            <a:r>
              <a:rPr lang="en-US" sz="3000" dirty="0" smtClean="0">
                <a:latin typeface="Arial Unicode MS" pitchFamily="34" charset="-128"/>
                <a:ea typeface="Arial Unicode MS" pitchFamily="34" charset="-128"/>
                <a:cs typeface="Arial Unicode MS" pitchFamily="34" charset="-128"/>
              </a:rPr>
              <a:t>i.e. implementation of secondary prevention.</a:t>
            </a:r>
          </a:p>
          <a:p>
            <a:endParaRPr lang="ru-RU" sz="3000" dirty="0">
              <a:latin typeface="Arial Unicode MS" pitchFamily="34" charset="-128"/>
              <a:ea typeface="Arial Unicode MS" pitchFamily="34" charset="-128"/>
              <a:cs typeface="Arial Unicode MS" pitchFamily="34" charset="-128"/>
            </a:endParaRPr>
          </a:p>
        </p:txBody>
      </p:sp>
      <p:sp>
        <p:nvSpPr>
          <p:cNvPr id="3" name="Заголовок 2"/>
          <p:cNvSpPr>
            <a:spLocks noGrp="1"/>
          </p:cNvSpPr>
          <p:nvPr>
            <p:ph type="title"/>
          </p:nvPr>
        </p:nvSpPr>
        <p:spPr/>
        <p:txBody>
          <a:bodyPr>
            <a:normAutofit fontScale="90000"/>
          </a:bodyPr>
          <a:lstStyle/>
          <a:p>
            <a:r>
              <a:rPr lang="en-US" dirty="0" smtClean="0">
                <a:solidFill>
                  <a:srgbClr val="FF0000"/>
                </a:solidFill>
                <a:latin typeface="Arial Unicode MS" pitchFamily="34" charset="-128"/>
                <a:ea typeface="Arial Unicode MS" pitchFamily="34" charset="-128"/>
                <a:cs typeface="Arial Unicode MS" pitchFamily="34" charset="-128"/>
              </a:rPr>
              <a:t>For special problems of rehabilitation include:</a:t>
            </a:r>
            <a:endParaRPr lang="ru-RU"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1142984"/>
            <a:ext cx="8686800" cy="5214974"/>
          </a:xfrm>
        </p:spPr>
        <p:txBody>
          <a:bodyPr>
            <a:normAutofit/>
          </a:bodyPr>
          <a:lstStyle/>
          <a:p>
            <a:pPr>
              <a:buNone/>
            </a:pPr>
            <a:r>
              <a:rPr lang="en-US" b="1" dirty="0" smtClean="0">
                <a:solidFill>
                  <a:srgbClr val="00B0F0"/>
                </a:solidFill>
                <a:latin typeface="Arial" pitchFamily="34" charset="0"/>
                <a:cs typeface="Arial" pitchFamily="34" charset="0"/>
              </a:rPr>
              <a:t>Necessary to observe following physiologically sound pedagogical principles: </a:t>
            </a:r>
          </a:p>
          <a:p>
            <a:pPr algn="just"/>
            <a:r>
              <a:rPr lang="en-US" b="1" dirty="0" smtClean="0">
                <a:solidFill>
                  <a:srgbClr val="FF0000"/>
                </a:solidFill>
                <a:latin typeface="Arial" pitchFamily="34" charset="0"/>
                <a:cs typeface="Arial" pitchFamily="34" charset="0"/>
              </a:rPr>
              <a:t>1. Individual approach to the patient</a:t>
            </a:r>
            <a:r>
              <a:rPr lang="en-US" dirty="0" smtClean="0">
                <a:latin typeface="Arial" pitchFamily="34" charset="0"/>
                <a:cs typeface="Arial" pitchFamily="34" charset="0"/>
              </a:rPr>
              <a:t>. </a:t>
            </a:r>
            <a:r>
              <a:rPr lang="en-US" sz="2400" dirty="0" smtClean="0">
                <a:latin typeface="Arial" pitchFamily="34" charset="0"/>
                <a:cs typeface="Arial" pitchFamily="34" charset="0"/>
              </a:rPr>
              <a:t>When designing a rehabilitation program must take into account age, sex, profession of the patient, his experience of the motor, the nature and extent of the pathologic process, the functionality of the patient.</a:t>
            </a:r>
          </a:p>
          <a:p>
            <a:pPr algn="just"/>
            <a:r>
              <a:rPr lang="en-US" sz="2800" b="1" dirty="0" smtClean="0">
                <a:solidFill>
                  <a:srgbClr val="FF0000"/>
                </a:solidFill>
                <a:latin typeface="Arial Unicode MS" pitchFamily="34" charset="-128"/>
                <a:ea typeface="Arial Unicode MS" pitchFamily="34" charset="-128"/>
                <a:cs typeface="Arial Unicode MS" pitchFamily="34" charset="-128"/>
              </a:rPr>
              <a:t>2. Consciousness. </a:t>
            </a:r>
            <a:r>
              <a:rPr lang="en-US" sz="2400" dirty="0" smtClean="0">
                <a:latin typeface="Arial Unicode MS" pitchFamily="34" charset="-128"/>
                <a:ea typeface="Arial Unicode MS" pitchFamily="34" charset="-128"/>
                <a:cs typeface="Arial Unicode MS" pitchFamily="34" charset="-128"/>
              </a:rPr>
              <a:t>Only a conscious and active participation of the patient in the rehabilitation process creates the necessary psycho-emotional background and psychological mood rehabilitated, which increases effectiveness of these rehabilitatio</a:t>
            </a:r>
            <a:r>
              <a:rPr lang="en-US" sz="2400" dirty="0" smtClean="0"/>
              <a:t>n.</a:t>
            </a:r>
            <a:endParaRPr lang="en-US" sz="2400" dirty="0" smtClean="0">
              <a:latin typeface="Arial" pitchFamily="34" charset="0"/>
              <a:cs typeface="Arial" pitchFamily="34" charset="0"/>
            </a:endParaRPr>
          </a:p>
          <a:p>
            <a:endParaRPr lang="ru-RU" sz="2400" dirty="0">
              <a:latin typeface="Arial" pitchFamily="34" charset="0"/>
              <a:cs typeface="Arial" pitchFamily="34" charset="0"/>
            </a:endParaRPr>
          </a:p>
        </p:txBody>
      </p:sp>
      <p:sp>
        <p:nvSpPr>
          <p:cNvPr id="3" name="Заголовок 2"/>
          <p:cNvSpPr>
            <a:spLocks noGrp="1"/>
          </p:cNvSpPr>
          <p:nvPr>
            <p:ph type="title"/>
          </p:nvPr>
        </p:nvSpPr>
        <p:spPr>
          <a:xfrm>
            <a:off x="457200" y="-24"/>
            <a:ext cx="8472518" cy="1143000"/>
          </a:xfrm>
        </p:spPr>
        <p:txBody>
          <a:bodyPr>
            <a:noAutofit/>
          </a:bodyPr>
          <a:lstStyle/>
          <a:p>
            <a:pPr algn="ctr"/>
            <a:r>
              <a:rPr lang="en-US" sz="3200" dirty="0" smtClean="0">
                <a:solidFill>
                  <a:srgbClr val="FF0000"/>
                </a:solidFill>
                <a:latin typeface="Arial" pitchFamily="34" charset="0"/>
                <a:cs typeface="Arial" pitchFamily="34" charset="0"/>
              </a:rPr>
              <a:t>The main means of physical rehabilitation are exercise and elements of the sport</a:t>
            </a:r>
            <a:endParaRPr lang="ru-RU" sz="3200" dirty="0">
              <a:solidFill>
                <a:srgbClr val="FF000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sz="2800" b="1" u="sng" dirty="0" smtClean="0">
                <a:latin typeface="Arial Unicode MS" pitchFamily="34" charset="-128"/>
                <a:ea typeface="Arial Unicode MS" pitchFamily="34" charset="-128"/>
                <a:cs typeface="Arial Unicode MS" pitchFamily="34" charset="-128"/>
              </a:rPr>
              <a:t>is especially important </a:t>
            </a:r>
            <a:r>
              <a:rPr lang="en-US" sz="2800" dirty="0" smtClean="0">
                <a:latin typeface="Arial Unicode MS" pitchFamily="34" charset="-128"/>
                <a:ea typeface="Arial Unicode MS" pitchFamily="34" charset="-128"/>
                <a:cs typeface="Arial Unicode MS" pitchFamily="34" charset="-128"/>
              </a:rPr>
              <a:t>with increasing physical activity in all its parameters: </a:t>
            </a:r>
          </a:p>
          <a:p>
            <a:pPr>
              <a:buClr>
                <a:srgbClr val="FF0000"/>
              </a:buClr>
              <a:buFont typeface="Wingdings" pitchFamily="2" charset="2"/>
              <a:buChar char="q"/>
            </a:pPr>
            <a:r>
              <a:rPr lang="en-US" sz="2800" dirty="0" smtClean="0">
                <a:latin typeface="Arial Unicode MS" pitchFamily="34" charset="-128"/>
                <a:ea typeface="Arial Unicode MS" pitchFamily="34" charset="-128"/>
                <a:cs typeface="Arial Unicode MS" pitchFamily="34" charset="-128"/>
              </a:rPr>
              <a:t>volume, </a:t>
            </a:r>
          </a:p>
          <a:p>
            <a:pPr>
              <a:buClr>
                <a:srgbClr val="FF0000"/>
              </a:buClr>
              <a:buFont typeface="Wingdings" pitchFamily="2" charset="2"/>
              <a:buChar char="q"/>
            </a:pPr>
            <a:r>
              <a:rPr lang="en-US" sz="2800" dirty="0" smtClean="0">
                <a:latin typeface="Arial Unicode MS" pitchFamily="34" charset="-128"/>
                <a:ea typeface="Arial Unicode MS" pitchFamily="34" charset="-128"/>
                <a:cs typeface="Arial Unicode MS" pitchFamily="34" charset="-128"/>
              </a:rPr>
              <a:t>intensity, </a:t>
            </a:r>
          </a:p>
          <a:p>
            <a:pPr>
              <a:buClr>
                <a:srgbClr val="FF0000"/>
              </a:buClr>
              <a:buFont typeface="Wingdings" pitchFamily="2" charset="2"/>
              <a:buChar char="q"/>
            </a:pPr>
            <a:r>
              <a:rPr lang="en-US" sz="2800" dirty="0" smtClean="0">
                <a:latin typeface="Arial Unicode MS" pitchFamily="34" charset="-128"/>
                <a:ea typeface="Arial Unicode MS" pitchFamily="34" charset="-128"/>
                <a:cs typeface="Arial Unicode MS" pitchFamily="34" charset="-128"/>
              </a:rPr>
              <a:t>number of exercises, </a:t>
            </a:r>
          </a:p>
          <a:p>
            <a:pPr>
              <a:buClr>
                <a:srgbClr val="FF0000"/>
              </a:buClr>
              <a:buFont typeface="Wingdings" pitchFamily="2" charset="2"/>
              <a:buChar char="q"/>
            </a:pPr>
            <a:r>
              <a:rPr lang="en-US" sz="2800" dirty="0" smtClean="0">
                <a:latin typeface="Arial Unicode MS" pitchFamily="34" charset="-128"/>
                <a:ea typeface="Arial Unicode MS" pitchFamily="34" charset="-128"/>
                <a:cs typeface="Arial Unicode MS" pitchFamily="34" charset="-128"/>
              </a:rPr>
              <a:t>number of repetitions, </a:t>
            </a:r>
          </a:p>
          <a:p>
            <a:pPr>
              <a:buNone/>
            </a:pPr>
            <a:r>
              <a:rPr lang="en-US" sz="2800" dirty="0" smtClean="0">
                <a:latin typeface="Arial Unicode MS" pitchFamily="34" charset="-128"/>
                <a:ea typeface="Arial Unicode MS" pitchFamily="34" charset="-128"/>
                <a:cs typeface="Arial Unicode MS" pitchFamily="34" charset="-128"/>
              </a:rPr>
              <a:t>as the complexity of the exercises within the same class, and throughout the rehabilitation process</a:t>
            </a:r>
            <a:r>
              <a:rPr lang="en-US" dirty="0" smtClean="0"/>
              <a:t>.</a:t>
            </a:r>
            <a:endParaRPr lang="ru-RU" dirty="0"/>
          </a:p>
        </p:txBody>
      </p:sp>
      <p:sp>
        <p:nvSpPr>
          <p:cNvPr id="3" name="Заголовок 2"/>
          <p:cNvSpPr>
            <a:spLocks noGrp="1"/>
          </p:cNvSpPr>
          <p:nvPr>
            <p:ph type="title"/>
          </p:nvPr>
        </p:nvSpPr>
        <p:spPr/>
        <p:txBody>
          <a:bodyPr/>
          <a:lstStyle/>
          <a:p>
            <a:r>
              <a:rPr lang="en-US" dirty="0" smtClean="0">
                <a:solidFill>
                  <a:srgbClr val="FF0000"/>
                </a:solidFill>
                <a:latin typeface="Arial Unicode MS" pitchFamily="34" charset="-128"/>
                <a:ea typeface="Arial Unicode MS" pitchFamily="34" charset="-128"/>
                <a:cs typeface="Arial Unicode MS" pitchFamily="34" charset="-128"/>
              </a:rPr>
              <a:t>3. The principle of gradualism </a:t>
            </a:r>
            <a:endParaRPr lang="ru-RU"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843</TotalTime>
  <Words>1427</Words>
  <Application>Microsoft Office PowerPoint</Application>
  <PresentationFormat>Экран (4:3)</PresentationFormat>
  <Paragraphs>130</Paragraphs>
  <Slides>32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Открытая</vt:lpstr>
      <vt:lpstr>General  Questions of Rehabilitation</vt:lpstr>
      <vt:lpstr>REHABILITATION    From the Latin: habilis - «ability», rehabilis - «restoration of ability“ </vt:lpstr>
      <vt:lpstr>The purpose of rehabilitation</vt:lpstr>
      <vt:lpstr>The  first and  main  line  of  rehabilitation (medical  and  physical)</vt:lpstr>
      <vt:lpstr>Three types of rehabilitation  (medical, labor, social)</vt:lpstr>
      <vt:lpstr>The main task of medical rehabilitation is</vt:lpstr>
      <vt:lpstr>For special problems of rehabilitation include:</vt:lpstr>
      <vt:lpstr>The main means of physical rehabilitation are exercise and elements of the sport</vt:lpstr>
      <vt:lpstr>3. The principle of gradualism </vt:lpstr>
      <vt:lpstr>Слайд 10</vt:lpstr>
      <vt:lpstr>Principles of medical and physical rehabilitation The basic principles of rehabilitation include:</vt:lpstr>
      <vt:lpstr>Integrated use of all available and necessary rehabilitation </vt:lpstr>
      <vt:lpstr>Individualization of rehabilitation programs </vt:lpstr>
      <vt:lpstr>Stages of rehabilitation In medical rehabilitation are 3 or 4 stages</vt:lpstr>
      <vt:lpstr>Continuity and succession in all stages of rehabilitation</vt:lpstr>
      <vt:lpstr>Social orientation  The best outcomes of medical rehabilitation can be complete recovery and return to the usual professional work</vt:lpstr>
      <vt:lpstr>Слайд 17</vt:lpstr>
      <vt:lpstr>Means of physical rehabilitation can be divided into</vt:lpstr>
      <vt:lpstr>Слайд 19</vt:lpstr>
      <vt:lpstr>Notion  of  therapeutic physical culture (TPC)</vt:lpstr>
      <vt:lpstr>One of the characteristic features of the process of physical therapy is dosed training exercise. Are distinguished general and specific training dosage</vt:lpstr>
      <vt:lpstr>The Ratio of exercise for the overall development and breathing exercises depends on the period of the disease. </vt:lpstr>
      <vt:lpstr>Under work therapy mean restoration of disturbed functions with special selected work processes</vt:lpstr>
      <vt:lpstr>Apparatotherapy</vt:lpstr>
      <vt:lpstr>Gymnastic exercises</vt:lpstr>
      <vt:lpstr>On the basis of species and character are allocated</vt:lpstr>
      <vt:lpstr>the original position of the body</vt:lpstr>
      <vt:lpstr>TPC form:</vt:lpstr>
      <vt:lpstr>Morning hygienic gymnastics for the body of the patient - is a specially selected complex of physical exercises, promotes translation of the body of the sleep state-braking - with the active state of the day.</vt:lpstr>
      <vt:lpstr>Dosed the ascent (terrenkur)</vt:lpstr>
      <vt:lpstr>Слайд 31</vt:lpstr>
      <vt:lpstr>It forms a mass of improving physical training elements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Questions of Rehabilitation</dc:title>
  <dc:creator>Oksana</dc:creator>
  <cp:lastModifiedBy>Oksana</cp:lastModifiedBy>
  <cp:revision>138</cp:revision>
  <dcterms:created xsi:type="dcterms:W3CDTF">2014-03-21T11:44:06Z</dcterms:created>
  <dcterms:modified xsi:type="dcterms:W3CDTF">2015-03-12T11:25:24Z</dcterms:modified>
</cp:coreProperties>
</file>