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56"/>
  </p:notesMasterIdLst>
  <p:sldIdLst>
    <p:sldId id="256" r:id="rId5"/>
    <p:sldId id="257" r:id="rId6"/>
    <p:sldId id="259" r:id="rId7"/>
    <p:sldId id="263" r:id="rId8"/>
    <p:sldId id="311" r:id="rId9"/>
    <p:sldId id="312" r:id="rId10"/>
    <p:sldId id="264" r:id="rId11"/>
    <p:sldId id="268" r:id="rId12"/>
    <p:sldId id="265" r:id="rId13"/>
    <p:sldId id="266" r:id="rId14"/>
    <p:sldId id="269" r:id="rId15"/>
    <p:sldId id="270" r:id="rId16"/>
    <p:sldId id="281" r:id="rId17"/>
    <p:sldId id="282" r:id="rId18"/>
    <p:sldId id="283" r:id="rId19"/>
    <p:sldId id="284" r:id="rId20"/>
    <p:sldId id="285" r:id="rId21"/>
    <p:sldId id="286" r:id="rId22"/>
    <p:sldId id="287" r:id="rId23"/>
    <p:sldId id="288" r:id="rId24"/>
    <p:sldId id="289" r:id="rId25"/>
    <p:sldId id="267" r:id="rId26"/>
    <p:sldId id="271" r:id="rId27"/>
    <p:sldId id="273" r:id="rId28"/>
    <p:sldId id="272" r:id="rId29"/>
    <p:sldId id="276" r:id="rId30"/>
    <p:sldId id="290" r:id="rId31"/>
    <p:sldId id="291" r:id="rId32"/>
    <p:sldId id="292" r:id="rId33"/>
    <p:sldId id="293" r:id="rId34"/>
    <p:sldId id="294" r:id="rId35"/>
    <p:sldId id="295" r:id="rId36"/>
    <p:sldId id="296" r:id="rId37"/>
    <p:sldId id="297" r:id="rId38"/>
    <p:sldId id="298" r:id="rId39"/>
    <p:sldId id="299" r:id="rId40"/>
    <p:sldId id="274" r:id="rId41"/>
    <p:sldId id="275" r:id="rId42"/>
    <p:sldId id="278" r:id="rId43"/>
    <p:sldId id="277" r:id="rId44"/>
    <p:sldId id="300" r:id="rId45"/>
    <p:sldId id="301" r:id="rId46"/>
    <p:sldId id="302" r:id="rId47"/>
    <p:sldId id="303" r:id="rId48"/>
    <p:sldId id="304" r:id="rId49"/>
    <p:sldId id="305" r:id="rId50"/>
    <p:sldId id="306" r:id="rId51"/>
    <p:sldId id="307" r:id="rId52"/>
    <p:sldId id="308" r:id="rId53"/>
    <p:sldId id="309" r:id="rId54"/>
    <p:sldId id="279"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C0000"/>
    <a:srgbClr val="000066"/>
    <a:srgbClr val="FFFFFF"/>
    <a:srgbClr val="FFCC00"/>
    <a:srgbClr val="3366CC"/>
    <a:srgbClr val="0000CC"/>
    <a:srgbClr val="FF0000"/>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0681" autoAdjust="0"/>
  </p:normalViewPr>
  <p:slideViewPr>
    <p:cSldViewPr>
      <p:cViewPr varScale="1">
        <p:scale>
          <a:sx n="66" d="100"/>
          <a:sy n="66" d="100"/>
        </p:scale>
        <p:origin x="-14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C5C8D-A5B6-4D8E-A799-EB005BA193E3}" type="datetimeFigureOut">
              <a:rPr lang="uk-UA" smtClean="0"/>
              <a:pPr/>
              <a:t>13.03.2015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7100D-A4E7-4B81-912E-2DEB98E3D0EB}"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spcBef>
                <a:spcPts val="0"/>
              </a:spcBef>
            </a:pPr>
            <a:r>
              <a:rPr lang="ru-RU" sz="1200" b="1" dirty="0" smtClean="0"/>
              <a:t>Атеросклероз </a:t>
            </a:r>
          </a:p>
          <a:p>
            <a:pPr eaLnBrk="1" hangingPunct="1">
              <a:spcBef>
                <a:spcPts val="0"/>
              </a:spcBef>
            </a:pPr>
            <a:r>
              <a:rPr lang="ru-RU" sz="1200" b="1" dirty="0" smtClean="0"/>
              <a:t>Возраст    Артериальная гипертония </a:t>
            </a:r>
          </a:p>
          <a:p>
            <a:pPr eaLnBrk="1" hangingPunct="1">
              <a:spcBef>
                <a:spcPts val="0"/>
              </a:spcBef>
            </a:pPr>
            <a:r>
              <a:rPr lang="ru-RU" sz="1200" b="1" dirty="0" smtClean="0"/>
              <a:t>Курение  Ожирение и другие нарушения обмена жиров</a:t>
            </a:r>
          </a:p>
          <a:p>
            <a:pPr eaLnBrk="1" hangingPunct="1">
              <a:spcBef>
                <a:spcPts val="0"/>
              </a:spcBef>
            </a:pPr>
            <a:r>
              <a:rPr lang="ru-RU" sz="1200" b="1" dirty="0" smtClean="0"/>
              <a:t>Недостаток движения</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3</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lnSpc>
                <a:spcPct val="80000"/>
              </a:lnSpc>
              <a:buFontTx/>
              <a:buNone/>
            </a:pPr>
            <a:r>
              <a:rPr lang="ru-RU" sz="1200" b="1" dirty="0" smtClean="0">
                <a:latin typeface="Arial" pitchFamily="34" charset="0"/>
                <a:cs typeface="Arial" pitchFamily="34" charset="0"/>
              </a:rPr>
              <a:t>Щадящий режим</a:t>
            </a:r>
            <a:r>
              <a:rPr lang="ru-RU" sz="1200" dirty="0" smtClean="0">
                <a:latin typeface="Arial" pitchFamily="34" charset="0"/>
                <a:cs typeface="Arial" pitchFamily="34" charset="0"/>
              </a:rPr>
              <a:t>, который во многом повторяет программу свободного режима в стационаре и длится 1 — 2 дня (если больной выполнил эту программу в стационаре).</a:t>
            </a:r>
          </a:p>
          <a:p>
            <a:pPr algn="just" eaLnBrk="1" hangingPunct="1">
              <a:lnSpc>
                <a:spcPct val="80000"/>
              </a:lnSpc>
              <a:buFontTx/>
              <a:buNone/>
            </a:pPr>
            <a:r>
              <a:rPr lang="ru-RU" sz="1200" dirty="0" smtClean="0">
                <a:latin typeface="Arial" pitchFamily="34" charset="0"/>
                <a:cs typeface="Arial" pitchFamily="34" charset="0"/>
              </a:rPr>
              <a:t>     В том случае, если больной не выполнил эту программу  или после выписки из стационара прошло много времени, щадящий режим длится 5—7 дней</a:t>
            </a:r>
            <a:r>
              <a:rPr lang="ru-RU" sz="1200" dirty="0" smtClean="0">
                <a:solidFill>
                  <a:srgbClr val="CC0000"/>
                </a:solidFill>
                <a:latin typeface="Arial" pitchFamily="34" charset="0"/>
                <a:cs typeface="Arial" pitchFamily="34" charset="0"/>
              </a:rPr>
              <a:t> </a:t>
            </a:r>
            <a:r>
              <a:rPr lang="ru-RU" sz="1200" dirty="0" smtClean="0">
                <a:latin typeface="Arial" pitchFamily="34" charset="0"/>
                <a:cs typeface="Arial" pitchFamily="34" charset="0"/>
              </a:rPr>
              <a:t>.</a:t>
            </a:r>
          </a:p>
          <a:p>
            <a:pPr algn="just" eaLnBrk="1" hangingPunct="1">
              <a:lnSpc>
                <a:spcPct val="80000"/>
              </a:lnSpc>
            </a:pPr>
            <a:r>
              <a:rPr lang="ru-RU" sz="1200" b="1" dirty="0" smtClean="0">
                <a:solidFill>
                  <a:srgbClr val="0000CC"/>
                </a:solidFill>
                <a:latin typeface="Arial" pitchFamily="34" charset="0"/>
                <a:cs typeface="Arial" pitchFamily="34" charset="0"/>
              </a:rPr>
              <a:t>ЛГ</a:t>
            </a:r>
            <a:r>
              <a:rPr lang="ru-RU" sz="1200" dirty="0" smtClean="0">
                <a:solidFill>
                  <a:srgbClr val="0000CC"/>
                </a:solidFill>
                <a:latin typeface="Arial" pitchFamily="34" charset="0"/>
                <a:cs typeface="Arial" pitchFamily="34" charset="0"/>
              </a:rPr>
              <a:t> </a:t>
            </a:r>
            <a:r>
              <a:rPr lang="ru-RU" sz="1200" dirty="0" smtClean="0">
                <a:latin typeface="Arial" pitchFamily="34" charset="0"/>
                <a:cs typeface="Arial" pitchFamily="34" charset="0"/>
              </a:rPr>
              <a:t>(Продолжительность занятий ЛГ возрастает с 20 до 40 мин. В занятия включаются простая и усложненная ходьба (на носках, с высоким подниманием коленей), различные метания)</a:t>
            </a:r>
          </a:p>
          <a:p>
            <a:pPr algn="just" eaLnBrk="1" hangingPunct="1">
              <a:lnSpc>
                <a:spcPct val="80000"/>
              </a:lnSpc>
            </a:pPr>
            <a:r>
              <a:rPr lang="ru-RU" sz="1200" b="1" dirty="0" smtClean="0">
                <a:solidFill>
                  <a:srgbClr val="0000CC"/>
                </a:solidFill>
                <a:latin typeface="Arial" pitchFamily="34" charset="0"/>
                <a:cs typeface="Arial" pitchFamily="34" charset="0"/>
              </a:rPr>
              <a:t>тренировочная ходьба</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(начиная с 500 м, с отдыхом (3 — 5 мин) в середине дистанции; темп ходьбы — 70 — 90 шаг/мин. Дистанция ежедневно увеличивается на 100 — 200 м и доводится до 1 км)</a:t>
            </a:r>
          </a:p>
          <a:p>
            <a:pPr algn="just" eaLnBrk="1" hangingPunct="1">
              <a:lnSpc>
                <a:spcPct val="80000"/>
              </a:lnSpc>
            </a:pPr>
            <a:r>
              <a:rPr lang="ru-RU" sz="1200" b="1" dirty="0" smtClean="0">
                <a:solidFill>
                  <a:srgbClr val="0000CC"/>
                </a:solidFill>
                <a:latin typeface="Arial" pitchFamily="34" charset="0"/>
                <a:cs typeface="Arial" pitchFamily="34" charset="0"/>
              </a:rPr>
              <a:t>Прогулки</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(с 2 км и доводятся до 4 км в очень спокойном, доступном для больного темпе)</a:t>
            </a:r>
          </a:p>
          <a:p>
            <a:pPr algn="just" eaLnBrk="1" hangingPunct="1">
              <a:lnSpc>
                <a:spcPct val="80000"/>
              </a:lnSpc>
            </a:pPr>
            <a:r>
              <a:rPr lang="ru-RU" sz="1200" b="1" dirty="0" smtClean="0">
                <a:solidFill>
                  <a:srgbClr val="0000CC"/>
                </a:solidFill>
                <a:latin typeface="Arial" pitchFamily="34" charset="0"/>
                <a:cs typeface="Arial" pitchFamily="34" charset="0"/>
              </a:rPr>
              <a:t>тренировки в подъеме по лестнице</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(осваивается подъем на два этажа)</a:t>
            </a:r>
          </a:p>
          <a:p>
            <a:pPr algn="just" eaLnBrk="1" hangingPunct="1">
              <a:lnSpc>
                <a:spcPct val="80000"/>
              </a:lnSpc>
            </a:pPr>
            <a:r>
              <a:rPr lang="ru-RU" sz="1200" dirty="0" smtClean="0">
                <a:latin typeface="Arial" pitchFamily="34" charset="0"/>
                <a:cs typeface="Arial" pitchFamily="34" charset="0"/>
              </a:rPr>
              <a:t> </a:t>
            </a:r>
            <a:r>
              <a:rPr lang="ru-RU" sz="1200" b="1" dirty="0" smtClean="0">
                <a:solidFill>
                  <a:srgbClr val="0000CC"/>
                </a:solidFill>
                <a:latin typeface="Arial" pitchFamily="34" charset="0"/>
                <a:cs typeface="Arial" pitchFamily="34" charset="0"/>
              </a:rPr>
              <a:t>тренажерами:</a:t>
            </a:r>
            <a:r>
              <a:rPr lang="ru-RU" sz="1200" dirty="0" smtClean="0">
                <a:latin typeface="Arial" pitchFamily="34" charset="0"/>
                <a:cs typeface="Arial" pitchFamily="34" charset="0"/>
              </a:rPr>
              <a:t> велоэргометрами, </a:t>
            </a:r>
            <a:r>
              <a:rPr lang="ru-RU" sz="1200" dirty="0" err="1" smtClean="0">
                <a:latin typeface="Arial" pitchFamily="34" charset="0"/>
                <a:cs typeface="Arial" pitchFamily="34" charset="0"/>
              </a:rPr>
              <a:t>тредбанами</a:t>
            </a:r>
            <a:r>
              <a:rPr lang="ru-RU" sz="1200" dirty="0" smtClean="0">
                <a:latin typeface="Arial" pitchFamily="34" charset="0"/>
                <a:cs typeface="Arial" pitchFamily="34" charset="0"/>
              </a:rPr>
              <a:t>, силовыми тренажерами, позволяющими контролировать ЧСС (ЭКГ, АД) в процессе выполнения физических нагрузок.</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17</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lnSpc>
                <a:spcPct val="90000"/>
              </a:lnSpc>
              <a:buNone/>
            </a:pPr>
            <a:r>
              <a:rPr lang="ru-RU" sz="1200" b="1" dirty="0" smtClean="0"/>
              <a:t>-</a:t>
            </a:r>
            <a:r>
              <a:rPr lang="ru-RU" sz="1200" b="1" dirty="0" err="1" smtClean="0"/>
              <a:t>йодо-бромные</a:t>
            </a:r>
            <a:r>
              <a:rPr lang="ru-RU" sz="1200" b="1" dirty="0" smtClean="0"/>
              <a:t> ванны</a:t>
            </a:r>
          </a:p>
          <a:p>
            <a:pPr eaLnBrk="1" hangingPunct="1">
              <a:lnSpc>
                <a:spcPct val="90000"/>
              </a:lnSpc>
              <a:buNone/>
            </a:pPr>
            <a:r>
              <a:rPr lang="ru-RU" sz="1200" b="1" dirty="0" smtClean="0"/>
              <a:t>-углекислые ванны, суховоздушные углекислые ванны</a:t>
            </a:r>
          </a:p>
          <a:p>
            <a:pPr eaLnBrk="1" hangingPunct="1">
              <a:lnSpc>
                <a:spcPct val="90000"/>
              </a:lnSpc>
              <a:buNone/>
            </a:pPr>
            <a:r>
              <a:rPr lang="ru-RU" sz="1200" b="1" dirty="0" smtClean="0"/>
              <a:t>-радоновые ванны (не обязательно)</a:t>
            </a:r>
          </a:p>
          <a:p>
            <a:pPr eaLnBrk="1" hangingPunct="1">
              <a:lnSpc>
                <a:spcPct val="90000"/>
              </a:lnSpc>
              <a:buNone/>
            </a:pPr>
            <a:r>
              <a:rPr lang="ru-RU" sz="1200" b="1" dirty="0" smtClean="0"/>
              <a:t>-хвойно-жемчужные ванны</a:t>
            </a:r>
          </a:p>
          <a:p>
            <a:pPr eaLnBrk="1" hangingPunct="1">
              <a:lnSpc>
                <a:spcPct val="90000"/>
              </a:lnSpc>
              <a:buNone/>
            </a:pPr>
            <a:r>
              <a:rPr lang="ru-RU" sz="1200" b="1" dirty="0" smtClean="0"/>
              <a:t>-лазеротерапия</a:t>
            </a:r>
          </a:p>
          <a:p>
            <a:pPr eaLnBrk="1" hangingPunct="1">
              <a:lnSpc>
                <a:spcPct val="90000"/>
              </a:lnSpc>
              <a:buNone/>
            </a:pPr>
            <a:r>
              <a:rPr lang="ru-RU" sz="1200" b="1" dirty="0" smtClean="0"/>
              <a:t>-</a:t>
            </a:r>
            <a:r>
              <a:rPr lang="ru-RU" sz="1200" b="1" dirty="0" err="1" smtClean="0"/>
              <a:t>магнитотерапия</a:t>
            </a:r>
            <a:endParaRPr lang="ru-RU" sz="1200" b="1" dirty="0" smtClean="0"/>
          </a:p>
          <a:p>
            <a:pPr eaLnBrk="1" hangingPunct="1">
              <a:lnSpc>
                <a:spcPct val="90000"/>
              </a:lnSpc>
              <a:buNone/>
            </a:pPr>
            <a:r>
              <a:rPr lang="ru-RU" sz="1200" b="1" dirty="0" smtClean="0"/>
              <a:t>-электролечение</a:t>
            </a:r>
          </a:p>
          <a:p>
            <a:pPr eaLnBrk="1" hangingPunct="1">
              <a:lnSpc>
                <a:spcPct val="90000"/>
              </a:lnSpc>
              <a:buNone/>
            </a:pPr>
            <a:endParaRPr lang="ru-RU" sz="1200" b="1" dirty="0" smtClean="0">
              <a:solidFill>
                <a:srgbClr val="0000CC"/>
              </a:solidFill>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18</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lnSpc>
                <a:spcPct val="90000"/>
              </a:lnSpc>
            </a:pPr>
            <a:r>
              <a:rPr lang="ru-RU" sz="1200" b="1" dirty="0" smtClean="0">
                <a:solidFill>
                  <a:srgbClr val="0000CC"/>
                </a:solidFill>
                <a:latin typeface="Arial" pitchFamily="34" charset="0"/>
                <a:cs typeface="Arial" pitchFamily="34" charset="0"/>
              </a:rPr>
              <a:t>Массируют спину</a:t>
            </a:r>
          </a:p>
          <a:p>
            <a:pPr algn="just" eaLnBrk="1" hangingPunct="1">
              <a:lnSpc>
                <a:spcPct val="90000"/>
              </a:lnSpc>
            </a:pPr>
            <a:r>
              <a:rPr lang="ru-RU" sz="1200" b="1" dirty="0" smtClean="0">
                <a:solidFill>
                  <a:srgbClr val="0000CC"/>
                </a:solidFill>
                <a:latin typeface="Arial" pitchFamily="34" charset="0"/>
                <a:cs typeface="Arial" pitchFamily="34" charset="0"/>
              </a:rPr>
              <a:t> нижние конечности</a:t>
            </a:r>
          </a:p>
          <a:p>
            <a:pPr algn="just" eaLnBrk="1" hangingPunct="1">
              <a:lnSpc>
                <a:spcPct val="90000"/>
              </a:lnSpc>
            </a:pPr>
            <a:r>
              <a:rPr lang="ru-RU" sz="1200" b="1" dirty="0" smtClean="0">
                <a:solidFill>
                  <a:srgbClr val="0000CC"/>
                </a:solidFill>
                <a:latin typeface="Arial" pitchFamily="34" charset="0"/>
                <a:cs typeface="Arial" pitchFamily="34" charset="0"/>
              </a:rPr>
              <a:t> живот</a:t>
            </a:r>
          </a:p>
          <a:p>
            <a:pPr algn="just" eaLnBrk="1" hangingPunct="1">
              <a:lnSpc>
                <a:spcPct val="90000"/>
              </a:lnSpc>
            </a:pPr>
            <a:r>
              <a:rPr lang="ru-RU" sz="1200" b="1" dirty="0" smtClean="0">
                <a:solidFill>
                  <a:srgbClr val="0000CC"/>
                </a:solidFill>
                <a:latin typeface="Arial" pitchFamily="34" charset="0"/>
                <a:cs typeface="Arial" pitchFamily="34" charset="0"/>
              </a:rPr>
              <a:t> и верхние конечности</a:t>
            </a:r>
          </a:p>
          <a:p>
            <a:pPr algn="just" eaLnBrk="1" hangingPunct="1">
              <a:lnSpc>
                <a:spcPct val="90000"/>
              </a:lnSpc>
            </a:pPr>
            <a:r>
              <a:rPr lang="ru-RU" sz="1200" b="1" dirty="0" smtClean="0">
                <a:solidFill>
                  <a:srgbClr val="0000CC"/>
                </a:solidFill>
                <a:latin typeface="Arial" pitchFamily="34" charset="0"/>
                <a:cs typeface="Arial" pitchFamily="34" charset="0"/>
              </a:rPr>
              <a:t> грудную клетку поглаживают</a:t>
            </a:r>
            <a:endParaRPr lang="ru-RU" sz="1200" dirty="0" smtClean="0">
              <a:solidFill>
                <a:srgbClr val="0000CC"/>
              </a:solidFill>
              <a:latin typeface="Arial" pitchFamily="34" charset="0"/>
              <a:cs typeface="Arial" pitchFamily="34" charset="0"/>
            </a:endParaRPr>
          </a:p>
          <a:p>
            <a:pPr algn="just" eaLnBrk="1" hangingPunct="1">
              <a:lnSpc>
                <a:spcPct val="90000"/>
              </a:lnSpc>
            </a:pPr>
            <a:r>
              <a:rPr lang="ru-RU" sz="1200" i="1" dirty="0" smtClean="0">
                <a:latin typeface="Arial" pitchFamily="34" charset="0"/>
                <a:cs typeface="Arial" pitchFamily="34" charset="0"/>
              </a:rPr>
              <a:t>Массаж спины проводят в положении больного на правом боку, при этом врач (или массажист) левой рукой поддерживает больного за левую руку, а правой рукой выполняет массаж спины (растирание, ординарное разминание, поглаживание</a:t>
            </a:r>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19</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lang="ru-RU" sz="1200" dirty="0" smtClean="0">
                <a:solidFill>
                  <a:prstClr val="black"/>
                </a:solidFill>
                <a:latin typeface="+mn-lt"/>
                <a:cs typeface="+mn-cs"/>
              </a:rPr>
              <a:t>острый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миокардит</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стеноз</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клапанных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отверстий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цианотически</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врожденны</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порок</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и</a:t>
            </a: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нарушения</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ритма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высоких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градаций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just"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приступ</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ы</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стенокардии</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у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пациентов</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с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низкой</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фракцией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выброса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л</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евого</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желудочка</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20</a:t>
            </a:fld>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упражнения для тренировки мышц вдоха и выдоха</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простое раздувание шарика или резиновой игрушки в зависимости от самочувствия по нескольку раз в день</a:t>
            </a:r>
          </a:p>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при возможности проводится тренировка вдоха и выдоха с помощью специальных спирометров (INSPIR и ΡД-01) по обычным методикам</a:t>
            </a:r>
          </a:p>
          <a:p>
            <a:pPr marL="365125" marR="0" lvl="0" indent="-255588" algn="l"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Доказано, что</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через 3-4 недели регулярные физические нагрузки в форме дыхательных упражнений с затрудненным выдохом приводят к системному влиянию на организм:</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увеличивается толерантность к физическим нагрузкам;          улучшается качество жизни;</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замедляется прогрессия кахексии;   улучшается течение ХСН;</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достоверно замедляется прогрессирование заболевания</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21</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ru-RU" sz="1200" b="0" i="0" u="none" strike="noStrike" kern="0" cap="none" spc="0" normalizeH="0" baseline="0" noProof="0" dirty="0" smtClean="0">
                <a:ln>
                  <a:noFill/>
                </a:ln>
                <a:solidFill>
                  <a:srgbClr val="000066"/>
                </a:solidFill>
                <a:effectLst/>
                <a:uLnTx/>
                <a:uFillTx/>
                <a:latin typeface="Arial" pitchFamily="34" charset="0"/>
                <a:cs typeface="Arial" pitchFamily="34" charset="0"/>
              </a:rPr>
              <a:t>строгий контроль кровяного давления и образа жизни,</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ru-RU" sz="1200" b="0" i="0" u="none" strike="noStrike" kern="0" cap="none" spc="0" normalizeH="0" baseline="0" noProof="0" dirty="0" smtClean="0">
                <a:ln>
                  <a:noFill/>
                </a:ln>
                <a:solidFill>
                  <a:srgbClr val="000066"/>
                </a:solidFill>
                <a:effectLst/>
                <a:uLnTx/>
                <a:uFillTx/>
                <a:latin typeface="Arial" pitchFamily="34" charset="0"/>
                <a:cs typeface="Arial" pitchFamily="34" charset="0"/>
              </a:rPr>
              <a:t>отказ от вредных привычек - курения и алкоголя</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ru-RU" sz="1200" b="0" i="0" u="none" strike="noStrike" kern="0" cap="none" spc="0" normalizeH="0" baseline="0" noProof="0" dirty="0" smtClean="0">
                <a:ln>
                  <a:noFill/>
                </a:ln>
                <a:solidFill>
                  <a:srgbClr val="000066"/>
                </a:solidFill>
                <a:effectLst/>
                <a:uLnTx/>
                <a:uFillTx/>
                <a:latin typeface="Arial" pitchFamily="34" charset="0"/>
                <a:cs typeface="Arial" pitchFamily="34" charset="0"/>
              </a:rPr>
              <a:t>регулярное занятие физкультурой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ru-RU" sz="1200" b="0" i="0" u="none" strike="noStrike" kern="0" cap="none" spc="0" normalizeH="0" baseline="0" noProof="0" dirty="0" smtClean="0">
                <a:ln>
                  <a:noFill/>
                </a:ln>
                <a:solidFill>
                  <a:srgbClr val="000066"/>
                </a:solidFill>
                <a:effectLst/>
                <a:uLnTx/>
                <a:uFillTx/>
                <a:latin typeface="Arial" pitchFamily="34" charset="0"/>
                <a:cs typeface="Arial" pitchFamily="34" charset="0"/>
              </a:rPr>
              <a:t>соблюдение диеты (есть поменьше соли и жиров, и побольше овощей и фруктов, важно ограничить, прежде всего, жирную пищу – жирное мясо, сало, масло, сметану)</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22</a:t>
            </a:fld>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sz="1200" b="0" i="0" u="sng" strike="noStrike" kern="0" cap="none" spc="0" normalizeH="0" baseline="0" noProof="0" dirty="0" smtClean="0">
                <a:ln>
                  <a:noFill/>
                </a:ln>
                <a:solidFill>
                  <a:schemeClr val="tx1"/>
                </a:solidFill>
                <a:effectLst/>
                <a:uLnTx/>
                <a:uFillTx/>
                <a:latin typeface="Arial" pitchFamily="34" charset="0"/>
                <a:cs typeface="Arial" pitchFamily="34" charset="0"/>
              </a:rPr>
              <a:t>Активное противодействие </a:t>
            </a: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прогрессированию декомпенсации сердечной деятельности</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sz="1200" b="0" i="0" u="sng" strike="noStrike" kern="0" cap="none" spc="0" normalizeH="0" baseline="0" noProof="0" dirty="0" smtClean="0">
                <a:ln>
                  <a:noFill/>
                </a:ln>
                <a:solidFill>
                  <a:schemeClr val="tx1"/>
                </a:solidFill>
                <a:effectLst/>
                <a:uLnTx/>
                <a:uFillTx/>
                <a:latin typeface="Arial" pitchFamily="34" charset="0"/>
                <a:cs typeface="Arial" pitchFamily="34" charset="0"/>
              </a:rPr>
              <a:t>Увеличение толерантности</a:t>
            </a: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 к физическим нагрузкам</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sz="1200" b="0" i="0" u="sng" strike="noStrike" kern="0" cap="none" spc="0" normalizeH="0" baseline="0" noProof="0" dirty="0" smtClean="0">
                <a:ln>
                  <a:noFill/>
                </a:ln>
                <a:solidFill>
                  <a:schemeClr val="tx1"/>
                </a:solidFill>
                <a:effectLst/>
                <a:uLnTx/>
                <a:uFillTx/>
                <a:latin typeface="Arial" pitchFamily="34" charset="0"/>
                <a:cs typeface="Arial" pitchFamily="34" charset="0"/>
              </a:rPr>
              <a:t>Улучшение</a:t>
            </a: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 качества жизни</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sz="1200" b="0" i="0" u="sng" strike="noStrike" kern="0" cap="none" spc="0" normalizeH="0" baseline="0" noProof="0" dirty="0" smtClean="0">
                <a:ln>
                  <a:noFill/>
                </a:ln>
                <a:solidFill>
                  <a:schemeClr val="tx1"/>
                </a:solidFill>
                <a:effectLst/>
                <a:uLnTx/>
                <a:uFillTx/>
                <a:latin typeface="Arial" pitchFamily="34" charset="0"/>
                <a:cs typeface="Arial" pitchFamily="34" charset="0"/>
              </a:rPr>
              <a:t>Улучшение </a:t>
            </a: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гемодинамики</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sz="1200" b="0" i="0" u="sng" strike="noStrike" kern="0" cap="none" spc="0" normalizeH="0" baseline="0" noProof="0" dirty="0" smtClean="0">
                <a:ln>
                  <a:noFill/>
                </a:ln>
                <a:solidFill>
                  <a:schemeClr val="tx1"/>
                </a:solidFill>
                <a:effectLst/>
                <a:uLnTx/>
                <a:uFillTx/>
                <a:latin typeface="Arial" pitchFamily="34" charset="0"/>
                <a:cs typeface="Arial" pitchFamily="34" charset="0"/>
              </a:rPr>
              <a:t>Улучшение</a:t>
            </a: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 течения ХСН</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sz="1200" b="0" i="0" u="sng" strike="noStrike" kern="0" cap="none" spc="0" normalizeH="0" baseline="0" noProof="0" dirty="0" smtClean="0">
                <a:ln>
                  <a:noFill/>
                </a:ln>
                <a:solidFill>
                  <a:schemeClr val="tx1"/>
                </a:solidFill>
                <a:effectLst/>
                <a:uLnTx/>
                <a:uFillTx/>
                <a:latin typeface="Arial" pitchFamily="34" charset="0"/>
                <a:cs typeface="Arial" pitchFamily="34" charset="0"/>
              </a:rPr>
              <a:t>Снижение</a:t>
            </a: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 холестерина и ЛПНП</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sz="1200" b="0" i="0" u="sng" strike="noStrike" kern="0" cap="none" spc="0" normalizeH="0" baseline="0" noProof="0" dirty="0" smtClean="0">
                <a:ln>
                  <a:noFill/>
                </a:ln>
                <a:solidFill>
                  <a:schemeClr val="tx1"/>
                </a:solidFill>
                <a:effectLst/>
                <a:uLnTx/>
                <a:uFillTx/>
                <a:latin typeface="Arial" pitchFamily="34" charset="0"/>
                <a:cs typeface="Arial" pitchFamily="34" charset="0"/>
              </a:rPr>
              <a:t>Активизация</a:t>
            </a: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 жирового обмена</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23</a:t>
            </a:fld>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lang="ru-RU" sz="1200" dirty="0" smtClean="0">
                <a:solidFill>
                  <a:prstClr val="black"/>
                </a:solidFill>
                <a:latin typeface="+mn-lt"/>
                <a:cs typeface="+mn-cs"/>
              </a:rPr>
              <a:t>острый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миокардит</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стеноз</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клапанных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отверстий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цианотически</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врожденны</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порок</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и</a:t>
            </a: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нарушения</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ритма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высоких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градаций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just"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приступ</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ы</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стенокардии</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у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пациентов</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с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низкой</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фракцией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выброса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л</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евого</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желудочка</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24</a:t>
            </a:fld>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упражнения для тренировки мышц вдоха и выдоха</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простое раздувание шарика или резиновой игрушки в зависимости от самочувствия по нескольку раз в день</a:t>
            </a:r>
          </a:p>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при возможности проводится тренировка вдоха и выдоха с помощью специальных спирометров (INSPIR и ΡД-01) по обычным методикам</a:t>
            </a:r>
          </a:p>
          <a:p>
            <a:pPr marL="365125" marR="0" lvl="0" indent="-255588" algn="l"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Доказано, что</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через 3-4 недели регулярные физические нагрузки в форме дыхательных упражнений с затрудненным выдохом приводят к системному влиянию на организм:</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увеличивается толерантность к физическим нагрузкам;          улучшается качество жизни;</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замедляется прогрессия кахексии;   улучшается течение ХСН;</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достоверно замедляется прогрессирование заболевания</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25</a:t>
            </a:fld>
            <a:endParaRPr lang="uk-U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FF0000"/>
                </a:solidFill>
              </a:rPr>
              <a:t>ОБЪЕМ ФИЗИЧЕСКИХ НАГРУЗОК В ЗАВИСИМОСТИ ОТ ФУНКЦИОНАЛЬНОГО КЛАССА ХСН</a:t>
            </a:r>
          </a:p>
          <a:p>
            <a:pPr marL="742950" marR="0" lvl="0" indent="-30163" algn="l" defTabSz="914400" rtl="0" eaLnBrk="1" fontAlgn="base" latinLnBrk="0" hangingPunct="1">
              <a:lnSpc>
                <a:spcPct val="100000"/>
              </a:lnSpc>
              <a:spcBef>
                <a:spcPct val="20000"/>
              </a:spcBef>
              <a:spcAft>
                <a:spcPct val="0"/>
              </a:spcAft>
              <a:buClrTx/>
              <a:buSzTx/>
              <a:buFontTx/>
              <a:buChar char="•"/>
              <a:tabLst/>
              <a:defRPr/>
            </a:pPr>
            <a:r>
              <a:rPr kumimoji="0" lang="en-US" sz="1000" b="0" i="0" u="none" strike="noStrike" kern="0" cap="none" spc="0" normalizeH="0" baseline="0" noProof="0" dirty="0" smtClean="0">
                <a:ln>
                  <a:noFill/>
                </a:ln>
                <a:solidFill>
                  <a:schemeClr val="tx1"/>
                </a:solidFill>
                <a:effectLst/>
                <a:uLnTx/>
                <a:uFillTx/>
                <a:latin typeface="+mn-lt"/>
                <a:ea typeface="+mn-ea"/>
                <a:cs typeface="+mn-cs"/>
              </a:rPr>
              <a:t>I </a:t>
            </a:r>
            <a:r>
              <a:rPr kumimoji="0" lang="ru-RU" sz="1000" b="0" i="0" u="none" strike="noStrike" kern="0" cap="none" spc="0" normalizeH="0" baseline="0" noProof="0" dirty="0" smtClean="0">
                <a:ln>
                  <a:noFill/>
                </a:ln>
                <a:solidFill>
                  <a:schemeClr val="tx1"/>
                </a:solidFill>
                <a:effectLst/>
                <a:uLnTx/>
                <a:uFillTx/>
                <a:latin typeface="+mn-lt"/>
                <a:ea typeface="+mn-ea"/>
                <a:cs typeface="+mn-cs"/>
              </a:rPr>
              <a:t>ФК</a:t>
            </a:r>
          </a:p>
          <a:p>
            <a:pPr marL="742950" marR="0" lvl="1" indent="-30163" algn="l"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mn-lt"/>
                <a:cs typeface="+mn-cs"/>
              </a:rPr>
              <a:t>Упражнения для мелких и крупных групп мышц с утяжелением</a:t>
            </a:r>
          </a:p>
          <a:p>
            <a:pPr marL="742950" marR="0" lvl="1" indent="-30163" algn="l"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mn-lt"/>
                <a:cs typeface="+mn-cs"/>
              </a:rPr>
              <a:t>Ходьба</a:t>
            </a:r>
          </a:p>
          <a:p>
            <a:pPr marL="742950" marR="0" lvl="1" indent="-30163" algn="l"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mn-lt"/>
                <a:cs typeface="+mn-cs"/>
              </a:rPr>
              <a:t>Бег на месте</a:t>
            </a:r>
          </a:p>
          <a:p>
            <a:pPr marL="742950" marR="0" lvl="1" indent="-30163" algn="l"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mn-lt"/>
                <a:cs typeface="+mn-cs"/>
              </a:rPr>
              <a:t>Выполнение упражнений на ВЭМ, </a:t>
            </a:r>
            <a:r>
              <a:rPr kumimoji="0" lang="ru-RU" sz="1000" b="0" i="0" u="none" strike="noStrike" kern="0" cap="none" spc="0" normalizeH="0" baseline="0" noProof="0" dirty="0" err="1" smtClean="0">
                <a:ln>
                  <a:noFill/>
                </a:ln>
                <a:solidFill>
                  <a:schemeClr val="tx1"/>
                </a:solidFill>
                <a:effectLst/>
                <a:uLnTx/>
                <a:uFillTx/>
                <a:latin typeface="+mn-lt"/>
                <a:cs typeface="+mn-cs"/>
              </a:rPr>
              <a:t>спиро-ВЭМ</a:t>
            </a:r>
            <a:r>
              <a:rPr kumimoji="0" lang="ru-RU" sz="1000" b="0" i="0" u="none" strike="noStrike" kern="0" cap="none" spc="0" normalizeH="0" baseline="0" noProof="0" dirty="0" smtClean="0">
                <a:ln>
                  <a:noFill/>
                </a:ln>
                <a:solidFill>
                  <a:schemeClr val="tx1"/>
                </a:solidFill>
                <a:effectLst/>
                <a:uLnTx/>
                <a:uFillTx/>
                <a:latin typeface="+mn-lt"/>
                <a:cs typeface="+mn-cs"/>
              </a:rPr>
              <a:t>, </a:t>
            </a:r>
            <a:r>
              <a:rPr kumimoji="0" lang="ru-RU" sz="1000" b="0" i="0" u="none" strike="noStrike" kern="0" cap="none" spc="0" normalizeH="0" baseline="0" noProof="0" dirty="0" err="1" smtClean="0">
                <a:ln>
                  <a:noFill/>
                </a:ln>
                <a:solidFill>
                  <a:schemeClr val="tx1"/>
                </a:solidFill>
                <a:effectLst/>
                <a:uLnTx/>
                <a:uFillTx/>
                <a:latin typeface="+mn-lt"/>
                <a:cs typeface="+mn-cs"/>
              </a:rPr>
              <a:t>тредмиле</a:t>
            </a:r>
            <a:r>
              <a:rPr kumimoji="0" lang="ru-RU" sz="1000" b="0" i="0" u="none" strike="noStrike" kern="0" cap="none" spc="0" normalizeH="0" baseline="0" noProof="0" dirty="0" smtClean="0">
                <a:ln>
                  <a:noFill/>
                </a:ln>
                <a:solidFill>
                  <a:schemeClr val="tx1"/>
                </a:solidFill>
                <a:effectLst/>
                <a:uLnTx/>
                <a:uFillTx/>
                <a:latin typeface="+mn-lt"/>
                <a:cs typeface="+mn-cs"/>
              </a:rPr>
              <a:t> с нулевой нагрузкой</a:t>
            </a:r>
          </a:p>
          <a:p>
            <a:pPr marL="742950" marR="0" lvl="1" indent="-30163" algn="l"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mn-lt"/>
                <a:cs typeface="+mn-cs"/>
              </a:rPr>
              <a:t>Плавание в стиле брасс</a:t>
            </a:r>
            <a:endParaRPr kumimoji="0" lang="en-US" sz="1000" b="0" i="0" u="none" strike="noStrike" kern="1200" cap="none" spc="0" normalizeH="0" baseline="0" noProof="0" dirty="0" smtClean="0">
              <a:ln>
                <a:noFill/>
              </a:ln>
              <a:solidFill>
                <a:prstClr val="black"/>
              </a:solidFill>
              <a:effectLst/>
              <a:uLnTx/>
              <a:uFillTx/>
              <a:latin typeface="+mn-lt"/>
              <a:cs typeface="+mn-cs"/>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26</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r>
              <a:rPr lang="ru-RU" sz="1200" b="1" dirty="0" smtClean="0"/>
              <a:t>особое внимание уделяют восстановлению адаптации сердечно-сосудистой системы к выполнению длительной работы умеренной интенсивности. </a:t>
            </a:r>
          </a:p>
          <a:p>
            <a:pPr algn="just" eaLnBrk="1" hangingPunct="1"/>
            <a:r>
              <a:rPr lang="ru-RU" sz="1200" b="1" dirty="0" smtClean="0"/>
              <a:t>на уменьшение лекарственной терапии</a:t>
            </a:r>
          </a:p>
          <a:p>
            <a:pPr algn="just" eaLnBrk="1" hangingPunct="1"/>
            <a:r>
              <a:rPr lang="ru-RU" sz="1200" b="1" dirty="0" smtClean="0"/>
              <a:t>улучшение качества жизни</a:t>
            </a:r>
          </a:p>
          <a:p>
            <a:pPr algn="just" eaLnBrk="1" hangingPunct="1"/>
            <a:r>
              <a:rPr lang="ru-RU" sz="1200" b="1" dirty="0" smtClean="0"/>
              <a:t>улучшение общего самочувствия</a:t>
            </a:r>
          </a:p>
          <a:p>
            <a:pPr algn="just" eaLnBrk="1" hangingPunct="1"/>
            <a:r>
              <a:rPr lang="ru-RU" sz="1200" b="1" dirty="0" smtClean="0"/>
              <a:t>значительного снижения риска осложнений заболевания.</a:t>
            </a:r>
          </a:p>
          <a:p>
            <a:pPr algn="just" eaLnBrk="1" hangingPunct="1"/>
            <a:r>
              <a:rPr lang="ru-RU" sz="1200" b="1" dirty="0" smtClean="0"/>
              <a:t> психологическая </a:t>
            </a:r>
            <a:r>
              <a:rPr lang="ru-RU" sz="1200" b="1" dirty="0" err="1" smtClean="0"/>
              <a:t>реадаптация</a:t>
            </a:r>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4</a:t>
            </a:fld>
            <a:endParaRPr lang="uk-U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spcBef>
                <a:spcPts val="0"/>
              </a:spcBef>
            </a:pPr>
            <a:r>
              <a:rPr lang="ru-RU" sz="1200" b="1" dirty="0" smtClean="0"/>
              <a:t>Атеросклероз </a:t>
            </a:r>
          </a:p>
          <a:p>
            <a:pPr eaLnBrk="1" hangingPunct="1">
              <a:spcBef>
                <a:spcPts val="0"/>
              </a:spcBef>
            </a:pPr>
            <a:r>
              <a:rPr lang="ru-RU" sz="1200" b="1" dirty="0" smtClean="0"/>
              <a:t>Возраст    Артериальная гипертония </a:t>
            </a:r>
          </a:p>
          <a:p>
            <a:pPr eaLnBrk="1" hangingPunct="1">
              <a:spcBef>
                <a:spcPts val="0"/>
              </a:spcBef>
            </a:pPr>
            <a:r>
              <a:rPr lang="ru-RU" sz="1200" b="1" dirty="0" smtClean="0"/>
              <a:t>Курение  Ожирение и другие нарушения обмена жиров</a:t>
            </a:r>
          </a:p>
          <a:p>
            <a:pPr eaLnBrk="1" hangingPunct="1">
              <a:spcBef>
                <a:spcPts val="0"/>
              </a:spcBef>
            </a:pPr>
            <a:r>
              <a:rPr lang="ru-RU" sz="1200" b="1" dirty="0" smtClean="0"/>
              <a:t>Недостаток движения</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29</a:t>
            </a:fld>
            <a:endParaRPr lang="uk-U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r>
              <a:rPr lang="ru-RU" sz="1200" b="1" dirty="0" smtClean="0"/>
              <a:t>особое внимание уделяют восстановлению адаптации сердечно-сосудистой системы к выполнению длительной работы умеренной интенсивности. </a:t>
            </a:r>
          </a:p>
          <a:p>
            <a:pPr algn="just" eaLnBrk="1" hangingPunct="1"/>
            <a:r>
              <a:rPr lang="ru-RU" sz="1200" b="1" dirty="0" smtClean="0"/>
              <a:t>на уменьшение лекарственной терапии</a:t>
            </a:r>
          </a:p>
          <a:p>
            <a:pPr algn="just" eaLnBrk="1" hangingPunct="1"/>
            <a:r>
              <a:rPr lang="ru-RU" sz="1200" b="1" dirty="0" smtClean="0"/>
              <a:t>улучшение качества жизни</a:t>
            </a:r>
          </a:p>
          <a:p>
            <a:pPr algn="just" eaLnBrk="1" hangingPunct="1"/>
            <a:r>
              <a:rPr lang="ru-RU" sz="1200" b="1" dirty="0" smtClean="0"/>
              <a:t>улучшение общего самочувствия</a:t>
            </a:r>
          </a:p>
          <a:p>
            <a:pPr algn="just" eaLnBrk="1" hangingPunct="1"/>
            <a:r>
              <a:rPr lang="ru-RU" sz="1200" b="1" dirty="0" smtClean="0"/>
              <a:t>значительного снижения риска осложнений заболевания.</a:t>
            </a:r>
          </a:p>
          <a:p>
            <a:pPr algn="just" eaLnBrk="1" hangingPunct="1"/>
            <a:r>
              <a:rPr lang="ru-RU" sz="1200" b="1" dirty="0" smtClean="0"/>
              <a:t> психологическая </a:t>
            </a:r>
            <a:r>
              <a:rPr lang="ru-RU" sz="1200" b="1" dirty="0" err="1" smtClean="0"/>
              <a:t>реадаптация</a:t>
            </a:r>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30</a:t>
            </a:fld>
            <a:endParaRPr lang="uk-U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lnSpc>
                <a:spcPct val="80000"/>
              </a:lnSpc>
              <a:buFontTx/>
              <a:buNone/>
            </a:pPr>
            <a:r>
              <a:rPr lang="ru-RU" sz="1200" b="1" dirty="0" smtClean="0">
                <a:latin typeface="Arial" pitchFamily="34" charset="0"/>
                <a:cs typeface="Arial" pitchFamily="34" charset="0"/>
              </a:rPr>
              <a:t>Щадящий режим</a:t>
            </a:r>
            <a:r>
              <a:rPr lang="ru-RU" sz="1200" dirty="0" smtClean="0">
                <a:latin typeface="Arial" pitchFamily="34" charset="0"/>
                <a:cs typeface="Arial" pitchFamily="34" charset="0"/>
              </a:rPr>
              <a:t>, который во многом повторяет программу свободного режима в стационаре и длится 1 — 2 дня (если больной выполнил эту программу в стационаре).</a:t>
            </a:r>
          </a:p>
          <a:p>
            <a:pPr algn="just" eaLnBrk="1" hangingPunct="1">
              <a:lnSpc>
                <a:spcPct val="80000"/>
              </a:lnSpc>
              <a:buFontTx/>
              <a:buNone/>
            </a:pPr>
            <a:r>
              <a:rPr lang="ru-RU" sz="1200" dirty="0" smtClean="0">
                <a:latin typeface="Arial" pitchFamily="34" charset="0"/>
                <a:cs typeface="Arial" pitchFamily="34" charset="0"/>
              </a:rPr>
              <a:t>     В том случае, если больной не выполнил эту программу  или после выписки из стационара прошло много времени, щадящий режим длится 5—7 дней</a:t>
            </a:r>
            <a:r>
              <a:rPr lang="ru-RU" sz="1200" dirty="0" smtClean="0">
                <a:solidFill>
                  <a:srgbClr val="CC0000"/>
                </a:solidFill>
                <a:latin typeface="Arial" pitchFamily="34" charset="0"/>
                <a:cs typeface="Arial" pitchFamily="34" charset="0"/>
              </a:rPr>
              <a:t> </a:t>
            </a:r>
            <a:r>
              <a:rPr lang="ru-RU" sz="1200" dirty="0" smtClean="0">
                <a:latin typeface="Arial" pitchFamily="34" charset="0"/>
                <a:cs typeface="Arial" pitchFamily="34" charset="0"/>
              </a:rPr>
              <a:t>.</a:t>
            </a:r>
          </a:p>
          <a:p>
            <a:pPr algn="just" eaLnBrk="1" hangingPunct="1">
              <a:lnSpc>
                <a:spcPct val="80000"/>
              </a:lnSpc>
            </a:pPr>
            <a:r>
              <a:rPr lang="ru-RU" sz="1200" b="1" dirty="0" smtClean="0">
                <a:solidFill>
                  <a:srgbClr val="0000CC"/>
                </a:solidFill>
                <a:latin typeface="Arial" pitchFamily="34" charset="0"/>
                <a:cs typeface="Arial" pitchFamily="34" charset="0"/>
              </a:rPr>
              <a:t>ЛГ</a:t>
            </a:r>
            <a:r>
              <a:rPr lang="ru-RU" sz="1200" dirty="0" smtClean="0">
                <a:solidFill>
                  <a:srgbClr val="0000CC"/>
                </a:solidFill>
                <a:latin typeface="Arial" pitchFamily="34" charset="0"/>
                <a:cs typeface="Arial" pitchFamily="34" charset="0"/>
              </a:rPr>
              <a:t> </a:t>
            </a:r>
            <a:r>
              <a:rPr lang="ru-RU" sz="1200" dirty="0" smtClean="0">
                <a:latin typeface="Arial" pitchFamily="34" charset="0"/>
                <a:cs typeface="Arial" pitchFamily="34" charset="0"/>
              </a:rPr>
              <a:t>(Продолжительность занятий ЛГ возрастает с 20 до 40 мин. В занятия включаются простая и усложненная ходьба (на носках, с высоким подниманием коленей), различные метания)</a:t>
            </a:r>
          </a:p>
          <a:p>
            <a:pPr algn="just" eaLnBrk="1" hangingPunct="1">
              <a:lnSpc>
                <a:spcPct val="80000"/>
              </a:lnSpc>
            </a:pPr>
            <a:r>
              <a:rPr lang="ru-RU" sz="1200" b="1" dirty="0" smtClean="0">
                <a:solidFill>
                  <a:srgbClr val="0000CC"/>
                </a:solidFill>
                <a:latin typeface="Arial" pitchFamily="34" charset="0"/>
                <a:cs typeface="Arial" pitchFamily="34" charset="0"/>
              </a:rPr>
              <a:t>тренировочная ходьба</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(начиная с 500 м, с отдыхом (3 — 5 мин) в середине дистанции; темп ходьбы — 70 — 90 шаг/мин. Дистанция ежедневно увеличивается на 100 — 200 м и доводится до 1 км)</a:t>
            </a:r>
          </a:p>
          <a:p>
            <a:pPr algn="just" eaLnBrk="1" hangingPunct="1">
              <a:lnSpc>
                <a:spcPct val="80000"/>
              </a:lnSpc>
            </a:pPr>
            <a:r>
              <a:rPr lang="ru-RU" sz="1200" b="1" dirty="0" smtClean="0">
                <a:solidFill>
                  <a:srgbClr val="0000CC"/>
                </a:solidFill>
                <a:latin typeface="Arial" pitchFamily="34" charset="0"/>
                <a:cs typeface="Arial" pitchFamily="34" charset="0"/>
              </a:rPr>
              <a:t>Прогулки</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(с 2 км и доводятся до 4 км в очень спокойном, доступном для больного темпе)</a:t>
            </a:r>
          </a:p>
          <a:p>
            <a:pPr algn="just" eaLnBrk="1" hangingPunct="1">
              <a:lnSpc>
                <a:spcPct val="80000"/>
              </a:lnSpc>
            </a:pPr>
            <a:r>
              <a:rPr lang="ru-RU" sz="1200" b="1" dirty="0" smtClean="0">
                <a:solidFill>
                  <a:srgbClr val="0000CC"/>
                </a:solidFill>
                <a:latin typeface="Arial" pitchFamily="34" charset="0"/>
                <a:cs typeface="Arial" pitchFamily="34" charset="0"/>
              </a:rPr>
              <a:t>тренировки в подъеме по лестнице</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(осваивается подъем на два этажа)</a:t>
            </a:r>
          </a:p>
          <a:p>
            <a:pPr algn="just" eaLnBrk="1" hangingPunct="1">
              <a:lnSpc>
                <a:spcPct val="80000"/>
              </a:lnSpc>
            </a:pPr>
            <a:r>
              <a:rPr lang="ru-RU" sz="1200" dirty="0" smtClean="0">
                <a:latin typeface="Arial" pitchFamily="34" charset="0"/>
                <a:cs typeface="Arial" pitchFamily="34" charset="0"/>
              </a:rPr>
              <a:t> </a:t>
            </a:r>
            <a:r>
              <a:rPr lang="ru-RU" sz="1200" b="1" dirty="0" smtClean="0">
                <a:solidFill>
                  <a:srgbClr val="0000CC"/>
                </a:solidFill>
                <a:latin typeface="Arial" pitchFamily="34" charset="0"/>
                <a:cs typeface="Arial" pitchFamily="34" charset="0"/>
              </a:rPr>
              <a:t>тренажерами:</a:t>
            </a:r>
            <a:r>
              <a:rPr lang="ru-RU" sz="1200" dirty="0" smtClean="0">
                <a:latin typeface="Arial" pitchFamily="34" charset="0"/>
                <a:cs typeface="Arial" pitchFamily="34" charset="0"/>
              </a:rPr>
              <a:t> велоэргометрами, </a:t>
            </a:r>
            <a:r>
              <a:rPr lang="ru-RU" sz="1200" dirty="0" err="1" smtClean="0">
                <a:latin typeface="Arial" pitchFamily="34" charset="0"/>
                <a:cs typeface="Arial" pitchFamily="34" charset="0"/>
              </a:rPr>
              <a:t>тредбанами</a:t>
            </a:r>
            <a:r>
              <a:rPr lang="ru-RU" sz="1200" dirty="0" smtClean="0">
                <a:latin typeface="Arial" pitchFamily="34" charset="0"/>
                <a:cs typeface="Arial" pitchFamily="34" charset="0"/>
              </a:rPr>
              <a:t>, силовыми тренажерами, позволяющими контролировать ЧСС (ЭКГ, АД) в процессе выполнения физических нагрузок.</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31</a:t>
            </a:fld>
            <a:endParaRPr lang="uk-U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lnSpc>
                <a:spcPct val="90000"/>
              </a:lnSpc>
              <a:buNone/>
            </a:pPr>
            <a:r>
              <a:rPr lang="ru-RU" sz="1200" b="1" dirty="0" smtClean="0"/>
              <a:t>-</a:t>
            </a:r>
            <a:r>
              <a:rPr lang="ru-RU" sz="1200" b="1" dirty="0" err="1" smtClean="0"/>
              <a:t>йодо-бромные</a:t>
            </a:r>
            <a:r>
              <a:rPr lang="ru-RU" sz="1200" b="1" dirty="0" smtClean="0"/>
              <a:t> ванны</a:t>
            </a:r>
          </a:p>
          <a:p>
            <a:pPr eaLnBrk="1" hangingPunct="1">
              <a:lnSpc>
                <a:spcPct val="90000"/>
              </a:lnSpc>
              <a:buNone/>
            </a:pPr>
            <a:r>
              <a:rPr lang="ru-RU" sz="1200" b="1" dirty="0" smtClean="0"/>
              <a:t>-углекислые ванны, суховоздушные углекислые ванны</a:t>
            </a:r>
          </a:p>
          <a:p>
            <a:pPr eaLnBrk="1" hangingPunct="1">
              <a:lnSpc>
                <a:spcPct val="90000"/>
              </a:lnSpc>
              <a:buNone/>
            </a:pPr>
            <a:r>
              <a:rPr lang="ru-RU" sz="1200" b="1" dirty="0" smtClean="0"/>
              <a:t>-радоновые ванны (не обязательно)</a:t>
            </a:r>
          </a:p>
          <a:p>
            <a:pPr eaLnBrk="1" hangingPunct="1">
              <a:lnSpc>
                <a:spcPct val="90000"/>
              </a:lnSpc>
              <a:buNone/>
            </a:pPr>
            <a:r>
              <a:rPr lang="ru-RU" sz="1200" b="1" dirty="0" smtClean="0"/>
              <a:t>-хвойно-жемчужные ванны</a:t>
            </a:r>
          </a:p>
          <a:p>
            <a:pPr eaLnBrk="1" hangingPunct="1">
              <a:lnSpc>
                <a:spcPct val="90000"/>
              </a:lnSpc>
              <a:buNone/>
            </a:pPr>
            <a:r>
              <a:rPr lang="ru-RU" sz="1200" b="1" dirty="0" smtClean="0"/>
              <a:t>-лазеротерапия</a:t>
            </a:r>
          </a:p>
          <a:p>
            <a:pPr eaLnBrk="1" hangingPunct="1">
              <a:lnSpc>
                <a:spcPct val="90000"/>
              </a:lnSpc>
              <a:buNone/>
            </a:pPr>
            <a:r>
              <a:rPr lang="ru-RU" sz="1200" b="1" dirty="0" smtClean="0"/>
              <a:t>-</a:t>
            </a:r>
            <a:r>
              <a:rPr lang="ru-RU" sz="1200" b="1" dirty="0" err="1" smtClean="0"/>
              <a:t>магнитотерапия</a:t>
            </a:r>
            <a:endParaRPr lang="ru-RU" sz="1200" b="1" dirty="0" smtClean="0"/>
          </a:p>
          <a:p>
            <a:pPr eaLnBrk="1" hangingPunct="1">
              <a:lnSpc>
                <a:spcPct val="90000"/>
              </a:lnSpc>
              <a:buNone/>
            </a:pPr>
            <a:r>
              <a:rPr lang="ru-RU" sz="1200" b="1" dirty="0" smtClean="0"/>
              <a:t>-электролечение</a:t>
            </a:r>
          </a:p>
          <a:p>
            <a:pPr eaLnBrk="1" hangingPunct="1">
              <a:lnSpc>
                <a:spcPct val="90000"/>
              </a:lnSpc>
              <a:buNone/>
            </a:pPr>
            <a:endParaRPr lang="ru-RU" sz="1200" b="1" dirty="0" smtClean="0">
              <a:solidFill>
                <a:srgbClr val="0000CC"/>
              </a:solidFill>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32</a:t>
            </a:fld>
            <a:endParaRPr lang="uk-U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lnSpc>
                <a:spcPct val="90000"/>
              </a:lnSpc>
            </a:pPr>
            <a:r>
              <a:rPr lang="ru-RU" sz="1200" b="1" dirty="0" smtClean="0">
                <a:solidFill>
                  <a:srgbClr val="0000CC"/>
                </a:solidFill>
                <a:latin typeface="Arial" pitchFamily="34" charset="0"/>
                <a:cs typeface="Arial" pitchFamily="34" charset="0"/>
              </a:rPr>
              <a:t>Массируют спину</a:t>
            </a:r>
          </a:p>
          <a:p>
            <a:pPr algn="just" eaLnBrk="1" hangingPunct="1">
              <a:lnSpc>
                <a:spcPct val="90000"/>
              </a:lnSpc>
            </a:pPr>
            <a:r>
              <a:rPr lang="ru-RU" sz="1200" b="1" dirty="0" smtClean="0">
                <a:solidFill>
                  <a:srgbClr val="0000CC"/>
                </a:solidFill>
                <a:latin typeface="Arial" pitchFamily="34" charset="0"/>
                <a:cs typeface="Arial" pitchFamily="34" charset="0"/>
              </a:rPr>
              <a:t> нижние конечности</a:t>
            </a:r>
          </a:p>
          <a:p>
            <a:pPr algn="just" eaLnBrk="1" hangingPunct="1">
              <a:lnSpc>
                <a:spcPct val="90000"/>
              </a:lnSpc>
            </a:pPr>
            <a:r>
              <a:rPr lang="ru-RU" sz="1200" b="1" dirty="0" smtClean="0">
                <a:solidFill>
                  <a:srgbClr val="0000CC"/>
                </a:solidFill>
                <a:latin typeface="Arial" pitchFamily="34" charset="0"/>
                <a:cs typeface="Arial" pitchFamily="34" charset="0"/>
              </a:rPr>
              <a:t> живот</a:t>
            </a:r>
          </a:p>
          <a:p>
            <a:pPr algn="just" eaLnBrk="1" hangingPunct="1">
              <a:lnSpc>
                <a:spcPct val="90000"/>
              </a:lnSpc>
            </a:pPr>
            <a:r>
              <a:rPr lang="ru-RU" sz="1200" b="1" dirty="0" smtClean="0">
                <a:solidFill>
                  <a:srgbClr val="0000CC"/>
                </a:solidFill>
                <a:latin typeface="Arial" pitchFamily="34" charset="0"/>
                <a:cs typeface="Arial" pitchFamily="34" charset="0"/>
              </a:rPr>
              <a:t> и верхние конечности</a:t>
            </a:r>
          </a:p>
          <a:p>
            <a:pPr algn="just" eaLnBrk="1" hangingPunct="1">
              <a:lnSpc>
                <a:spcPct val="90000"/>
              </a:lnSpc>
            </a:pPr>
            <a:r>
              <a:rPr lang="ru-RU" sz="1200" b="1" dirty="0" smtClean="0">
                <a:solidFill>
                  <a:srgbClr val="0000CC"/>
                </a:solidFill>
                <a:latin typeface="Arial" pitchFamily="34" charset="0"/>
                <a:cs typeface="Arial" pitchFamily="34" charset="0"/>
              </a:rPr>
              <a:t> грудную клетку поглаживают</a:t>
            </a:r>
            <a:endParaRPr lang="ru-RU" sz="1200" dirty="0" smtClean="0">
              <a:solidFill>
                <a:srgbClr val="0000CC"/>
              </a:solidFill>
              <a:latin typeface="Arial" pitchFamily="34" charset="0"/>
              <a:cs typeface="Arial" pitchFamily="34" charset="0"/>
            </a:endParaRPr>
          </a:p>
          <a:p>
            <a:pPr algn="just" eaLnBrk="1" hangingPunct="1">
              <a:lnSpc>
                <a:spcPct val="90000"/>
              </a:lnSpc>
            </a:pPr>
            <a:r>
              <a:rPr lang="ru-RU" sz="1200" i="1" dirty="0" smtClean="0">
                <a:latin typeface="Arial" pitchFamily="34" charset="0"/>
                <a:cs typeface="Arial" pitchFamily="34" charset="0"/>
              </a:rPr>
              <a:t>Массаж спины проводят в положении больного на правом боку, при этом врач (или массажист) левой рукой поддерживает больного за левую руку, а правой рукой выполняет массаж спины (растирание, ординарное разминание, поглаживание</a:t>
            </a:r>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33</a:t>
            </a:fld>
            <a:endParaRPr lang="uk-U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lang="ru-RU" sz="1200" dirty="0" smtClean="0">
                <a:solidFill>
                  <a:prstClr val="black"/>
                </a:solidFill>
                <a:latin typeface="+mn-lt"/>
                <a:cs typeface="+mn-cs"/>
              </a:rPr>
              <a:t>острый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миокардит</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стеноз</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клапанных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отверстий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цианотически</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врожденны</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порок</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и</a:t>
            </a: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нарушения</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ритма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высоких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градаций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just"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приступ</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ы</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стенокардии</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у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пациентов</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с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низкой</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фракцией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выброса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л</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евого</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желудочка</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34</a:t>
            </a:fld>
            <a:endParaRPr lang="uk-U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упражнения для тренировки мышц вдоха и выдоха</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простое раздувание шарика или резиновой игрушки в зависимости от самочувствия по нескольку раз в день</a:t>
            </a:r>
          </a:p>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при возможности проводится тренировка вдоха и выдоха с помощью специальных спирометров (INSPIR и ΡД-01) по обычным методикам</a:t>
            </a:r>
          </a:p>
          <a:p>
            <a:pPr marL="365125" marR="0" lvl="0" indent="-255588" algn="l"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Доказано, что</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через 3-4 недели регулярные физические нагрузки в форме дыхательных упражнений с затрудненным выдохом приводят к системному влиянию на организм:</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увеличивается толерантность к физическим нагрузкам;          улучшается качество жизни;</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замедляется прогрессия кахексии;   улучшается течение ХСН;</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достоверно замедляется прогрессирование заболевания</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35</a:t>
            </a:fld>
            <a:endParaRPr lang="uk-U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lang="ru-RU" sz="1200" dirty="0" smtClean="0">
                <a:solidFill>
                  <a:prstClr val="black"/>
                </a:solidFill>
                <a:latin typeface="+mn-lt"/>
                <a:cs typeface="+mn-cs"/>
              </a:rPr>
              <a:t>острый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миокардит</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стеноз</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клапанных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отверстий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цианотически</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врожденны</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порок</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и</a:t>
            </a: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нарушения</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ритма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высоких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градаций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just"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приступ</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ы</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стенокардии</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у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пациентов</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с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низкой</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фракцией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выброса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л</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евого</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желудочка</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36</a:t>
            </a:fld>
            <a:endParaRPr lang="uk-U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125" marR="0" lvl="0" indent="-255588" algn="just"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II </a:t>
            </a: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ФК</a:t>
            </a:r>
          </a:p>
          <a:p>
            <a:pPr marL="657225" marR="0" lvl="1" indent="-246063" algn="just" defTabSz="914400" rtl="0" eaLnBrk="1" fontAlgn="base" latinLnBrk="0" hangingPunct="1">
              <a:lnSpc>
                <a:spcPct val="10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chemeClr val="tx1"/>
                </a:solidFill>
                <a:effectLst/>
                <a:uLnTx/>
                <a:uFillTx/>
                <a:latin typeface="Arial" pitchFamily="34" charset="0"/>
                <a:cs typeface="Arial" pitchFamily="34" charset="0"/>
              </a:rPr>
              <a:t>Упражнения для мелких и крупных групп мышц с утяжелением</a:t>
            </a:r>
          </a:p>
          <a:p>
            <a:pPr marL="657225" marR="0" lvl="1" indent="-246063" algn="just" defTabSz="914400" rtl="0" eaLnBrk="1" fontAlgn="base" latinLnBrk="0" hangingPunct="1">
              <a:lnSpc>
                <a:spcPct val="10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chemeClr val="tx1"/>
                </a:solidFill>
                <a:effectLst/>
                <a:uLnTx/>
                <a:uFillTx/>
                <a:latin typeface="Arial" pitchFamily="34" charset="0"/>
                <a:cs typeface="Arial" pitchFamily="34" charset="0"/>
              </a:rPr>
              <a:t>Выполнение упражнений на ВЭМ, </a:t>
            </a:r>
            <a:r>
              <a:rPr kumimoji="0" lang="ru-RU" sz="11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спиро-ВЭМ</a:t>
            </a:r>
            <a:r>
              <a:rPr kumimoji="0" lang="ru-RU" sz="11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ru-RU" sz="11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тредмиле</a:t>
            </a:r>
            <a:r>
              <a:rPr kumimoji="0" lang="ru-RU" sz="1100" b="0" i="0" u="none" strike="noStrike" kern="1200" cap="none" spc="0" normalizeH="0" baseline="0" noProof="0" dirty="0" smtClean="0">
                <a:ln>
                  <a:noFill/>
                </a:ln>
                <a:solidFill>
                  <a:schemeClr val="tx1"/>
                </a:solidFill>
                <a:effectLst/>
                <a:uLnTx/>
                <a:uFillTx/>
                <a:latin typeface="Arial" pitchFamily="34" charset="0"/>
                <a:cs typeface="Arial" pitchFamily="34" charset="0"/>
              </a:rPr>
              <a:t> с нулевой нагрузкой</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III </a:t>
            </a:r>
            <a:r>
              <a:rPr kumimoji="0" lang="ru-RU" sz="1100" b="0" i="0" u="none" strike="noStrike" kern="0" cap="none" spc="0" normalizeH="0" baseline="0" noProof="0" dirty="0" smtClean="0">
                <a:ln>
                  <a:noFill/>
                </a:ln>
                <a:solidFill>
                  <a:schemeClr val="tx1"/>
                </a:solidFill>
                <a:effectLst/>
                <a:uLnTx/>
                <a:uFillTx/>
                <a:latin typeface="Arial" pitchFamily="34" charset="0"/>
                <a:cs typeface="Arial" pitchFamily="34" charset="0"/>
              </a:rPr>
              <a:t>ФК</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ru-RU" sz="1100" b="0" i="0" u="none" strike="noStrike" kern="0" cap="none" spc="0" normalizeH="0" baseline="0" noProof="0" dirty="0" smtClean="0">
                <a:ln>
                  <a:noFill/>
                </a:ln>
                <a:solidFill>
                  <a:schemeClr val="tx1"/>
                </a:solidFill>
                <a:effectLst/>
                <a:uLnTx/>
                <a:uFillTx/>
                <a:latin typeface="Arial" pitchFamily="34" charset="0"/>
                <a:cs typeface="Arial" pitchFamily="34" charset="0"/>
              </a:rPr>
              <a:t>Дыхательные упражнения</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ru-RU" sz="1100" b="0" i="0" u="none" strike="noStrike" kern="0" cap="none" spc="0" normalizeH="0" baseline="0" noProof="0" dirty="0" smtClean="0">
                <a:ln>
                  <a:noFill/>
                </a:ln>
                <a:solidFill>
                  <a:schemeClr val="tx1"/>
                </a:solidFill>
                <a:effectLst/>
                <a:uLnTx/>
                <a:uFillTx/>
                <a:latin typeface="Arial" pitchFamily="34" charset="0"/>
                <a:cs typeface="Arial" pitchFamily="34" charset="0"/>
              </a:rPr>
              <a:t>Упражнения для мелких групп мышц</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ru-RU" sz="1100" b="0" i="0" u="none" strike="noStrike" kern="0" cap="none" spc="0" normalizeH="0" baseline="0" noProof="0" dirty="0" smtClean="0">
                <a:ln>
                  <a:noFill/>
                </a:ln>
                <a:solidFill>
                  <a:schemeClr val="tx1"/>
                </a:solidFill>
                <a:effectLst/>
                <a:uLnTx/>
                <a:uFillTx/>
                <a:latin typeface="Arial" pitchFamily="34" charset="0"/>
                <a:cs typeface="Arial" pitchFamily="34" charset="0"/>
              </a:rPr>
              <a:t>Упражнения для крупных групп мышц</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ru-RU" sz="1100" b="0" i="0" u="none" strike="noStrike" kern="0" cap="none" spc="0" normalizeH="0" baseline="0" noProof="0" dirty="0" smtClean="0">
                <a:ln>
                  <a:noFill/>
                </a:ln>
                <a:solidFill>
                  <a:schemeClr val="tx1"/>
                </a:solidFill>
                <a:effectLst/>
                <a:uLnTx/>
                <a:uFillTx/>
                <a:latin typeface="Arial" pitchFamily="34" charset="0"/>
                <a:cs typeface="Arial" pitchFamily="34" charset="0"/>
              </a:rPr>
              <a:t>Ходьба</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ru-RU" sz="1100" b="0" i="0" u="none" strike="noStrike" kern="0" cap="none" spc="0" normalizeH="0" baseline="0" noProof="0" dirty="0" smtClean="0">
                <a:ln>
                  <a:noFill/>
                </a:ln>
                <a:solidFill>
                  <a:schemeClr val="tx1"/>
                </a:solidFill>
                <a:effectLst/>
                <a:uLnTx/>
                <a:uFillTx/>
                <a:latin typeface="Arial" pitchFamily="34" charset="0"/>
                <a:cs typeface="Arial" pitchFamily="34" charset="0"/>
              </a:rPr>
              <a:t>Выполнение упражнений на ВЭМ, </a:t>
            </a:r>
            <a:r>
              <a:rPr kumimoji="0" lang="ru-RU" sz="1100" b="0" i="0" u="none" strike="noStrike" kern="0" cap="none" spc="0" normalizeH="0" baseline="0" noProof="0" dirty="0" err="1" smtClean="0">
                <a:ln>
                  <a:noFill/>
                </a:ln>
                <a:solidFill>
                  <a:schemeClr val="tx1"/>
                </a:solidFill>
                <a:effectLst/>
                <a:uLnTx/>
                <a:uFillTx/>
                <a:latin typeface="Arial" pitchFamily="34" charset="0"/>
                <a:cs typeface="Arial" pitchFamily="34" charset="0"/>
              </a:rPr>
              <a:t>спироВЭМ</a:t>
            </a:r>
            <a:r>
              <a:rPr kumimoji="0" lang="ru-RU" sz="11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ru-RU" sz="1100" b="0" i="0" u="none" strike="noStrike" kern="0" cap="none" spc="0" normalizeH="0" baseline="0" noProof="0" dirty="0" err="1" smtClean="0">
                <a:ln>
                  <a:noFill/>
                </a:ln>
                <a:solidFill>
                  <a:schemeClr val="tx1"/>
                </a:solidFill>
                <a:effectLst/>
                <a:uLnTx/>
                <a:uFillTx/>
                <a:latin typeface="Arial" pitchFamily="34" charset="0"/>
                <a:cs typeface="Arial" pitchFamily="34" charset="0"/>
              </a:rPr>
              <a:t>тредмиле</a:t>
            </a:r>
            <a:r>
              <a:rPr kumimoji="0" lang="ru-RU" sz="1100" b="0" i="0" u="none" strike="noStrike" kern="0" cap="none" spc="0" normalizeH="0" baseline="0" noProof="0" dirty="0" smtClean="0">
                <a:ln>
                  <a:noFill/>
                </a:ln>
                <a:solidFill>
                  <a:schemeClr val="tx1"/>
                </a:solidFill>
                <a:effectLst/>
                <a:uLnTx/>
                <a:uFillTx/>
                <a:latin typeface="Arial" pitchFamily="34" charset="0"/>
                <a:cs typeface="Arial" pitchFamily="34" charset="0"/>
              </a:rPr>
              <a:t> с нулевой нагрузкой</a:t>
            </a:r>
            <a:endPar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rPr>
              <a:t>IV </a:t>
            </a:r>
            <a:r>
              <a:rPr kumimoji="0" lang="ru-RU" sz="1100" b="0" i="0" u="none" strike="noStrike" kern="0" cap="none" spc="0" normalizeH="0" baseline="0" noProof="0" dirty="0" smtClean="0">
                <a:ln>
                  <a:noFill/>
                </a:ln>
                <a:solidFill>
                  <a:schemeClr val="tx1"/>
                </a:solidFill>
                <a:effectLst/>
                <a:uLnTx/>
                <a:uFillTx/>
                <a:latin typeface="+mn-lt"/>
                <a:ea typeface="+mn-ea"/>
                <a:cs typeface="+mn-cs"/>
              </a:rPr>
              <a:t>ФК</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ru-RU" sz="1100" b="0" i="0" u="none" strike="noStrike" kern="0" cap="none" spc="0" normalizeH="0" baseline="0" noProof="0" dirty="0" smtClean="0">
                <a:ln>
                  <a:noFill/>
                </a:ln>
                <a:solidFill>
                  <a:schemeClr val="tx1"/>
                </a:solidFill>
                <a:effectLst/>
                <a:uLnTx/>
                <a:uFillTx/>
                <a:latin typeface="+mn-lt"/>
                <a:cs typeface="+mn-cs"/>
              </a:rPr>
              <a:t>Дыхательные упражнения</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ru-RU" sz="1100" b="0" i="0" u="none" strike="noStrike" kern="0" cap="none" spc="0" normalizeH="0" baseline="0" noProof="0" dirty="0" smtClean="0">
                <a:ln>
                  <a:noFill/>
                </a:ln>
                <a:solidFill>
                  <a:schemeClr val="tx1"/>
                </a:solidFill>
                <a:effectLst/>
                <a:uLnTx/>
                <a:uFillTx/>
                <a:latin typeface="+mn-lt"/>
                <a:cs typeface="+mn-cs"/>
              </a:rPr>
              <a:t>Упражнения для мелких групп мышц</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ru-RU" sz="11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37</a:t>
            </a:fld>
            <a:endParaRPr lang="uk-U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spcBef>
                <a:spcPts val="0"/>
              </a:spcBef>
            </a:pPr>
            <a:r>
              <a:rPr lang="ru-RU" sz="1200" b="1" dirty="0" smtClean="0"/>
              <a:t>Атеросклероз </a:t>
            </a:r>
          </a:p>
          <a:p>
            <a:pPr eaLnBrk="1" hangingPunct="1">
              <a:spcBef>
                <a:spcPts val="0"/>
              </a:spcBef>
            </a:pPr>
            <a:r>
              <a:rPr lang="ru-RU" sz="1200" b="1" dirty="0" smtClean="0"/>
              <a:t>Возраст    Артериальная гипертония </a:t>
            </a:r>
          </a:p>
          <a:p>
            <a:pPr eaLnBrk="1" hangingPunct="1">
              <a:spcBef>
                <a:spcPts val="0"/>
              </a:spcBef>
            </a:pPr>
            <a:r>
              <a:rPr lang="ru-RU" sz="1200" b="1" dirty="0" smtClean="0"/>
              <a:t>Курение  Ожирение и другие нарушения обмена жиров</a:t>
            </a:r>
          </a:p>
          <a:p>
            <a:pPr eaLnBrk="1" hangingPunct="1">
              <a:spcBef>
                <a:spcPts val="0"/>
              </a:spcBef>
            </a:pPr>
            <a:r>
              <a:rPr lang="ru-RU" sz="1200" b="1" dirty="0" smtClean="0"/>
              <a:t>Недостаток движения</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43</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lnSpc>
                <a:spcPct val="80000"/>
              </a:lnSpc>
              <a:buFontTx/>
              <a:buNone/>
            </a:pPr>
            <a:r>
              <a:rPr lang="ru-RU" sz="1200" b="1" dirty="0" smtClean="0">
                <a:latin typeface="Arial" pitchFamily="34" charset="0"/>
                <a:cs typeface="Arial" pitchFamily="34" charset="0"/>
              </a:rPr>
              <a:t>Щадящий режим</a:t>
            </a:r>
            <a:r>
              <a:rPr lang="ru-RU" sz="1200" dirty="0" smtClean="0">
                <a:latin typeface="Arial" pitchFamily="34" charset="0"/>
                <a:cs typeface="Arial" pitchFamily="34" charset="0"/>
              </a:rPr>
              <a:t>, который во многом повторяет программу свободного режима в стационаре и длится 1 — 2 дня (если больной выполнил эту программу в стационаре).</a:t>
            </a:r>
          </a:p>
          <a:p>
            <a:pPr algn="just" eaLnBrk="1" hangingPunct="1">
              <a:lnSpc>
                <a:spcPct val="80000"/>
              </a:lnSpc>
              <a:buFontTx/>
              <a:buNone/>
            </a:pPr>
            <a:r>
              <a:rPr lang="ru-RU" sz="1200" dirty="0" smtClean="0">
                <a:latin typeface="Arial" pitchFamily="34" charset="0"/>
                <a:cs typeface="Arial" pitchFamily="34" charset="0"/>
              </a:rPr>
              <a:t>     В том случае, если больной не выполнил эту программу  или после выписки из стационара прошло много времени, щадящий режим длится 5—7 дней</a:t>
            </a:r>
            <a:r>
              <a:rPr lang="ru-RU" sz="1200" dirty="0" smtClean="0">
                <a:solidFill>
                  <a:srgbClr val="CC0000"/>
                </a:solidFill>
                <a:latin typeface="Arial" pitchFamily="34" charset="0"/>
                <a:cs typeface="Arial" pitchFamily="34" charset="0"/>
              </a:rPr>
              <a:t> </a:t>
            </a:r>
            <a:r>
              <a:rPr lang="ru-RU" sz="1200" dirty="0" smtClean="0">
                <a:latin typeface="Arial" pitchFamily="34" charset="0"/>
                <a:cs typeface="Arial" pitchFamily="34" charset="0"/>
              </a:rPr>
              <a:t>.</a:t>
            </a:r>
          </a:p>
          <a:p>
            <a:pPr algn="just" eaLnBrk="1" hangingPunct="1">
              <a:lnSpc>
                <a:spcPct val="80000"/>
              </a:lnSpc>
            </a:pPr>
            <a:r>
              <a:rPr lang="ru-RU" sz="1200" b="1" dirty="0" smtClean="0">
                <a:solidFill>
                  <a:srgbClr val="0000CC"/>
                </a:solidFill>
                <a:latin typeface="Arial" pitchFamily="34" charset="0"/>
                <a:cs typeface="Arial" pitchFamily="34" charset="0"/>
              </a:rPr>
              <a:t>ЛГ</a:t>
            </a:r>
            <a:r>
              <a:rPr lang="ru-RU" sz="1200" dirty="0" smtClean="0">
                <a:solidFill>
                  <a:srgbClr val="0000CC"/>
                </a:solidFill>
                <a:latin typeface="Arial" pitchFamily="34" charset="0"/>
                <a:cs typeface="Arial" pitchFamily="34" charset="0"/>
              </a:rPr>
              <a:t> </a:t>
            </a:r>
            <a:r>
              <a:rPr lang="ru-RU" sz="1200" dirty="0" smtClean="0">
                <a:latin typeface="Arial" pitchFamily="34" charset="0"/>
                <a:cs typeface="Arial" pitchFamily="34" charset="0"/>
              </a:rPr>
              <a:t>(Продолжительность занятий ЛГ возрастает с 20 до 40 мин. В занятия включаются простая и усложненная ходьба (на носках, с высоким подниманием коленей), различные метания)</a:t>
            </a:r>
          </a:p>
          <a:p>
            <a:pPr algn="just" eaLnBrk="1" hangingPunct="1">
              <a:lnSpc>
                <a:spcPct val="80000"/>
              </a:lnSpc>
            </a:pPr>
            <a:r>
              <a:rPr lang="ru-RU" sz="1200" b="1" dirty="0" smtClean="0">
                <a:solidFill>
                  <a:srgbClr val="0000CC"/>
                </a:solidFill>
                <a:latin typeface="Arial" pitchFamily="34" charset="0"/>
                <a:cs typeface="Arial" pitchFamily="34" charset="0"/>
              </a:rPr>
              <a:t>тренировочная ходьба</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(начиная с 500 м, с отдыхом (3 — 5 мин) в середине дистанции; темп ходьбы — 70 — 90 шаг/мин. Дистанция ежедневно увеличивается на 100 — 200 м и доводится до 1 км)</a:t>
            </a:r>
          </a:p>
          <a:p>
            <a:pPr algn="just" eaLnBrk="1" hangingPunct="1">
              <a:lnSpc>
                <a:spcPct val="80000"/>
              </a:lnSpc>
            </a:pPr>
            <a:r>
              <a:rPr lang="ru-RU" sz="1200" b="1" dirty="0" smtClean="0">
                <a:solidFill>
                  <a:srgbClr val="0000CC"/>
                </a:solidFill>
                <a:latin typeface="Arial" pitchFamily="34" charset="0"/>
                <a:cs typeface="Arial" pitchFamily="34" charset="0"/>
              </a:rPr>
              <a:t>Прогулки</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(с 2 км и доводятся до 4 км в очень спокойном, доступном для больного темпе)</a:t>
            </a:r>
          </a:p>
          <a:p>
            <a:pPr algn="just" eaLnBrk="1" hangingPunct="1">
              <a:lnSpc>
                <a:spcPct val="80000"/>
              </a:lnSpc>
            </a:pPr>
            <a:r>
              <a:rPr lang="ru-RU" sz="1200" b="1" dirty="0" smtClean="0">
                <a:solidFill>
                  <a:srgbClr val="0000CC"/>
                </a:solidFill>
                <a:latin typeface="Arial" pitchFamily="34" charset="0"/>
                <a:cs typeface="Arial" pitchFamily="34" charset="0"/>
              </a:rPr>
              <a:t>тренировки в подъеме по лестнице</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(осваивается подъем на два этажа)</a:t>
            </a:r>
          </a:p>
          <a:p>
            <a:pPr algn="just" eaLnBrk="1" hangingPunct="1">
              <a:lnSpc>
                <a:spcPct val="80000"/>
              </a:lnSpc>
            </a:pPr>
            <a:r>
              <a:rPr lang="ru-RU" sz="1200" dirty="0" smtClean="0">
                <a:latin typeface="Arial" pitchFamily="34" charset="0"/>
                <a:cs typeface="Arial" pitchFamily="34" charset="0"/>
              </a:rPr>
              <a:t> </a:t>
            </a:r>
            <a:r>
              <a:rPr lang="ru-RU" sz="1200" b="1" dirty="0" smtClean="0">
                <a:solidFill>
                  <a:srgbClr val="0000CC"/>
                </a:solidFill>
                <a:latin typeface="Arial" pitchFamily="34" charset="0"/>
                <a:cs typeface="Arial" pitchFamily="34" charset="0"/>
              </a:rPr>
              <a:t>тренажерами:</a:t>
            </a:r>
            <a:r>
              <a:rPr lang="ru-RU" sz="1200" dirty="0" smtClean="0">
                <a:latin typeface="Arial" pitchFamily="34" charset="0"/>
                <a:cs typeface="Arial" pitchFamily="34" charset="0"/>
              </a:rPr>
              <a:t> велоэргометрами, </a:t>
            </a:r>
            <a:r>
              <a:rPr lang="ru-RU" sz="1200" dirty="0" err="1" smtClean="0">
                <a:latin typeface="Arial" pitchFamily="34" charset="0"/>
                <a:cs typeface="Arial" pitchFamily="34" charset="0"/>
              </a:rPr>
              <a:t>тредбанами</a:t>
            </a:r>
            <a:r>
              <a:rPr lang="ru-RU" sz="1200" dirty="0" smtClean="0">
                <a:latin typeface="Arial" pitchFamily="34" charset="0"/>
                <a:cs typeface="Arial" pitchFamily="34" charset="0"/>
              </a:rPr>
              <a:t>, силовыми тренажерами, позволяющими контролировать ЧСС (ЭКГ, АД) в процессе выполнения физических нагрузок.</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6</a:t>
            </a:fld>
            <a:endParaRPr lang="uk-U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r>
              <a:rPr lang="ru-RU" sz="1200" b="1" dirty="0" smtClean="0"/>
              <a:t>особое внимание уделяют восстановлению адаптации сердечно-сосудистой системы к выполнению длительной работы умеренной интенсивности. </a:t>
            </a:r>
          </a:p>
          <a:p>
            <a:pPr algn="just" eaLnBrk="1" hangingPunct="1"/>
            <a:r>
              <a:rPr lang="ru-RU" sz="1200" b="1" dirty="0" smtClean="0"/>
              <a:t>на уменьшение лекарственной терапии</a:t>
            </a:r>
          </a:p>
          <a:p>
            <a:pPr algn="just" eaLnBrk="1" hangingPunct="1"/>
            <a:r>
              <a:rPr lang="ru-RU" sz="1200" b="1" dirty="0" smtClean="0"/>
              <a:t>улучшение качества жизни</a:t>
            </a:r>
          </a:p>
          <a:p>
            <a:pPr algn="just" eaLnBrk="1" hangingPunct="1"/>
            <a:r>
              <a:rPr lang="ru-RU" sz="1200" b="1" dirty="0" smtClean="0"/>
              <a:t>улучшение общего самочувствия</a:t>
            </a:r>
          </a:p>
          <a:p>
            <a:pPr algn="just" eaLnBrk="1" hangingPunct="1"/>
            <a:r>
              <a:rPr lang="ru-RU" sz="1200" b="1" dirty="0" smtClean="0"/>
              <a:t>значительного снижения риска осложнений заболевания.</a:t>
            </a:r>
          </a:p>
          <a:p>
            <a:pPr algn="just" eaLnBrk="1" hangingPunct="1"/>
            <a:r>
              <a:rPr lang="ru-RU" sz="1200" b="1" dirty="0" smtClean="0"/>
              <a:t> психологическая </a:t>
            </a:r>
            <a:r>
              <a:rPr lang="ru-RU" sz="1200" b="1" dirty="0" err="1" smtClean="0"/>
              <a:t>реадаптация</a:t>
            </a:r>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44</a:t>
            </a:fld>
            <a:endParaRPr lang="uk-U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lnSpc>
                <a:spcPct val="80000"/>
              </a:lnSpc>
              <a:buFontTx/>
              <a:buNone/>
            </a:pPr>
            <a:r>
              <a:rPr lang="ru-RU" sz="1200" b="1" dirty="0" smtClean="0">
                <a:latin typeface="Arial" pitchFamily="34" charset="0"/>
                <a:cs typeface="Arial" pitchFamily="34" charset="0"/>
              </a:rPr>
              <a:t>Щадящий режим</a:t>
            </a:r>
            <a:r>
              <a:rPr lang="ru-RU" sz="1200" dirty="0" smtClean="0">
                <a:latin typeface="Arial" pitchFamily="34" charset="0"/>
                <a:cs typeface="Arial" pitchFamily="34" charset="0"/>
              </a:rPr>
              <a:t>, который во многом повторяет программу свободного режима в стационаре и длится 1 — 2 дня (если больной выполнил эту программу в стационаре).</a:t>
            </a:r>
          </a:p>
          <a:p>
            <a:pPr algn="just" eaLnBrk="1" hangingPunct="1">
              <a:lnSpc>
                <a:spcPct val="80000"/>
              </a:lnSpc>
              <a:buFontTx/>
              <a:buNone/>
            </a:pPr>
            <a:r>
              <a:rPr lang="ru-RU" sz="1200" dirty="0" smtClean="0">
                <a:latin typeface="Arial" pitchFamily="34" charset="0"/>
                <a:cs typeface="Arial" pitchFamily="34" charset="0"/>
              </a:rPr>
              <a:t>     В том случае, если больной не выполнил эту программу  или после выписки из стационара прошло много времени, щадящий режим длится 5—7 дней</a:t>
            </a:r>
            <a:r>
              <a:rPr lang="ru-RU" sz="1200" dirty="0" smtClean="0">
                <a:solidFill>
                  <a:srgbClr val="CC0000"/>
                </a:solidFill>
                <a:latin typeface="Arial" pitchFamily="34" charset="0"/>
                <a:cs typeface="Arial" pitchFamily="34" charset="0"/>
              </a:rPr>
              <a:t> </a:t>
            </a:r>
            <a:r>
              <a:rPr lang="ru-RU" sz="1200" dirty="0" smtClean="0">
                <a:latin typeface="Arial" pitchFamily="34" charset="0"/>
                <a:cs typeface="Arial" pitchFamily="34" charset="0"/>
              </a:rPr>
              <a:t>.</a:t>
            </a:r>
          </a:p>
          <a:p>
            <a:pPr algn="just" eaLnBrk="1" hangingPunct="1">
              <a:lnSpc>
                <a:spcPct val="80000"/>
              </a:lnSpc>
            </a:pPr>
            <a:r>
              <a:rPr lang="ru-RU" sz="1200" b="1" dirty="0" smtClean="0">
                <a:solidFill>
                  <a:srgbClr val="0000CC"/>
                </a:solidFill>
                <a:latin typeface="Arial" pitchFamily="34" charset="0"/>
                <a:cs typeface="Arial" pitchFamily="34" charset="0"/>
              </a:rPr>
              <a:t>ЛГ</a:t>
            </a:r>
            <a:r>
              <a:rPr lang="ru-RU" sz="1200" dirty="0" smtClean="0">
                <a:solidFill>
                  <a:srgbClr val="0000CC"/>
                </a:solidFill>
                <a:latin typeface="Arial" pitchFamily="34" charset="0"/>
                <a:cs typeface="Arial" pitchFamily="34" charset="0"/>
              </a:rPr>
              <a:t> </a:t>
            </a:r>
            <a:r>
              <a:rPr lang="ru-RU" sz="1200" dirty="0" smtClean="0">
                <a:latin typeface="Arial" pitchFamily="34" charset="0"/>
                <a:cs typeface="Arial" pitchFamily="34" charset="0"/>
              </a:rPr>
              <a:t>(Продолжительность занятий ЛГ возрастает с 20 до 40 мин. В занятия включаются простая и усложненная ходьба (на носках, с высоким подниманием коленей), различные метания)</a:t>
            </a:r>
          </a:p>
          <a:p>
            <a:pPr algn="just" eaLnBrk="1" hangingPunct="1">
              <a:lnSpc>
                <a:spcPct val="80000"/>
              </a:lnSpc>
            </a:pPr>
            <a:r>
              <a:rPr lang="ru-RU" sz="1200" b="1" dirty="0" smtClean="0">
                <a:solidFill>
                  <a:srgbClr val="0000CC"/>
                </a:solidFill>
                <a:latin typeface="Arial" pitchFamily="34" charset="0"/>
                <a:cs typeface="Arial" pitchFamily="34" charset="0"/>
              </a:rPr>
              <a:t>тренировочная ходьба</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(начиная с 500 м, с отдыхом (3 — 5 мин) в середине дистанции; темп ходьбы — 70 — 90 шаг/мин. Дистанция ежедневно увеличивается на 100 — 200 м и доводится до 1 км)</a:t>
            </a:r>
          </a:p>
          <a:p>
            <a:pPr algn="just" eaLnBrk="1" hangingPunct="1">
              <a:lnSpc>
                <a:spcPct val="80000"/>
              </a:lnSpc>
            </a:pPr>
            <a:r>
              <a:rPr lang="ru-RU" sz="1200" b="1" dirty="0" smtClean="0">
                <a:solidFill>
                  <a:srgbClr val="0000CC"/>
                </a:solidFill>
                <a:latin typeface="Arial" pitchFamily="34" charset="0"/>
                <a:cs typeface="Arial" pitchFamily="34" charset="0"/>
              </a:rPr>
              <a:t>Прогулки</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(с 2 км и доводятся до 4 км в очень спокойном, доступном для больного темпе)</a:t>
            </a:r>
          </a:p>
          <a:p>
            <a:pPr algn="just" eaLnBrk="1" hangingPunct="1">
              <a:lnSpc>
                <a:spcPct val="80000"/>
              </a:lnSpc>
            </a:pPr>
            <a:r>
              <a:rPr lang="ru-RU" sz="1200" b="1" dirty="0" smtClean="0">
                <a:solidFill>
                  <a:srgbClr val="0000CC"/>
                </a:solidFill>
                <a:latin typeface="Arial" pitchFamily="34" charset="0"/>
                <a:cs typeface="Arial" pitchFamily="34" charset="0"/>
              </a:rPr>
              <a:t>тренировки в подъеме по лестнице</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(осваивается подъем на два этажа)</a:t>
            </a:r>
          </a:p>
          <a:p>
            <a:pPr algn="just" eaLnBrk="1" hangingPunct="1">
              <a:lnSpc>
                <a:spcPct val="80000"/>
              </a:lnSpc>
            </a:pPr>
            <a:r>
              <a:rPr lang="ru-RU" sz="1200" dirty="0" smtClean="0">
                <a:latin typeface="Arial" pitchFamily="34" charset="0"/>
                <a:cs typeface="Arial" pitchFamily="34" charset="0"/>
              </a:rPr>
              <a:t> </a:t>
            </a:r>
            <a:r>
              <a:rPr lang="ru-RU" sz="1200" b="1" dirty="0" smtClean="0">
                <a:solidFill>
                  <a:srgbClr val="0000CC"/>
                </a:solidFill>
                <a:latin typeface="Arial" pitchFamily="34" charset="0"/>
                <a:cs typeface="Arial" pitchFamily="34" charset="0"/>
              </a:rPr>
              <a:t>тренажерами:</a:t>
            </a:r>
            <a:r>
              <a:rPr lang="ru-RU" sz="1200" dirty="0" smtClean="0">
                <a:latin typeface="Arial" pitchFamily="34" charset="0"/>
                <a:cs typeface="Arial" pitchFamily="34" charset="0"/>
              </a:rPr>
              <a:t> велоэргометрами, </a:t>
            </a:r>
            <a:r>
              <a:rPr lang="ru-RU" sz="1200" dirty="0" err="1" smtClean="0">
                <a:latin typeface="Arial" pitchFamily="34" charset="0"/>
                <a:cs typeface="Arial" pitchFamily="34" charset="0"/>
              </a:rPr>
              <a:t>тредбанами</a:t>
            </a:r>
            <a:r>
              <a:rPr lang="ru-RU" sz="1200" dirty="0" smtClean="0">
                <a:latin typeface="Arial" pitchFamily="34" charset="0"/>
                <a:cs typeface="Arial" pitchFamily="34" charset="0"/>
              </a:rPr>
              <a:t>, силовыми тренажерами, позволяющими контролировать ЧСС (ЭКГ, АД) в процессе выполнения физических нагрузок.</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45</a:t>
            </a:fld>
            <a:endParaRPr lang="uk-U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lnSpc>
                <a:spcPct val="90000"/>
              </a:lnSpc>
              <a:buNone/>
            </a:pPr>
            <a:r>
              <a:rPr lang="ru-RU" sz="1200" b="1" dirty="0" smtClean="0"/>
              <a:t>-</a:t>
            </a:r>
            <a:r>
              <a:rPr lang="ru-RU" sz="1200" b="1" dirty="0" err="1" smtClean="0"/>
              <a:t>йодо-бромные</a:t>
            </a:r>
            <a:r>
              <a:rPr lang="ru-RU" sz="1200" b="1" dirty="0" smtClean="0"/>
              <a:t> ванны</a:t>
            </a:r>
          </a:p>
          <a:p>
            <a:pPr eaLnBrk="1" hangingPunct="1">
              <a:lnSpc>
                <a:spcPct val="90000"/>
              </a:lnSpc>
              <a:buNone/>
            </a:pPr>
            <a:r>
              <a:rPr lang="ru-RU" sz="1200" b="1" dirty="0" smtClean="0"/>
              <a:t>-углекислые ванны, суховоздушные углекислые ванны</a:t>
            </a:r>
          </a:p>
          <a:p>
            <a:pPr eaLnBrk="1" hangingPunct="1">
              <a:lnSpc>
                <a:spcPct val="90000"/>
              </a:lnSpc>
              <a:buNone/>
            </a:pPr>
            <a:r>
              <a:rPr lang="ru-RU" sz="1200" b="1" dirty="0" smtClean="0"/>
              <a:t>-радоновые ванны (не обязательно)</a:t>
            </a:r>
          </a:p>
          <a:p>
            <a:pPr eaLnBrk="1" hangingPunct="1">
              <a:lnSpc>
                <a:spcPct val="90000"/>
              </a:lnSpc>
              <a:buNone/>
            </a:pPr>
            <a:r>
              <a:rPr lang="ru-RU" sz="1200" b="1" dirty="0" smtClean="0"/>
              <a:t>-хвойно-жемчужные ванны</a:t>
            </a:r>
          </a:p>
          <a:p>
            <a:pPr eaLnBrk="1" hangingPunct="1">
              <a:lnSpc>
                <a:spcPct val="90000"/>
              </a:lnSpc>
              <a:buNone/>
            </a:pPr>
            <a:r>
              <a:rPr lang="ru-RU" sz="1200" b="1" dirty="0" smtClean="0"/>
              <a:t>-лазеротерапия</a:t>
            </a:r>
          </a:p>
          <a:p>
            <a:pPr eaLnBrk="1" hangingPunct="1">
              <a:lnSpc>
                <a:spcPct val="90000"/>
              </a:lnSpc>
              <a:buNone/>
            </a:pPr>
            <a:r>
              <a:rPr lang="ru-RU" sz="1200" b="1" dirty="0" smtClean="0"/>
              <a:t>-</a:t>
            </a:r>
            <a:r>
              <a:rPr lang="ru-RU" sz="1200" b="1" dirty="0" err="1" smtClean="0"/>
              <a:t>магнитотерапия</a:t>
            </a:r>
            <a:endParaRPr lang="ru-RU" sz="1200" b="1" dirty="0" smtClean="0"/>
          </a:p>
          <a:p>
            <a:pPr eaLnBrk="1" hangingPunct="1">
              <a:lnSpc>
                <a:spcPct val="90000"/>
              </a:lnSpc>
              <a:buNone/>
            </a:pPr>
            <a:r>
              <a:rPr lang="ru-RU" sz="1200" b="1" dirty="0" smtClean="0"/>
              <a:t>-электролечение</a:t>
            </a:r>
          </a:p>
          <a:p>
            <a:pPr eaLnBrk="1" hangingPunct="1">
              <a:lnSpc>
                <a:spcPct val="90000"/>
              </a:lnSpc>
              <a:buNone/>
            </a:pPr>
            <a:endParaRPr lang="ru-RU" sz="1200" b="1" dirty="0" smtClean="0">
              <a:solidFill>
                <a:srgbClr val="0000CC"/>
              </a:solidFill>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46</a:t>
            </a:fld>
            <a:endParaRPr lang="uk-U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lnSpc>
                <a:spcPct val="90000"/>
              </a:lnSpc>
            </a:pPr>
            <a:r>
              <a:rPr lang="ru-RU" sz="1200" b="1" dirty="0" smtClean="0">
                <a:solidFill>
                  <a:srgbClr val="0000CC"/>
                </a:solidFill>
                <a:latin typeface="Arial" pitchFamily="34" charset="0"/>
                <a:cs typeface="Arial" pitchFamily="34" charset="0"/>
              </a:rPr>
              <a:t>Массируют спину</a:t>
            </a:r>
          </a:p>
          <a:p>
            <a:pPr algn="just" eaLnBrk="1" hangingPunct="1">
              <a:lnSpc>
                <a:spcPct val="90000"/>
              </a:lnSpc>
            </a:pPr>
            <a:r>
              <a:rPr lang="ru-RU" sz="1200" b="1" dirty="0" smtClean="0">
                <a:solidFill>
                  <a:srgbClr val="0000CC"/>
                </a:solidFill>
                <a:latin typeface="Arial" pitchFamily="34" charset="0"/>
                <a:cs typeface="Arial" pitchFamily="34" charset="0"/>
              </a:rPr>
              <a:t> нижние конечности</a:t>
            </a:r>
          </a:p>
          <a:p>
            <a:pPr algn="just" eaLnBrk="1" hangingPunct="1">
              <a:lnSpc>
                <a:spcPct val="90000"/>
              </a:lnSpc>
            </a:pPr>
            <a:r>
              <a:rPr lang="ru-RU" sz="1200" b="1" dirty="0" smtClean="0">
                <a:solidFill>
                  <a:srgbClr val="0000CC"/>
                </a:solidFill>
                <a:latin typeface="Arial" pitchFamily="34" charset="0"/>
                <a:cs typeface="Arial" pitchFamily="34" charset="0"/>
              </a:rPr>
              <a:t> живот</a:t>
            </a:r>
          </a:p>
          <a:p>
            <a:pPr algn="just" eaLnBrk="1" hangingPunct="1">
              <a:lnSpc>
                <a:spcPct val="90000"/>
              </a:lnSpc>
            </a:pPr>
            <a:r>
              <a:rPr lang="ru-RU" sz="1200" b="1" dirty="0" smtClean="0">
                <a:solidFill>
                  <a:srgbClr val="0000CC"/>
                </a:solidFill>
                <a:latin typeface="Arial" pitchFamily="34" charset="0"/>
                <a:cs typeface="Arial" pitchFamily="34" charset="0"/>
              </a:rPr>
              <a:t> и верхние конечности</a:t>
            </a:r>
          </a:p>
          <a:p>
            <a:pPr algn="just" eaLnBrk="1" hangingPunct="1">
              <a:lnSpc>
                <a:spcPct val="90000"/>
              </a:lnSpc>
            </a:pPr>
            <a:r>
              <a:rPr lang="ru-RU" sz="1200" b="1" dirty="0" smtClean="0">
                <a:solidFill>
                  <a:srgbClr val="0000CC"/>
                </a:solidFill>
                <a:latin typeface="Arial" pitchFamily="34" charset="0"/>
                <a:cs typeface="Arial" pitchFamily="34" charset="0"/>
              </a:rPr>
              <a:t> грудную клетку поглаживают</a:t>
            </a:r>
            <a:endParaRPr lang="ru-RU" sz="1200" dirty="0" smtClean="0">
              <a:solidFill>
                <a:srgbClr val="0000CC"/>
              </a:solidFill>
              <a:latin typeface="Arial" pitchFamily="34" charset="0"/>
              <a:cs typeface="Arial" pitchFamily="34" charset="0"/>
            </a:endParaRPr>
          </a:p>
          <a:p>
            <a:pPr algn="just" eaLnBrk="1" hangingPunct="1">
              <a:lnSpc>
                <a:spcPct val="90000"/>
              </a:lnSpc>
            </a:pPr>
            <a:r>
              <a:rPr lang="ru-RU" sz="1200" i="1" dirty="0" smtClean="0">
                <a:latin typeface="Arial" pitchFamily="34" charset="0"/>
                <a:cs typeface="Arial" pitchFamily="34" charset="0"/>
              </a:rPr>
              <a:t>Массаж спины проводят в положении больного на правом боку, при этом врач (или массажист) левой рукой поддерживает больного за левую руку, а правой рукой выполняет массаж спины (растирание, ординарное разминание, поглаживание</a:t>
            </a:r>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47</a:t>
            </a:fld>
            <a:endParaRPr lang="uk-U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lang="ru-RU" sz="1200" dirty="0" smtClean="0">
                <a:solidFill>
                  <a:prstClr val="black"/>
                </a:solidFill>
                <a:latin typeface="+mn-lt"/>
                <a:cs typeface="+mn-cs"/>
              </a:rPr>
              <a:t>острый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миокардит</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стеноз</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клапанных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отверстий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цианотически</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врожденны</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порок</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и</a:t>
            </a: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нарушения</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ритма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высоких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градаций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just"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приступ</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ы</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стенокардии</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у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пациентов</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с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низкой</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фракцией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выброса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л</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евого</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желудочка</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48</a:t>
            </a:fld>
            <a:endParaRPr lang="uk-U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упражнения для тренировки мышц вдоха и выдоха</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простое раздувание шарика или резиновой игрушки в зависимости от самочувствия по нескольку раз в день</a:t>
            </a:r>
          </a:p>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при возможности проводится тренировка вдоха и выдоха с помощью специальных спирометров (INSPIR и ΡД-01) по обычным методикам</a:t>
            </a:r>
          </a:p>
          <a:p>
            <a:pPr marL="365125" marR="0" lvl="0" indent="-255588" algn="l"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r>
              <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Доказано, что</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через 3-4 недели регулярные физические нагрузки в форме дыхательных упражнений с затрудненным выдохом приводят к системному влиянию на организм:</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увеличивается толерантность к физическим нагрузкам;          улучшается качество жизни;</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замедляется прогрессия кахексии;   улучшается течение ХСН;</a:t>
            </a:r>
          </a:p>
          <a:p>
            <a:pPr marL="657225" marR="0" lvl="1" indent="-246063" algn="just" defTabSz="914400" rtl="0" eaLnBrk="1" fontAlgn="base" latinLnBrk="0" hangingPunct="1">
              <a:lnSpc>
                <a:spcPct val="90000"/>
              </a:lnSpc>
              <a:spcBef>
                <a:spcPts val="300"/>
              </a:spcBef>
              <a:spcAft>
                <a:spcPct val="0"/>
              </a:spcAft>
              <a:buClr>
                <a:srgbClr val="438086"/>
              </a:buClr>
              <a:buSzTx/>
              <a:buFont typeface="Georgia" pitchFamily="18" charset="0"/>
              <a:buChar char="▫"/>
              <a:tabLst/>
              <a:defRPr/>
            </a:pPr>
            <a:r>
              <a:rPr kumimoji="0" lang="ru-RU" sz="1100" b="0" i="0" u="none" strike="noStrike" kern="1200" cap="none" spc="0" normalizeH="0" baseline="0" noProof="0" dirty="0" smtClean="0">
                <a:ln>
                  <a:noFill/>
                </a:ln>
                <a:solidFill>
                  <a:srgbClr val="000066"/>
                </a:solidFill>
                <a:effectLst/>
                <a:uLnTx/>
                <a:uFillTx/>
                <a:latin typeface="Arial" pitchFamily="34" charset="0"/>
                <a:cs typeface="Arial" pitchFamily="34" charset="0"/>
              </a:rPr>
              <a:t>достоверно замедляется прогрессирование заболевания</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49</a:t>
            </a:fld>
            <a:endParaRPr lang="uk-U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lang="ru-RU" sz="1200" dirty="0" smtClean="0">
                <a:solidFill>
                  <a:prstClr val="black"/>
                </a:solidFill>
                <a:latin typeface="+mn-lt"/>
                <a:cs typeface="+mn-cs"/>
              </a:rPr>
              <a:t>острый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миокардит</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стеноз</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клапанных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отверстий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цианотически</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врожденны</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е</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порок</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и</a:t>
            </a:r>
          </a:p>
          <a:p>
            <a:pPr marL="365125" marR="0" lvl="0" indent="-255588" algn="l"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нарушения</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ритма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высоких</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градаций</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365125" marR="0" lvl="0" indent="-255588" algn="just" defTabSz="914400" rtl="0" eaLnBrk="1" fontAlgn="base" latinLnBrk="0" hangingPunct="1">
              <a:lnSpc>
                <a:spcPct val="100000"/>
              </a:lnSpc>
              <a:spcBef>
                <a:spcPts val="300"/>
              </a:spcBef>
              <a:spcAft>
                <a:spcPct val="0"/>
              </a:spcAft>
              <a:buClr>
                <a:srgbClr val="A04DA3"/>
              </a:buClr>
              <a:buSzTx/>
              <a:buFont typeface="Georgia" pitchFamily="18"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приступ</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ы</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стенокардии</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у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пациентов</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с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низкой</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фракцией</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выброса</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л</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евого</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желудочка</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50</a:t>
            </a:fld>
            <a:endParaRPr lang="uk-U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Arial" pitchFamily="34" charset="0"/>
                <a:cs typeface="Arial" pitchFamily="34" charset="0"/>
              </a:rPr>
              <a:t>Для пациентов, прошедших 500 и более метров за 6 минут, показаны динамические физические нагрузки</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Arial" pitchFamily="34" charset="0"/>
                <a:cs typeface="Arial" pitchFamily="34" charset="0"/>
              </a:rPr>
              <a:t>ходьба с прогрессивным повышением нагрузки</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Arial" pitchFamily="34" charset="0"/>
                <a:cs typeface="Arial" pitchFamily="34" charset="0"/>
              </a:rPr>
              <a:t>скорость до 6 км/ч</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Arial" pitchFamily="34" charset="0"/>
                <a:cs typeface="Arial" pitchFamily="34" charset="0"/>
              </a:rPr>
              <a:t>продолжительность до 40 минут в день</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Arial" pitchFamily="34" charset="0"/>
                <a:cs typeface="Arial" pitchFamily="34" charset="0"/>
              </a:rPr>
              <a:t>титрация нагрузки до 6-8 месяцев</a:t>
            </a:r>
            <a:endParaRPr kumimoji="0" lang="en-US" sz="1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Arial" pitchFamily="34" charset="0"/>
                <a:cs typeface="Arial" pitchFamily="34" charset="0"/>
              </a:rPr>
              <a:t>Учитывая, что положительный эффект физических тренировок исчезает через 3 недели после введения ограничения физических нагрузок – введение физических нагрузок в длительную (пожизненную) программу ведения пациента с ХСН является необходимым стандартом</a:t>
            </a:r>
            <a:r>
              <a:rPr kumimoji="0" lang="ru-RU" sz="1000" b="0" i="0" u="none" strike="noStrike" kern="0" cap="none" spc="0" normalizeH="0" baseline="0" noProof="0" dirty="0" smtClean="0">
                <a:ln>
                  <a:noFill/>
                </a:ln>
                <a:solidFill>
                  <a:schemeClr val="tx1"/>
                </a:solidFill>
                <a:effectLst/>
                <a:uLnTx/>
                <a:uFillTx/>
                <a:latin typeface="+mn-lt"/>
                <a:cs typeface="+mn-cs"/>
              </a:rPr>
              <a:t>.</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51</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lnSpc>
                <a:spcPct val="80000"/>
              </a:lnSpc>
              <a:buFontTx/>
              <a:buNone/>
            </a:pPr>
            <a:r>
              <a:rPr lang="ru-RU" sz="1200" b="1" dirty="0" smtClean="0">
                <a:latin typeface="Arial" pitchFamily="34" charset="0"/>
                <a:cs typeface="Arial" pitchFamily="34" charset="0"/>
              </a:rPr>
              <a:t>Щадящий режим</a:t>
            </a:r>
            <a:r>
              <a:rPr lang="ru-RU" sz="1200" dirty="0" smtClean="0">
                <a:latin typeface="Arial" pitchFamily="34" charset="0"/>
                <a:cs typeface="Arial" pitchFamily="34" charset="0"/>
              </a:rPr>
              <a:t>, который во многом повторяет программу свободного режима в стационаре и длится 1 — 2 дня (если больной выполнил эту программу в стационаре).</a:t>
            </a:r>
          </a:p>
          <a:p>
            <a:pPr algn="just" eaLnBrk="1" hangingPunct="1">
              <a:lnSpc>
                <a:spcPct val="80000"/>
              </a:lnSpc>
              <a:buFontTx/>
              <a:buNone/>
            </a:pPr>
            <a:r>
              <a:rPr lang="ru-RU" sz="1200" dirty="0" smtClean="0">
                <a:latin typeface="Arial" pitchFamily="34" charset="0"/>
                <a:cs typeface="Arial" pitchFamily="34" charset="0"/>
              </a:rPr>
              <a:t>     В том случае, если больной не выполнил эту программу  или после выписки из стационара прошло много времени, щадящий режим длится 5—7 дней</a:t>
            </a:r>
            <a:r>
              <a:rPr lang="ru-RU" sz="1200" dirty="0" smtClean="0">
                <a:solidFill>
                  <a:srgbClr val="CC0000"/>
                </a:solidFill>
                <a:latin typeface="Arial" pitchFamily="34" charset="0"/>
                <a:cs typeface="Arial" pitchFamily="34" charset="0"/>
              </a:rPr>
              <a:t> </a:t>
            </a:r>
            <a:r>
              <a:rPr lang="ru-RU" sz="1200" dirty="0" smtClean="0">
                <a:latin typeface="Arial" pitchFamily="34" charset="0"/>
                <a:cs typeface="Arial" pitchFamily="34" charset="0"/>
              </a:rPr>
              <a:t>.</a:t>
            </a:r>
          </a:p>
          <a:p>
            <a:pPr algn="just" eaLnBrk="1" hangingPunct="1">
              <a:lnSpc>
                <a:spcPct val="80000"/>
              </a:lnSpc>
            </a:pPr>
            <a:r>
              <a:rPr lang="ru-RU" sz="1200" b="1" dirty="0" smtClean="0">
                <a:solidFill>
                  <a:srgbClr val="0000CC"/>
                </a:solidFill>
                <a:latin typeface="Arial" pitchFamily="34" charset="0"/>
                <a:cs typeface="Arial" pitchFamily="34" charset="0"/>
              </a:rPr>
              <a:t>ЛГ</a:t>
            </a:r>
            <a:r>
              <a:rPr lang="ru-RU" sz="1200" dirty="0" smtClean="0">
                <a:solidFill>
                  <a:srgbClr val="0000CC"/>
                </a:solidFill>
                <a:latin typeface="Arial" pitchFamily="34" charset="0"/>
                <a:cs typeface="Arial" pitchFamily="34" charset="0"/>
              </a:rPr>
              <a:t> </a:t>
            </a:r>
            <a:r>
              <a:rPr lang="ru-RU" sz="1200" dirty="0" smtClean="0">
                <a:latin typeface="Arial" pitchFamily="34" charset="0"/>
                <a:cs typeface="Arial" pitchFamily="34" charset="0"/>
              </a:rPr>
              <a:t>(Продолжительность занятий ЛГ возрастает с 20 до 40 мин. В занятия включаются простая и усложненная ходьба (на носках, с высоким подниманием коленей), различные метания)</a:t>
            </a:r>
          </a:p>
          <a:p>
            <a:pPr algn="just" eaLnBrk="1" hangingPunct="1">
              <a:lnSpc>
                <a:spcPct val="80000"/>
              </a:lnSpc>
            </a:pPr>
            <a:r>
              <a:rPr lang="ru-RU" sz="1200" b="1" dirty="0" smtClean="0">
                <a:solidFill>
                  <a:srgbClr val="0000CC"/>
                </a:solidFill>
                <a:latin typeface="Arial" pitchFamily="34" charset="0"/>
                <a:cs typeface="Arial" pitchFamily="34" charset="0"/>
              </a:rPr>
              <a:t>тренировочная ходьба</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(начиная с 500 м, с отдыхом (3 — 5 мин) в середине дистанции; темп ходьбы — 70 — 90 шаг/мин. Дистанция ежедневно увеличивается на 100 — 200 м и доводится до 1 км)</a:t>
            </a:r>
          </a:p>
          <a:p>
            <a:pPr algn="just" eaLnBrk="1" hangingPunct="1">
              <a:lnSpc>
                <a:spcPct val="80000"/>
              </a:lnSpc>
            </a:pPr>
            <a:r>
              <a:rPr lang="ru-RU" sz="1200" b="1" dirty="0" smtClean="0">
                <a:solidFill>
                  <a:srgbClr val="0000CC"/>
                </a:solidFill>
                <a:latin typeface="Arial" pitchFamily="34" charset="0"/>
                <a:cs typeface="Arial" pitchFamily="34" charset="0"/>
              </a:rPr>
              <a:t>Прогулки</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(с 2 км и доводятся до 4 км в очень спокойном, доступном для больного темпе)</a:t>
            </a:r>
          </a:p>
          <a:p>
            <a:pPr algn="just" eaLnBrk="1" hangingPunct="1">
              <a:lnSpc>
                <a:spcPct val="80000"/>
              </a:lnSpc>
            </a:pPr>
            <a:r>
              <a:rPr lang="ru-RU" sz="1200" b="1" dirty="0" smtClean="0">
                <a:solidFill>
                  <a:srgbClr val="0000CC"/>
                </a:solidFill>
                <a:latin typeface="Arial" pitchFamily="34" charset="0"/>
                <a:cs typeface="Arial" pitchFamily="34" charset="0"/>
              </a:rPr>
              <a:t>тренировки в подъеме по лестнице</a:t>
            </a:r>
            <a:r>
              <a:rPr lang="ru-RU" sz="1200" dirty="0" smtClean="0">
                <a:latin typeface="Arial" pitchFamily="34" charset="0"/>
                <a:cs typeface="Arial" pitchFamily="34" charset="0"/>
              </a:rPr>
              <a:t> </a:t>
            </a:r>
            <a:r>
              <a:rPr lang="ru-RU" sz="1200" i="1" dirty="0" smtClean="0">
                <a:latin typeface="Arial" pitchFamily="34" charset="0"/>
                <a:cs typeface="Arial" pitchFamily="34" charset="0"/>
              </a:rPr>
              <a:t>(осваивается подъем на два этажа)</a:t>
            </a:r>
          </a:p>
          <a:p>
            <a:pPr algn="just" eaLnBrk="1" hangingPunct="1">
              <a:lnSpc>
                <a:spcPct val="80000"/>
              </a:lnSpc>
            </a:pPr>
            <a:r>
              <a:rPr lang="ru-RU" sz="1200" dirty="0" smtClean="0">
                <a:latin typeface="Arial" pitchFamily="34" charset="0"/>
                <a:cs typeface="Arial" pitchFamily="34" charset="0"/>
              </a:rPr>
              <a:t> </a:t>
            </a:r>
            <a:r>
              <a:rPr lang="ru-RU" sz="1200" b="1" dirty="0" smtClean="0">
                <a:solidFill>
                  <a:srgbClr val="0000CC"/>
                </a:solidFill>
                <a:latin typeface="Arial" pitchFamily="34" charset="0"/>
                <a:cs typeface="Arial" pitchFamily="34" charset="0"/>
              </a:rPr>
              <a:t>тренажерами:</a:t>
            </a:r>
            <a:r>
              <a:rPr lang="ru-RU" sz="1200" dirty="0" smtClean="0">
                <a:latin typeface="Arial" pitchFamily="34" charset="0"/>
                <a:cs typeface="Arial" pitchFamily="34" charset="0"/>
              </a:rPr>
              <a:t> велоэргометрами, </a:t>
            </a:r>
            <a:r>
              <a:rPr lang="ru-RU" sz="1200" dirty="0" err="1" smtClean="0">
                <a:latin typeface="Arial" pitchFamily="34" charset="0"/>
                <a:cs typeface="Arial" pitchFamily="34" charset="0"/>
              </a:rPr>
              <a:t>тредбанами</a:t>
            </a:r>
            <a:r>
              <a:rPr lang="ru-RU" sz="1200" dirty="0" smtClean="0">
                <a:latin typeface="Arial" pitchFamily="34" charset="0"/>
                <a:cs typeface="Arial" pitchFamily="34" charset="0"/>
              </a:rPr>
              <a:t>, силовыми тренажерами, позволяющими контролировать ЧСС (ЭКГ, АД) в процессе выполнения физических нагрузок.</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7</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lnSpc>
                <a:spcPct val="90000"/>
              </a:lnSpc>
              <a:buNone/>
            </a:pPr>
            <a:r>
              <a:rPr lang="ru-RU" sz="1200" b="1" dirty="0" smtClean="0"/>
              <a:t>-</a:t>
            </a:r>
            <a:r>
              <a:rPr lang="ru-RU" sz="1200" b="1" dirty="0" err="1" smtClean="0"/>
              <a:t>йодо-бромные</a:t>
            </a:r>
            <a:r>
              <a:rPr lang="ru-RU" sz="1200" b="1" dirty="0" smtClean="0"/>
              <a:t> ванны</a:t>
            </a:r>
          </a:p>
          <a:p>
            <a:pPr eaLnBrk="1" hangingPunct="1">
              <a:lnSpc>
                <a:spcPct val="90000"/>
              </a:lnSpc>
              <a:buNone/>
            </a:pPr>
            <a:r>
              <a:rPr lang="ru-RU" sz="1200" b="1" dirty="0" smtClean="0"/>
              <a:t>-углекислые ванны, суховоздушные углекислые ванны</a:t>
            </a:r>
          </a:p>
          <a:p>
            <a:pPr eaLnBrk="1" hangingPunct="1">
              <a:lnSpc>
                <a:spcPct val="90000"/>
              </a:lnSpc>
              <a:buNone/>
            </a:pPr>
            <a:r>
              <a:rPr lang="ru-RU" sz="1200" b="1" dirty="0" smtClean="0"/>
              <a:t>-радоновые ванны (не обязательно)</a:t>
            </a:r>
          </a:p>
          <a:p>
            <a:pPr eaLnBrk="1" hangingPunct="1">
              <a:lnSpc>
                <a:spcPct val="90000"/>
              </a:lnSpc>
              <a:buNone/>
            </a:pPr>
            <a:r>
              <a:rPr lang="ru-RU" sz="1200" b="1" dirty="0" smtClean="0"/>
              <a:t>-хвойно-жемчужные ванны</a:t>
            </a:r>
          </a:p>
          <a:p>
            <a:pPr eaLnBrk="1" hangingPunct="1">
              <a:lnSpc>
                <a:spcPct val="90000"/>
              </a:lnSpc>
              <a:buNone/>
            </a:pPr>
            <a:r>
              <a:rPr lang="ru-RU" sz="1200" b="1" dirty="0" smtClean="0"/>
              <a:t>-лазеротерапия</a:t>
            </a:r>
          </a:p>
          <a:p>
            <a:pPr eaLnBrk="1" hangingPunct="1">
              <a:lnSpc>
                <a:spcPct val="90000"/>
              </a:lnSpc>
              <a:buNone/>
            </a:pPr>
            <a:r>
              <a:rPr lang="ru-RU" sz="1200" b="1" dirty="0" smtClean="0"/>
              <a:t>-</a:t>
            </a:r>
            <a:r>
              <a:rPr lang="ru-RU" sz="1200" b="1" dirty="0" err="1" smtClean="0"/>
              <a:t>магнитотерапия</a:t>
            </a:r>
            <a:endParaRPr lang="ru-RU" sz="1200" b="1" dirty="0" smtClean="0"/>
          </a:p>
          <a:p>
            <a:pPr eaLnBrk="1" hangingPunct="1">
              <a:lnSpc>
                <a:spcPct val="90000"/>
              </a:lnSpc>
              <a:buNone/>
            </a:pPr>
            <a:r>
              <a:rPr lang="ru-RU" sz="1200" b="1" dirty="0" smtClean="0"/>
              <a:t>-электролечение</a:t>
            </a:r>
          </a:p>
          <a:p>
            <a:pPr eaLnBrk="1" hangingPunct="1">
              <a:lnSpc>
                <a:spcPct val="90000"/>
              </a:lnSpc>
              <a:buNone/>
            </a:pPr>
            <a:endParaRPr lang="ru-RU" sz="1200" b="1" dirty="0" smtClean="0">
              <a:solidFill>
                <a:srgbClr val="0000CC"/>
              </a:solidFill>
            </a:endParaRP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8</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lnSpc>
                <a:spcPct val="90000"/>
              </a:lnSpc>
            </a:pPr>
            <a:r>
              <a:rPr lang="ru-RU" sz="1200" b="1" dirty="0" smtClean="0">
                <a:solidFill>
                  <a:srgbClr val="0000CC"/>
                </a:solidFill>
                <a:latin typeface="Arial" pitchFamily="34" charset="0"/>
                <a:cs typeface="Arial" pitchFamily="34" charset="0"/>
              </a:rPr>
              <a:t>Массируют спину</a:t>
            </a:r>
          </a:p>
          <a:p>
            <a:pPr algn="just" eaLnBrk="1" hangingPunct="1">
              <a:lnSpc>
                <a:spcPct val="90000"/>
              </a:lnSpc>
            </a:pPr>
            <a:r>
              <a:rPr lang="ru-RU" sz="1200" b="1" dirty="0" smtClean="0">
                <a:solidFill>
                  <a:srgbClr val="0000CC"/>
                </a:solidFill>
                <a:latin typeface="Arial" pitchFamily="34" charset="0"/>
                <a:cs typeface="Arial" pitchFamily="34" charset="0"/>
              </a:rPr>
              <a:t> нижние конечности</a:t>
            </a:r>
          </a:p>
          <a:p>
            <a:pPr algn="just" eaLnBrk="1" hangingPunct="1">
              <a:lnSpc>
                <a:spcPct val="90000"/>
              </a:lnSpc>
            </a:pPr>
            <a:r>
              <a:rPr lang="ru-RU" sz="1200" b="1" dirty="0" smtClean="0">
                <a:solidFill>
                  <a:srgbClr val="0000CC"/>
                </a:solidFill>
                <a:latin typeface="Arial" pitchFamily="34" charset="0"/>
                <a:cs typeface="Arial" pitchFamily="34" charset="0"/>
              </a:rPr>
              <a:t> живот</a:t>
            </a:r>
          </a:p>
          <a:p>
            <a:pPr algn="just" eaLnBrk="1" hangingPunct="1">
              <a:lnSpc>
                <a:spcPct val="90000"/>
              </a:lnSpc>
            </a:pPr>
            <a:r>
              <a:rPr lang="ru-RU" sz="1200" b="1" dirty="0" smtClean="0">
                <a:solidFill>
                  <a:srgbClr val="0000CC"/>
                </a:solidFill>
                <a:latin typeface="Arial" pitchFamily="34" charset="0"/>
                <a:cs typeface="Arial" pitchFamily="34" charset="0"/>
              </a:rPr>
              <a:t> и верхние конечности</a:t>
            </a:r>
          </a:p>
          <a:p>
            <a:pPr algn="just" eaLnBrk="1" hangingPunct="1">
              <a:lnSpc>
                <a:spcPct val="90000"/>
              </a:lnSpc>
            </a:pPr>
            <a:r>
              <a:rPr lang="ru-RU" sz="1200" b="1" dirty="0" smtClean="0">
                <a:solidFill>
                  <a:srgbClr val="0000CC"/>
                </a:solidFill>
                <a:latin typeface="Arial" pitchFamily="34" charset="0"/>
                <a:cs typeface="Arial" pitchFamily="34" charset="0"/>
              </a:rPr>
              <a:t> грудную клетку поглаживают</a:t>
            </a:r>
            <a:endParaRPr lang="ru-RU" sz="1200" dirty="0" smtClean="0">
              <a:solidFill>
                <a:srgbClr val="0000CC"/>
              </a:solidFill>
              <a:latin typeface="Arial" pitchFamily="34" charset="0"/>
              <a:cs typeface="Arial" pitchFamily="34" charset="0"/>
            </a:endParaRPr>
          </a:p>
          <a:p>
            <a:pPr algn="just" eaLnBrk="1" hangingPunct="1">
              <a:lnSpc>
                <a:spcPct val="90000"/>
              </a:lnSpc>
            </a:pPr>
            <a:r>
              <a:rPr lang="ru-RU" sz="1200" i="1" dirty="0" smtClean="0">
                <a:latin typeface="Arial" pitchFamily="34" charset="0"/>
                <a:cs typeface="Arial" pitchFamily="34" charset="0"/>
              </a:rPr>
              <a:t>Массаж спины проводят в положении больного на правом боку, при этом врач (или массажист) левой рукой поддерживает больного за левую руку, а правой рукой выполняет массаж спины (растирание, ординарное разминание, поглаживание</a:t>
            </a:r>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9</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Санаторно-курортное лечение показано пациентам с состоянием, которое соответствует I-III классам тяжести. На протяжении года после перенесенного инфаркта миокарда лечение больных проводится только в местных кардиологических санаториях.</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12</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spcBef>
                <a:spcPts val="0"/>
              </a:spcBef>
            </a:pPr>
            <a:r>
              <a:rPr lang="ru-RU" sz="1200" b="1" dirty="0" smtClean="0"/>
              <a:t>Атеросклероз </a:t>
            </a:r>
          </a:p>
          <a:p>
            <a:pPr eaLnBrk="1" hangingPunct="1">
              <a:spcBef>
                <a:spcPts val="0"/>
              </a:spcBef>
            </a:pPr>
            <a:r>
              <a:rPr lang="ru-RU" sz="1200" b="1" dirty="0" smtClean="0"/>
              <a:t>Возраст    Артериальная гипертония </a:t>
            </a:r>
          </a:p>
          <a:p>
            <a:pPr eaLnBrk="1" hangingPunct="1">
              <a:spcBef>
                <a:spcPts val="0"/>
              </a:spcBef>
            </a:pPr>
            <a:r>
              <a:rPr lang="ru-RU" sz="1200" b="1" dirty="0" smtClean="0"/>
              <a:t>Курение  Ожирение и другие нарушения обмена жиров</a:t>
            </a:r>
          </a:p>
          <a:p>
            <a:pPr eaLnBrk="1" hangingPunct="1">
              <a:spcBef>
                <a:spcPts val="0"/>
              </a:spcBef>
            </a:pPr>
            <a:r>
              <a:rPr lang="ru-RU" sz="1200" b="1" dirty="0" smtClean="0"/>
              <a:t>Недостаток движения</a:t>
            </a:r>
          </a:p>
          <a:p>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15</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r>
              <a:rPr lang="ru-RU" sz="1200" b="1" dirty="0" smtClean="0"/>
              <a:t>особое внимание уделяют восстановлению адаптации сердечно-сосудистой системы к выполнению длительной работы умеренной интенсивности. </a:t>
            </a:r>
          </a:p>
          <a:p>
            <a:pPr algn="just" eaLnBrk="1" hangingPunct="1"/>
            <a:r>
              <a:rPr lang="ru-RU" sz="1200" b="1" dirty="0" smtClean="0"/>
              <a:t>на уменьшение лекарственной терапии</a:t>
            </a:r>
          </a:p>
          <a:p>
            <a:pPr algn="just" eaLnBrk="1" hangingPunct="1"/>
            <a:r>
              <a:rPr lang="ru-RU" sz="1200" b="1" dirty="0" smtClean="0"/>
              <a:t>улучшение качества жизни</a:t>
            </a:r>
          </a:p>
          <a:p>
            <a:pPr algn="just" eaLnBrk="1" hangingPunct="1"/>
            <a:r>
              <a:rPr lang="ru-RU" sz="1200" b="1" dirty="0" smtClean="0"/>
              <a:t>улучшение общего самочувствия</a:t>
            </a:r>
          </a:p>
          <a:p>
            <a:pPr algn="just" eaLnBrk="1" hangingPunct="1"/>
            <a:r>
              <a:rPr lang="ru-RU" sz="1200" b="1" dirty="0" smtClean="0"/>
              <a:t>значительного снижения риска осложнений заболевания.</a:t>
            </a:r>
          </a:p>
          <a:p>
            <a:pPr algn="just" eaLnBrk="1" hangingPunct="1"/>
            <a:r>
              <a:rPr lang="ru-RU" sz="1200" b="1" dirty="0" smtClean="0"/>
              <a:t> психологическая </a:t>
            </a:r>
            <a:r>
              <a:rPr lang="ru-RU" sz="1200" b="1" dirty="0" err="1" smtClean="0"/>
              <a:t>реадаптация</a:t>
            </a:r>
            <a:endParaRPr lang="ru-RU" dirty="0"/>
          </a:p>
        </p:txBody>
      </p:sp>
      <p:sp>
        <p:nvSpPr>
          <p:cNvPr id="4" name="Номер слайда 3"/>
          <p:cNvSpPr>
            <a:spLocks noGrp="1"/>
          </p:cNvSpPr>
          <p:nvPr>
            <p:ph type="sldNum" sz="quarter" idx="10"/>
          </p:nvPr>
        </p:nvSpPr>
        <p:spPr/>
        <p:txBody>
          <a:bodyPr/>
          <a:lstStyle/>
          <a:p>
            <a:fld id="{35F7100D-A4E7-4B81-912E-2DEB98E3D0EB}" type="slidenum">
              <a:rPr lang="uk-UA" smtClean="0"/>
              <a:pPr/>
              <a:t>16</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FF38167-9DA7-48E8-8FE3-908C50E00352}"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19D3F9A-A395-4159-8EC3-EB89C439DEFB}"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EA0B73F-BA89-4B48-B199-8BA57AEC10BE}" type="slidenum">
              <a:rPr lang="ru-RU"/>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2683864-81A4-4E64-AFBC-502CA4777167}" type="slidenum">
              <a:rPr lang="ru-RU"/>
              <a:pPr>
                <a:defRPr/>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70B0E86-18C3-4CE0-ABBC-90878D2325FE}" type="slidenum">
              <a:rPr lang="ru-RU"/>
              <a:pPr>
                <a:defRPr/>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C00C390-7049-42C7-982E-BD8B0176B944}" type="slidenum">
              <a:rPr lang="ru-RU"/>
              <a:pPr>
                <a:defRPr/>
              </a:pPr>
              <a:t>‹#›</a:t>
            </a:fld>
            <a:endParaRPr lang="ru-R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EADBE3-C654-47D7-B50C-80B3C09881F0}" type="slidenum">
              <a:rPr lang="ru-RU"/>
              <a:pPr>
                <a:defRPr/>
              </a:pPr>
              <a:t>‹#›</a:t>
            </a:fld>
            <a:endParaRPr 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FBF74C7-F936-436C-8522-1B14FD30FD94}" type="slidenum">
              <a:rPr lang="ru-RU"/>
              <a:pPr>
                <a:defRPr/>
              </a:pPr>
              <a:t>‹#›</a:t>
            </a:fld>
            <a:endParaRPr lang="ru-R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3142A0D-08C5-443A-A624-CD7260D49B02}" type="slidenum">
              <a:rPr lang="ru-RU"/>
              <a:pPr>
                <a:defRPr/>
              </a:pPr>
              <a:t>‹#›</a:t>
            </a:fld>
            <a:endParaRPr lang="ru-RU"/>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6828996-6538-4ECB-A27F-7F11D2CEDAF9}" type="slidenum">
              <a:rPr lang="ru-RU"/>
              <a:pPr>
                <a:defRPr/>
              </a:pPr>
              <a:t>‹#›</a:t>
            </a:fld>
            <a:endParaRPr lang="ru-RU"/>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A576A42-F6C5-4A17-ACB3-83997104E830}"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46750D9-3B5B-4802-B121-994E210726FC}" type="slidenum">
              <a:rPr lang="ru-RU"/>
              <a:pPr>
                <a:defRPr/>
              </a:pPr>
              <a:t>‹#›</a:t>
            </a:fld>
            <a:endParaRPr lang="ru-RU"/>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9D579FF-630D-4679-BDB1-617F4F3F1284}" type="slidenum">
              <a:rPr lang="ru-RU"/>
              <a:pPr>
                <a:defRPr/>
              </a:pPr>
              <a:t>‹#›</a:t>
            </a:fld>
            <a:endParaRPr lang="ru-RU"/>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46282F9-9840-43E0-89E0-21229B43D0EB}" type="slidenum">
              <a:rPr lang="ru-RU"/>
              <a:pPr>
                <a:defRPr/>
              </a:pPr>
              <a:t>‹#›</a:t>
            </a:fld>
            <a:endParaRPr lang="ru-RU"/>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4045E5F-FC1D-4D12-AA99-DDBA519CDA3C}" type="slidenum">
              <a:rPr lang="ru-RU"/>
              <a:pPr>
                <a:defRPr/>
              </a:pPr>
              <a:t>‹#›</a:t>
            </a:fld>
            <a:endParaRPr lang="ru-RU"/>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E13B07-0534-4888-BBE6-0F7F60567DBD}" type="slidenum">
              <a:rPr lang="ru-RU"/>
              <a:pPr>
                <a:defRPr/>
              </a:pPr>
              <a:t>‹#›</a:t>
            </a:fld>
            <a:endParaRPr lang="ru-RU"/>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6315404-6CD9-4EB2-8180-463906179514}" type="slidenum">
              <a:rPr lang="ru-RU"/>
              <a:pPr>
                <a:defRPr/>
              </a:pPr>
              <a:t>‹#›</a:t>
            </a:fld>
            <a:endParaRPr lang="ru-RU"/>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AD1BFF8-613F-4C76-B351-3F3728DC426C}" type="slidenum">
              <a:rPr lang="ru-RU"/>
              <a:pPr>
                <a:defRPr/>
              </a:pPr>
              <a:t>‹#›</a:t>
            </a:fld>
            <a:endParaRPr lang="ru-RU"/>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30F072E-3978-4E02-BF31-0E80F7C11123}" type="slidenum">
              <a:rPr lang="ru-RU"/>
              <a:pPr>
                <a:defRPr/>
              </a:pPr>
              <a:t>‹#›</a:t>
            </a:fld>
            <a:endParaRPr lang="ru-RU"/>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623D9BA-FD3D-443A-81C5-912984987B38}" type="slidenum">
              <a:rPr lang="ru-RU"/>
              <a:pPr>
                <a:defRPr/>
              </a:pPr>
              <a:t>‹#›</a:t>
            </a:fld>
            <a:endParaRPr lang="ru-RU"/>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8FCAD36-AB71-4777-A7F2-A36D7EB567FB}" type="slidenum">
              <a:rPr lang="ru-RU"/>
              <a:pPr>
                <a:defRPr/>
              </a:pPr>
              <a:t>‹#›</a:t>
            </a:fld>
            <a:endParaRPr lang="ru-RU"/>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1C62870-5EC5-4D8A-AE7F-FAC8C36338D0}"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96AFA0C-0849-424D-AEC8-450D8C08E1B3}" type="slidenum">
              <a:rPr lang="ru-RU"/>
              <a:pPr>
                <a:defRPr/>
              </a:pPr>
              <a:t>‹#›</a:t>
            </a:fld>
            <a:endParaRPr 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3C1EE65-45B6-4047-BBC2-E97069F7047B}" type="slidenum">
              <a:rPr lang="ru-RU"/>
              <a:pPr>
                <a:defRPr/>
              </a:pPr>
              <a:t>‹#›</a:t>
            </a:fld>
            <a:endParaRPr lang="ru-RU"/>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295AD6E-56BB-43B0-BCEA-5DA2A0A84A3A}" type="slidenum">
              <a:rPr lang="ru-RU"/>
              <a:pPr>
                <a:defRPr/>
              </a:pPr>
              <a:t>‹#›</a:t>
            </a:fld>
            <a:endParaRPr lang="ru-RU"/>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F25466-8C30-4B73-A4E3-7EFB9DC6CBED}" type="slidenum">
              <a:rPr lang="ru-RU"/>
              <a:pPr>
                <a:defRPr/>
              </a:pPr>
              <a:t>‹#›</a:t>
            </a:fld>
            <a:endParaRPr lang="ru-RU"/>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19B27DA-0DBD-4AA5-912E-D39D5BF5AA92}" type="slidenum">
              <a:rPr lang="ru-RU"/>
              <a:pPr>
                <a:defRPr/>
              </a:pPr>
              <a:t>‹#›</a:t>
            </a:fld>
            <a:endParaRPr lang="ru-RU"/>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0E20D30-876E-404A-A161-BAF6E187D7AF}" type="slidenum">
              <a:rPr lang="ru-RU"/>
              <a:pPr>
                <a:defRPr/>
              </a:pPr>
              <a:t>‹#›</a:t>
            </a:fld>
            <a:endParaRPr lang="ru-RU"/>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8DA345E-044C-4B05-81A0-DAE3EBC25F4E}" type="slidenum">
              <a:rPr lang="ru-RU"/>
              <a:pPr>
                <a:defRPr/>
              </a:pPr>
              <a:t>‹#›</a:t>
            </a:fld>
            <a:endParaRPr lang="ru-RU"/>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726B293-562D-4F83-9FF4-544C52321121}" type="slidenum">
              <a:rPr lang="ru-RU"/>
              <a:pPr>
                <a:defRPr/>
              </a:pPr>
              <a:t>‹#›</a:t>
            </a:fld>
            <a:endParaRPr lang="ru-RU"/>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15BD9FA-5C9E-4B81-BB18-8C5526A62372}" type="slidenum">
              <a:rPr lang="ru-RU"/>
              <a:pPr>
                <a:defRPr/>
              </a:pPr>
              <a:t>‹#›</a:t>
            </a:fld>
            <a:endParaRPr lang="ru-RU"/>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266774F-8360-4A61-B619-52E58C261BF1}" type="slidenum">
              <a:rPr lang="ru-RU"/>
              <a:pPr>
                <a:defRPr/>
              </a:pPr>
              <a:t>‹#›</a:t>
            </a:fld>
            <a:endParaRPr lang="ru-RU"/>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BEA4046-928C-482A-9C6A-B73AA1599CE9}"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A03F932-5373-46C0-8625-4F9127653A9F}" type="slidenum">
              <a:rPr lang="ru-RU"/>
              <a:pPr>
                <a:defRPr/>
              </a:pPr>
              <a:t>‹#›</a:t>
            </a:fld>
            <a:endParaRPr lang="ru-RU"/>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FA2AC95-6272-45A3-A6E4-20256A1702C9}" type="slidenum">
              <a:rPr lang="ru-RU"/>
              <a:pPr>
                <a:defRPr/>
              </a:pPr>
              <a:t>‹#›</a:t>
            </a:fld>
            <a:endParaRPr lang="ru-RU"/>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5EE6466-6B86-4BA1-9A7B-63B5A7D0C55A}" type="slidenum">
              <a:rPr lang="ru-RU"/>
              <a:pPr>
                <a:defRPr/>
              </a:pPr>
              <a:t>‹#›</a:t>
            </a:fld>
            <a:endParaRPr lang="ru-RU"/>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F16AA2D-978D-4963-A204-4EEDABEDF049}" type="slidenum">
              <a:rPr lang="ru-RU"/>
              <a:pPr>
                <a:defRPr/>
              </a:pPr>
              <a:t>‹#›</a:t>
            </a:fld>
            <a:endParaRPr lang="ru-RU"/>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47D4546-754A-4228-9B23-1A69980C96E6}" type="slidenum">
              <a:rPr lang="ru-RU"/>
              <a:pPr>
                <a:defRPr/>
              </a:pPr>
              <a:t>‹#›</a:t>
            </a:fld>
            <a:endParaRPr lang="ru-RU"/>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DEEA52F-ECC1-48BA-B2B8-742D27122D31}"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F06194B-20FD-4256-90B9-2AEB5ACA52D1}"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BF6CBFD-B24D-4755-A402-B3C4F5750BBC}"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68DC6A8-36CF-4D24-9191-E7A2E844CE9D}"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76C3EAE-22E2-4143-8C7C-1903DF4B9D87}"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E9243ED-42A9-4CF9-A2D6-AE1419C056BD}"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F3F0C16-A307-4600-A467-4C9A5426DB8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6DE1966-96D0-4C87-B130-1B7DDAA325C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36B730E-F9B1-4773-96D8-44497CF2612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89A25FD-BD35-42EC-A099-E775ADBDEF8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35.xml"/><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lum bright="25000" contrast="-42000"/>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3568" y="1988840"/>
            <a:ext cx="7772400" cy="2492375"/>
          </a:xfrm>
        </p:spPr>
        <p:txBody>
          <a:bodyPr/>
          <a:lstStyle/>
          <a:p>
            <a:pPr algn="l" eaLnBrk="1" hangingPunct="1"/>
            <a:r>
              <a:rPr lang="en-US" sz="5400" b="1" dirty="0" smtClean="0">
                <a:solidFill>
                  <a:schemeClr val="tx1"/>
                </a:solidFill>
              </a:rPr>
              <a:t>Rehabilitation in case of the diseases of cardiovascular system</a:t>
            </a:r>
            <a:endParaRPr lang="ru-RU" sz="5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lum/>
          </a:blip>
          <a:srcRect/>
          <a:stretch>
            <a:fillRect t="1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99392"/>
            <a:ext cx="9144000" cy="1052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2000" b="1" kern="0" dirty="0" smtClean="0">
                <a:latin typeface="+mj-lt"/>
                <a:ea typeface="+mj-ea"/>
                <a:cs typeface="+mj-cs"/>
              </a:rPr>
              <a:t>Exemplary systems of exercise for patients with myocardial infarction,</a:t>
            </a:r>
          </a:p>
          <a:p>
            <a:pPr lvl="0" algn="ctr"/>
            <a:r>
              <a:rPr lang="en-US" sz="2000" b="1" kern="0" dirty="0" smtClean="0">
                <a:latin typeface="+mj-lt"/>
                <a:ea typeface="+mj-ea"/>
                <a:cs typeface="+mj-cs"/>
              </a:rPr>
              <a:t> in-patient and follow-up stages of physical rehabilitation. (Ex. 1-21)</a:t>
            </a:r>
            <a:endParaRPr kumimoji="0" lang="ru-RU" sz="2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Номер слайда 4"/>
          <p:cNvSpPr>
            <a:spLocks noGrp="1"/>
          </p:cNvSpPr>
          <p:nvPr>
            <p:ph type="sldNum" sz="quarter" idx="12"/>
          </p:nvPr>
        </p:nvSpPr>
        <p:spPr>
          <a:xfrm>
            <a:off x="8676456" y="6309320"/>
            <a:ext cx="357808" cy="457200"/>
          </a:xfrm>
        </p:spPr>
        <p:txBody>
          <a:bodyPr/>
          <a:lstStyle/>
          <a:p>
            <a:pPr>
              <a:defRPr/>
            </a:pPr>
            <a:fld id="{646750D9-3B5B-4802-B121-994E210726FC}" type="slidenum">
              <a:rPr lang="ru-RU" smtClean="0"/>
              <a:pPr>
                <a:defRPr/>
              </a:pPr>
              <a:t>10</a:t>
            </a:fld>
            <a:endParaRPr lang="ru-RU"/>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12000"/>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85800" y="6858000"/>
            <a:ext cx="7772400" cy="100013"/>
          </a:xfrm>
        </p:spPr>
        <p:txBody>
          <a:bodyPr/>
          <a:lstStyle/>
          <a:p>
            <a:pPr eaLnBrk="1" hangingPunct="1">
              <a:lnSpc>
                <a:spcPct val="80000"/>
              </a:lnSpc>
            </a:pPr>
            <a:endParaRPr lang="ru-RU" sz="800" smtClean="0"/>
          </a:p>
        </p:txBody>
      </p:sp>
      <p:sp>
        <p:nvSpPr>
          <p:cNvPr id="4" name="Rectangle 2"/>
          <p:cNvSpPr txBox="1">
            <a:spLocks noChangeArrowheads="1"/>
          </p:cNvSpPr>
          <p:nvPr/>
        </p:nvSpPr>
        <p:spPr bwMode="auto">
          <a:xfrm>
            <a:off x="0" y="-99392"/>
            <a:ext cx="9144000" cy="1052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2000" b="1" kern="0" dirty="0" smtClean="0">
                <a:latin typeface="+mj-lt"/>
                <a:ea typeface="+mj-ea"/>
                <a:cs typeface="+mj-cs"/>
              </a:rPr>
              <a:t>Exemplary systems of exercise for patients with myocardial infarction,</a:t>
            </a:r>
          </a:p>
          <a:p>
            <a:pPr lvl="0" algn="ctr"/>
            <a:r>
              <a:rPr lang="en-US" sz="2000" b="1" kern="0" dirty="0" smtClean="0">
                <a:latin typeface="+mj-lt"/>
                <a:ea typeface="+mj-ea"/>
                <a:cs typeface="+mj-cs"/>
              </a:rPr>
              <a:t> in-patient and follow-up stages of physical rehabilitation. (Ex. 22-40)</a:t>
            </a:r>
            <a:endParaRPr kumimoji="0" lang="ru-RU" sz="2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Номер слайда 4"/>
          <p:cNvSpPr>
            <a:spLocks noGrp="1"/>
          </p:cNvSpPr>
          <p:nvPr>
            <p:ph type="sldNum" sz="quarter" idx="12"/>
          </p:nvPr>
        </p:nvSpPr>
        <p:spPr>
          <a:xfrm>
            <a:off x="8748464" y="6400800"/>
            <a:ext cx="395536" cy="457200"/>
          </a:xfrm>
        </p:spPr>
        <p:txBody>
          <a:bodyPr/>
          <a:lstStyle/>
          <a:p>
            <a:pPr>
              <a:defRPr/>
            </a:pPr>
            <a:fld id="{646750D9-3B5B-4802-B121-994E210726FC}" type="slidenum">
              <a:rPr lang="ru-RU" smtClean="0"/>
              <a:pPr>
                <a:defRPr/>
              </a:pPr>
              <a:t>11</a:t>
            </a:fld>
            <a:endParaRPr lang="ru-RU"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lum/>
          </a:blip>
          <a:srcRect/>
          <a:stretch>
            <a:fillRect l="31000" t="27000" b="-7000"/>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552" y="785794"/>
            <a:ext cx="7920880" cy="2357454"/>
          </a:xfrm>
        </p:spPr>
        <p:txBody>
          <a:bodyPr/>
          <a:lstStyle/>
          <a:p>
            <a:pPr algn="just" eaLnBrk="1" hangingPunct="1"/>
            <a:r>
              <a:rPr lang="en-US" sz="2400" dirty="0" smtClean="0">
                <a:latin typeface="Arial" pitchFamily="34" charset="0"/>
                <a:cs typeface="Arial" pitchFamily="34" charset="0"/>
              </a:rPr>
              <a:t>Sanatorium-and-spa treatment is applied for patients with a condition that corresponds to the I-III classes of severity.</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br>
              <a:rPr lang="en-US" sz="2400" dirty="0" smtClean="0">
                <a:latin typeface="Arial" pitchFamily="34" charset="0"/>
                <a:cs typeface="Arial" pitchFamily="34" charset="0"/>
              </a:rPr>
            </a:br>
            <a:r>
              <a:rPr lang="en-US" sz="2400" dirty="0" smtClean="0">
                <a:latin typeface="Arial" pitchFamily="34" charset="0"/>
                <a:cs typeface="Arial" pitchFamily="34" charset="0"/>
              </a:rPr>
              <a:t>Throughout the year, post-myocardial infarction treatment of patients is carried out only in the local cardiac sanatoriums.</a:t>
            </a:r>
            <a:endParaRPr lang="ru-RU" sz="2400" dirty="0" smtClean="0">
              <a:latin typeface="Arial" pitchFamily="34" charset="0"/>
              <a:cs typeface="Arial" pitchFamily="34" charset="0"/>
            </a:endParaRPr>
          </a:p>
        </p:txBody>
      </p:sp>
      <p:sp>
        <p:nvSpPr>
          <p:cNvPr id="5" name="Номер слайда 4"/>
          <p:cNvSpPr>
            <a:spLocks noGrp="1"/>
          </p:cNvSpPr>
          <p:nvPr>
            <p:ph type="sldNum" sz="quarter" idx="12"/>
          </p:nvPr>
        </p:nvSpPr>
        <p:spPr>
          <a:xfrm>
            <a:off x="8388424" y="6400800"/>
            <a:ext cx="573832" cy="457200"/>
          </a:xfrm>
        </p:spPr>
        <p:txBody>
          <a:bodyPr/>
          <a:lstStyle/>
          <a:p>
            <a:pPr>
              <a:defRPr/>
            </a:pPr>
            <a:fld id="{770B0E86-18C3-4CE0-ABBC-90878D2325FE}" type="slidenum">
              <a:rPr lang="ru-RU" smtClean="0"/>
              <a:pPr>
                <a:defRPr/>
              </a:pPr>
              <a:t>12</a:t>
            </a:fld>
            <a:endParaRPr lang="ru-RU"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lum bright="25000" contrast="-42000"/>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3568" y="1988840"/>
            <a:ext cx="7772400" cy="2492375"/>
          </a:xfrm>
        </p:spPr>
        <p:txBody>
          <a:bodyPr/>
          <a:lstStyle/>
          <a:p>
            <a:pPr algn="l" eaLnBrk="1" hangingPunct="1"/>
            <a:r>
              <a:rPr lang="en-US" sz="5400" b="1" dirty="0" smtClean="0">
                <a:solidFill>
                  <a:schemeClr val="tx1"/>
                </a:solidFill>
              </a:rPr>
              <a:t>Rehabilitation in case of the diseases of cardiovascular system</a:t>
            </a:r>
            <a:endParaRPr lang="ru-RU" sz="5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lum bright="56000" contrast="-37000"/>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500694" y="4429132"/>
            <a:ext cx="2286016" cy="2024204"/>
          </a:xfrm>
          <a:ln>
            <a:solidFill>
              <a:schemeClr val="hlink"/>
            </a:solidFill>
          </a:ln>
        </p:spPr>
        <p:txBody>
          <a:bodyPr/>
          <a:lstStyle/>
          <a:p>
            <a:pPr algn="just" eaLnBrk="1" hangingPunct="1"/>
            <a:r>
              <a:rPr lang="ru-RU" sz="1100" dirty="0" smtClean="0">
                <a:solidFill>
                  <a:srgbClr val="FFFF00"/>
                </a:solidFill>
              </a:rPr>
              <a:t>Инфаркт Миокарда – это некроз сердечной мышцы, обусловленный её длительной ишемией вследствие спазма или тромбоза коронарных артерий.</a:t>
            </a:r>
            <a:br>
              <a:rPr lang="ru-RU" sz="1100" dirty="0" smtClean="0">
                <a:solidFill>
                  <a:srgbClr val="FFFF00"/>
                </a:solidFill>
              </a:rPr>
            </a:br>
            <a:endParaRPr lang="ru-RU" sz="1100" dirty="0" smtClean="0">
              <a:solidFill>
                <a:srgbClr val="FFFF00"/>
              </a:solidFill>
            </a:endParaRPr>
          </a:p>
        </p:txBody>
      </p:sp>
      <p:sp>
        <p:nvSpPr>
          <p:cNvPr id="4" name="Rectangle 2"/>
          <p:cNvSpPr txBox="1">
            <a:spLocks noChangeArrowheads="1"/>
          </p:cNvSpPr>
          <p:nvPr/>
        </p:nvSpPr>
        <p:spPr bwMode="auto">
          <a:xfrm>
            <a:off x="755576" y="2636912"/>
            <a:ext cx="8205788" cy="15841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2800" b="1" kern="0" dirty="0" smtClean="0">
                <a:solidFill>
                  <a:srgbClr val="C00000"/>
                </a:solidFill>
                <a:latin typeface="+mj-lt"/>
                <a:ea typeface="+mj-ea"/>
                <a:cs typeface="+mj-cs"/>
              </a:rPr>
              <a:t>Myocardial infarction </a:t>
            </a:r>
            <a:r>
              <a:rPr lang="en-US" sz="2800" b="1" kern="0" dirty="0" smtClean="0">
                <a:solidFill>
                  <a:schemeClr val="tx2"/>
                </a:solidFill>
                <a:latin typeface="+mj-lt"/>
                <a:ea typeface="+mj-ea"/>
                <a:cs typeface="+mj-cs"/>
              </a:rPr>
              <a:t>is a necrosis of the heart muscle due to its prolonged ischemia caused by spasm or thrombosis of the coronary arteries. </a:t>
            </a:r>
            <a:r>
              <a:rPr kumimoji="0" lang="ru-RU" sz="2800" b="1" i="0" u="none" strike="noStrike" kern="0" cap="none" spc="0" normalizeH="0" baseline="0" noProof="0" dirty="0" smtClean="0">
                <a:ln>
                  <a:noFill/>
                </a:ln>
                <a:solidFill>
                  <a:schemeClr val="tx2"/>
                </a:solidFill>
                <a:effectLst/>
                <a:uLnTx/>
                <a:uFillTx/>
                <a:latin typeface="+mj-lt"/>
                <a:ea typeface="+mj-ea"/>
                <a:cs typeface="+mj-cs"/>
              </a:rPr>
              <a:t/>
            </a:r>
            <a:br>
              <a:rPr kumimoji="0" lang="ru-RU" sz="2800" b="1" i="0" u="none" strike="noStrike" kern="0" cap="none" spc="0" normalizeH="0" baseline="0" noProof="0" dirty="0" smtClean="0">
                <a:ln>
                  <a:noFill/>
                </a:ln>
                <a:solidFill>
                  <a:schemeClr val="tx2"/>
                </a:solidFill>
                <a:effectLst/>
                <a:uLnTx/>
                <a:uFillTx/>
                <a:latin typeface="+mj-lt"/>
                <a:ea typeface="+mj-ea"/>
                <a:cs typeface="+mj-cs"/>
              </a:rPr>
            </a:br>
            <a:endParaRPr kumimoji="0" lang="ru-RU" sz="28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Номер слайда 4"/>
          <p:cNvSpPr>
            <a:spLocks noGrp="1"/>
          </p:cNvSpPr>
          <p:nvPr>
            <p:ph type="sldNum" sz="quarter" idx="12"/>
          </p:nvPr>
        </p:nvSpPr>
        <p:spPr/>
        <p:txBody>
          <a:bodyPr/>
          <a:lstStyle/>
          <a:p>
            <a:pPr>
              <a:defRPr/>
            </a:pPr>
            <a:fld id="{646750D9-3B5B-4802-B121-994E210726FC}" type="slidenum">
              <a:rPr lang="ru-RU" smtClean="0"/>
              <a:pPr>
                <a:defRPr/>
              </a:pPr>
              <a:t>14</a:t>
            </a:fld>
            <a:endParaRPr lang="ru-R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alphaModFix amt="84000"/>
            <a:lum bright="4000" contrast="33000"/>
          </a:blip>
          <a:srcRect/>
          <a:stretch>
            <a:fillRect l="38000" t="12000" r="-2000" b="6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7544" y="188640"/>
            <a:ext cx="6984776" cy="6477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sz="3600" b="1" i="0" u="none" strike="noStrike" kern="0" cap="none" spc="0" normalizeH="0" baseline="0" noProof="0" dirty="0" smtClean="0">
                <a:ln>
                  <a:noFill/>
                </a:ln>
                <a:solidFill>
                  <a:schemeClr val="tx1"/>
                </a:solidFill>
                <a:effectLst/>
                <a:uLnTx/>
                <a:uFillTx/>
                <a:latin typeface="+mj-lt"/>
                <a:ea typeface="+mj-ea"/>
                <a:cs typeface="+mj-cs"/>
              </a:rPr>
              <a:t>Factors of </a:t>
            </a:r>
            <a:r>
              <a:rPr lang="en-US" sz="3600" b="1" kern="0" noProof="0" dirty="0" smtClean="0">
                <a:solidFill>
                  <a:schemeClr val="tx2"/>
                </a:solidFill>
              </a:rPr>
              <a:t>m</a:t>
            </a:r>
            <a:r>
              <a:rPr lang="en-US" sz="3600" b="1" kern="0" dirty="0" err="1" smtClean="0">
                <a:solidFill>
                  <a:schemeClr val="tx2"/>
                </a:solidFill>
              </a:rPr>
              <a:t>yocardial</a:t>
            </a:r>
            <a:r>
              <a:rPr lang="en-US" sz="3600" b="1" kern="0" dirty="0" smtClean="0">
                <a:solidFill>
                  <a:schemeClr val="tx2"/>
                </a:solidFill>
              </a:rPr>
              <a:t> infarction</a:t>
            </a:r>
            <a:r>
              <a:rPr kumimoji="0" lang="en-US" sz="3600" b="1" i="0" u="none" strike="noStrike" kern="0" cap="none" spc="0" normalizeH="0" baseline="0" noProof="0" dirty="0" smtClean="0">
                <a:ln>
                  <a:noFill/>
                </a:ln>
                <a:solidFill>
                  <a:schemeClr val="tx1"/>
                </a:solidFill>
                <a:effectLst/>
                <a:uLnTx/>
                <a:uFillTx/>
                <a:latin typeface="+mj-lt"/>
                <a:ea typeface="+mj-ea"/>
                <a:cs typeface="+mj-cs"/>
              </a:rPr>
              <a:t>:</a:t>
            </a:r>
            <a:endParaRPr kumimoji="0" lang="ru-RU" sz="3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Rectangle 3"/>
          <p:cNvSpPr txBox="1">
            <a:spLocks noChangeArrowheads="1"/>
          </p:cNvSpPr>
          <p:nvPr/>
        </p:nvSpPr>
        <p:spPr bwMode="auto">
          <a:xfrm>
            <a:off x="107504" y="1340768"/>
            <a:ext cx="5148064" cy="4088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r>
              <a:rPr lang="en-US" sz="2800" b="1" kern="0" dirty="0" smtClean="0">
                <a:latin typeface="+mn-lt"/>
                <a:cs typeface="+mn-cs"/>
              </a:rPr>
              <a:t>Atherosclerosis</a:t>
            </a:r>
          </a:p>
          <a:p>
            <a:pPr marL="342900" lvl="0" indent="-342900">
              <a:spcBef>
                <a:spcPct val="20000"/>
              </a:spcBef>
              <a:buFontTx/>
              <a:buChar char="•"/>
            </a:pPr>
            <a:r>
              <a:rPr lang="en-US" sz="2800" b="1" kern="0" dirty="0" smtClean="0">
                <a:latin typeface="+mn-lt"/>
                <a:cs typeface="+mn-cs"/>
              </a:rPr>
              <a:t>Age</a:t>
            </a:r>
          </a:p>
          <a:p>
            <a:pPr marL="342900" lvl="0" indent="-342900">
              <a:spcBef>
                <a:spcPct val="20000"/>
              </a:spcBef>
              <a:buFontTx/>
              <a:buChar char="•"/>
            </a:pPr>
            <a:r>
              <a:rPr lang="en-US" sz="2800" b="1" kern="0" dirty="0" smtClean="0">
                <a:latin typeface="+mn-lt"/>
                <a:cs typeface="+mn-cs"/>
              </a:rPr>
              <a:t>Arterial  hypertension</a:t>
            </a:r>
          </a:p>
          <a:p>
            <a:pPr marL="342900" lvl="0" indent="-342900">
              <a:spcBef>
                <a:spcPct val="20000"/>
              </a:spcBef>
              <a:buFontTx/>
              <a:buChar char="•"/>
            </a:pPr>
            <a:r>
              <a:rPr lang="en-US" sz="2800" b="1" kern="0" dirty="0" smtClean="0">
                <a:latin typeface="+mn-lt"/>
                <a:cs typeface="+mn-cs"/>
              </a:rPr>
              <a:t>Smoking</a:t>
            </a:r>
          </a:p>
          <a:p>
            <a:pPr marL="342900" lvl="0" indent="-342900">
              <a:spcBef>
                <a:spcPct val="20000"/>
              </a:spcBef>
              <a:buFontTx/>
              <a:buChar char="•"/>
            </a:pPr>
            <a:r>
              <a:rPr lang="en-US" sz="2800" b="1" kern="0" dirty="0" smtClean="0">
                <a:latin typeface="+mn-lt"/>
                <a:cs typeface="+mn-cs"/>
              </a:rPr>
              <a:t>Obesity and other</a:t>
            </a:r>
          </a:p>
          <a:p>
            <a:pPr marL="342900" lvl="0" indent="-342900">
              <a:spcBef>
                <a:spcPct val="20000"/>
              </a:spcBef>
            </a:pPr>
            <a:r>
              <a:rPr lang="en-US" sz="2800" b="1" kern="0" dirty="0" smtClean="0">
                <a:latin typeface="+mn-lt"/>
                <a:cs typeface="+mn-cs"/>
              </a:rPr>
              <a:t>    disorders of fat</a:t>
            </a:r>
          </a:p>
          <a:p>
            <a:pPr marL="342900" lvl="0" indent="-342900">
              <a:spcBef>
                <a:spcPct val="20000"/>
              </a:spcBef>
            </a:pPr>
            <a:r>
              <a:rPr lang="en-US" sz="2800" b="1" kern="0" dirty="0" smtClean="0">
                <a:latin typeface="+mn-lt"/>
                <a:cs typeface="+mn-cs"/>
              </a:rPr>
              <a:t>    metabolism</a:t>
            </a:r>
          </a:p>
          <a:p>
            <a:pPr marL="342900" lvl="0" indent="-342900">
              <a:spcBef>
                <a:spcPct val="20000"/>
              </a:spcBef>
              <a:buFontTx/>
              <a:buChar char="•"/>
            </a:pPr>
            <a:r>
              <a:rPr lang="en-US" sz="2800" b="1" kern="0" dirty="0" smtClean="0">
                <a:latin typeface="+mn-lt"/>
                <a:cs typeface="+mn-cs"/>
              </a:rPr>
              <a:t>Lack of exercise</a:t>
            </a:r>
            <a:endParaRPr kumimoji="0" lang="ru-RU" sz="2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Прямоугольник 6"/>
          <p:cNvSpPr/>
          <p:nvPr/>
        </p:nvSpPr>
        <p:spPr>
          <a:xfrm>
            <a:off x="6942756" y="4149080"/>
            <a:ext cx="2201244" cy="461665"/>
          </a:xfrm>
          <a:prstGeom prst="rect">
            <a:avLst/>
          </a:prstGeom>
          <a:solidFill>
            <a:schemeClr val="bg1"/>
          </a:solidFill>
        </p:spPr>
        <p:txBody>
          <a:bodyPr wrap="square">
            <a:spAutoFit/>
          </a:bodyPr>
          <a:lstStyle/>
          <a:p>
            <a:pPr marL="342900" lvl="0" indent="-342900">
              <a:spcBef>
                <a:spcPct val="20000"/>
              </a:spcBef>
            </a:pPr>
            <a:r>
              <a:rPr lang="en-US" b="1" kern="0" dirty="0" smtClean="0"/>
              <a:t>atherosclerosis</a:t>
            </a:r>
          </a:p>
        </p:txBody>
      </p:sp>
      <p:sp>
        <p:nvSpPr>
          <p:cNvPr id="6" name="Прямоугольник 5"/>
          <p:cNvSpPr/>
          <p:nvPr/>
        </p:nvSpPr>
        <p:spPr>
          <a:xfrm>
            <a:off x="6876256" y="1988840"/>
            <a:ext cx="2267744" cy="830997"/>
          </a:xfrm>
          <a:prstGeom prst="rect">
            <a:avLst/>
          </a:prstGeom>
          <a:solidFill>
            <a:schemeClr val="bg1"/>
          </a:solidFill>
        </p:spPr>
        <p:txBody>
          <a:bodyPr wrap="square">
            <a:spAutoFit/>
          </a:bodyPr>
          <a:lstStyle/>
          <a:p>
            <a:r>
              <a:rPr lang="en-US" b="1" dirty="0" smtClean="0"/>
              <a:t>atherosclerosis </a:t>
            </a:r>
            <a:r>
              <a:rPr lang="en-US" dirty="0" smtClean="0"/>
              <a:t>and</a:t>
            </a:r>
            <a:r>
              <a:rPr lang="en-US" b="1" dirty="0" smtClean="0"/>
              <a:t> thrombosis</a:t>
            </a:r>
            <a:endParaRPr lang="uk-UA" b="1" dirty="0"/>
          </a:p>
        </p:txBody>
      </p:sp>
      <p:sp>
        <p:nvSpPr>
          <p:cNvPr id="8" name="Прямоугольник 7"/>
          <p:cNvSpPr/>
          <p:nvPr/>
        </p:nvSpPr>
        <p:spPr>
          <a:xfrm>
            <a:off x="7380312" y="5949280"/>
            <a:ext cx="1007007" cy="461665"/>
          </a:xfrm>
          <a:prstGeom prst="rect">
            <a:avLst/>
          </a:prstGeom>
          <a:solidFill>
            <a:schemeClr val="bg1"/>
          </a:solidFill>
        </p:spPr>
        <p:txBody>
          <a:bodyPr wrap="none">
            <a:spAutoFit/>
          </a:bodyPr>
          <a:lstStyle/>
          <a:p>
            <a:r>
              <a:rPr lang="en-US" b="1" dirty="0" smtClean="0"/>
              <a:t>spasm</a:t>
            </a:r>
            <a:endParaRPr lang="uk-UA" b="1" dirty="0"/>
          </a:p>
        </p:txBody>
      </p:sp>
      <p:sp>
        <p:nvSpPr>
          <p:cNvPr id="9" name="Номер слайда 8"/>
          <p:cNvSpPr>
            <a:spLocks noGrp="1"/>
          </p:cNvSpPr>
          <p:nvPr>
            <p:ph type="sldNum" sz="quarter" idx="12"/>
          </p:nvPr>
        </p:nvSpPr>
        <p:spPr/>
        <p:txBody>
          <a:bodyPr/>
          <a:lstStyle/>
          <a:p>
            <a:pPr>
              <a:defRPr/>
            </a:pPr>
            <a:fld id="{646750D9-3B5B-4802-B121-994E210726FC}" type="slidenum">
              <a:rPr lang="ru-RU" smtClean="0"/>
              <a:pPr>
                <a:defRPr/>
              </a:pPr>
              <a:t>15</a:t>
            </a:fld>
            <a:endParaRPr lang="ru-RU"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lum bright="38000" contrast="-61000"/>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19672" y="260648"/>
            <a:ext cx="583282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smtClean="0">
                <a:solidFill>
                  <a:srgbClr val="FF0000"/>
                </a:solidFill>
                <a:latin typeface="+mj-lt"/>
                <a:ea typeface="+mj-ea"/>
                <a:cs typeface="+mj-cs"/>
              </a:rPr>
              <a:t>Objectives of rehabilitation:</a:t>
            </a:r>
            <a:endParaRPr kumimoji="0" lang="ru-RU" sz="36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Rectangle 3"/>
          <p:cNvSpPr txBox="1">
            <a:spLocks noChangeArrowheads="1"/>
          </p:cNvSpPr>
          <p:nvPr/>
        </p:nvSpPr>
        <p:spPr bwMode="auto">
          <a:xfrm>
            <a:off x="251520" y="980728"/>
            <a:ext cx="8463884" cy="5377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a:spcBef>
                <a:spcPct val="20000"/>
              </a:spcBef>
              <a:buFontTx/>
              <a:buChar char="•"/>
            </a:pPr>
            <a:r>
              <a:rPr lang="en-US" b="1" kern="0" dirty="0" smtClean="0">
                <a:latin typeface="+mn-lt"/>
                <a:cs typeface="+mn-cs"/>
              </a:rPr>
              <a:t>Particular attention is paid to restoring adaptation of the cardiovascular system to perform continuous operation of moderate intensity.</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Reduction of drug therapy.</a:t>
            </a:r>
          </a:p>
          <a:p>
            <a:pPr marL="342900" lvl="0" indent="-342900" algn="just">
              <a:spcBef>
                <a:spcPct val="20000"/>
              </a:spcBef>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Improvement of life</a:t>
            </a:r>
            <a:r>
              <a:rPr lang="en-US" b="1" kern="0" dirty="0" smtClean="0"/>
              <a:t> quality. </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Improvement of the general well-being.</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Significant reduction of the risk of disease complications.</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 Psychological </a:t>
            </a:r>
            <a:r>
              <a:rPr lang="en-US" b="1" kern="0" dirty="0" err="1" smtClean="0">
                <a:latin typeface="+mn-lt"/>
                <a:cs typeface="+mn-cs"/>
              </a:rPr>
              <a:t>readaptation</a:t>
            </a:r>
            <a:r>
              <a:rPr lang="en-US" b="1" kern="0" dirty="0" smtClean="0">
                <a:latin typeface="+mn-lt"/>
                <a:cs typeface="+mn-cs"/>
              </a:rPr>
              <a:t>.</a:t>
            </a:r>
            <a:endParaRPr kumimoji="0" lang="ru-RU"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Номер слайда 5"/>
          <p:cNvSpPr>
            <a:spLocks noGrp="1"/>
          </p:cNvSpPr>
          <p:nvPr>
            <p:ph type="sldNum" sz="quarter" idx="12"/>
          </p:nvPr>
        </p:nvSpPr>
        <p:spPr/>
        <p:txBody>
          <a:bodyPr/>
          <a:lstStyle/>
          <a:p>
            <a:pPr>
              <a:defRPr/>
            </a:pPr>
            <a:fld id="{646750D9-3B5B-4802-B121-994E210726FC}" type="slidenum">
              <a:rPr lang="ru-RU" smtClean="0"/>
              <a:pPr>
                <a:defRPr/>
              </a:pPr>
              <a:t>16</a:t>
            </a:fld>
            <a:endParaRPr lang="ru-RU"/>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28597" y="5214950"/>
            <a:ext cx="8215370" cy="1643050"/>
          </a:xfrm>
        </p:spPr>
        <p:txBody>
          <a:bodyPr/>
          <a:lstStyle/>
          <a:p>
            <a:pPr algn="just" eaLnBrk="1" hangingPunct="1">
              <a:lnSpc>
                <a:spcPct val="80000"/>
              </a:lnSpc>
              <a:buFontTx/>
              <a:buNone/>
            </a:pPr>
            <a:r>
              <a:rPr lang="ru-RU" sz="1000" b="1" dirty="0" smtClean="0">
                <a:solidFill>
                  <a:srgbClr val="CC0000"/>
                </a:solidFill>
                <a:latin typeface="Arial" pitchFamily="34" charset="0"/>
                <a:cs typeface="Arial" pitchFamily="34" charset="0"/>
              </a:rPr>
              <a:t> </a:t>
            </a:r>
            <a:endParaRPr lang="ru-RU" sz="1000" b="1" dirty="0" smtClean="0">
              <a:solidFill>
                <a:srgbClr val="0000CC"/>
              </a:solidFill>
              <a:latin typeface="Arial" pitchFamily="34" charset="0"/>
              <a:cs typeface="Arial" pitchFamily="34" charset="0"/>
            </a:endParaRPr>
          </a:p>
          <a:p>
            <a:pPr eaLnBrk="1" hangingPunct="1">
              <a:lnSpc>
                <a:spcPct val="80000"/>
              </a:lnSpc>
            </a:pPr>
            <a:endParaRPr lang="ru-RU" sz="1000" b="1" dirty="0" smtClean="0">
              <a:solidFill>
                <a:srgbClr val="0000CC"/>
              </a:solidFill>
              <a:latin typeface="Arial" pitchFamily="34" charset="0"/>
              <a:cs typeface="Arial" pitchFamily="34" charset="0"/>
            </a:endParaRPr>
          </a:p>
        </p:txBody>
      </p:sp>
      <p:sp>
        <p:nvSpPr>
          <p:cNvPr id="4" name="Rectangle 2"/>
          <p:cNvSpPr txBox="1">
            <a:spLocks noChangeArrowheads="1"/>
          </p:cNvSpPr>
          <p:nvPr/>
        </p:nvSpPr>
        <p:spPr bwMode="auto">
          <a:xfrm>
            <a:off x="395536" y="116633"/>
            <a:ext cx="8280920" cy="669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Means of rehabilitation</a:t>
            </a:r>
            <a:r>
              <a:rPr kumimoji="0" lang="ru-RU" sz="36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3600" b="1" i="0" u="none" strike="noStrike" kern="0" cap="none" spc="0" normalizeH="0" baseline="0" noProof="0" dirty="0" smtClean="0">
              <a:ln>
                <a:noFill/>
              </a:ln>
              <a:solidFill>
                <a:schemeClr val="tx2"/>
              </a:solidFill>
              <a:effectLst/>
              <a:uLnTx/>
              <a:uFillTx/>
              <a:latin typeface="+mj-lt"/>
              <a:ea typeface="+mj-ea"/>
              <a:cs typeface="+mj-cs"/>
            </a:endParaRPr>
          </a:p>
          <a:p>
            <a:pPr marR="0" lvl="0" defTabSz="914400" rtl="0" eaLnBrk="1" fontAlgn="base" latinLnBrk="0" hangingPunct="1">
              <a:lnSpc>
                <a:spcPct val="100000"/>
              </a:lnSpc>
              <a:spcBef>
                <a:spcPct val="0"/>
              </a:spcBef>
              <a:spcAft>
                <a:spcPct val="0"/>
              </a:spcAft>
              <a:buClrTx/>
              <a:buSzTx/>
              <a:buFontTx/>
              <a:buNone/>
              <a:tabLst/>
              <a:defRPr/>
            </a:pPr>
            <a:r>
              <a:rPr kumimoji="0" lang="ru-RU" sz="4000" b="1" i="0" u="none" strike="noStrike" kern="0" cap="none" spc="0" normalizeH="0" baseline="0" noProof="0" dirty="0" smtClean="0">
                <a:ln>
                  <a:noFill/>
                </a:ln>
                <a:solidFill>
                  <a:schemeClr val="tx2"/>
                </a:solidFill>
                <a:effectLst/>
                <a:uLnTx/>
                <a:uFillTx/>
                <a:latin typeface="+mj-lt"/>
                <a:ea typeface="+mj-ea"/>
                <a:cs typeface="+mj-cs"/>
              </a:rPr>
              <a:t> </a:t>
            </a:r>
            <a:r>
              <a:rPr kumimoji="0" lang="ru-RU" sz="3200" b="1" i="0" u="none" strike="noStrike" kern="0" cap="none" spc="0" normalizeH="0" baseline="0" noProof="0" dirty="0" smtClean="0">
                <a:ln>
                  <a:noFill/>
                </a:ln>
                <a:solidFill>
                  <a:srgbClr val="CC0000"/>
                </a:solidFill>
                <a:effectLst/>
                <a:uLnTx/>
                <a:uFillTx/>
                <a:latin typeface="+mj-lt"/>
                <a:ea typeface="+mj-ea"/>
                <a:cs typeface="+mj-cs"/>
              </a:rPr>
              <a:t>1</a:t>
            </a:r>
            <a:r>
              <a:rPr lang="en-US" sz="3200" b="1" kern="0" dirty="0" smtClean="0">
                <a:solidFill>
                  <a:srgbClr val="CC0000"/>
                </a:solidFill>
                <a:latin typeface="+mj-lt"/>
                <a:ea typeface="+mj-ea"/>
                <a:cs typeface="+mj-cs"/>
              </a:rPr>
              <a:t>.</a:t>
            </a:r>
            <a:r>
              <a:rPr kumimoji="0" lang="ru-RU" sz="3200" b="1" i="0" u="none" strike="noStrike" kern="0" cap="none" spc="0" normalizeH="0" baseline="0" noProof="0" dirty="0" smtClean="0">
                <a:ln>
                  <a:noFill/>
                </a:ln>
                <a:solidFill>
                  <a:srgbClr val="CC0000"/>
                </a:solidFill>
                <a:effectLst/>
                <a:uLnTx/>
                <a:uFillTx/>
                <a:latin typeface="+mj-lt"/>
                <a:ea typeface="+mj-ea"/>
                <a:cs typeface="+mj-cs"/>
              </a:rPr>
              <a:t> </a:t>
            </a:r>
            <a:r>
              <a:rPr kumimoji="0" lang="en-US" sz="3200" b="1" i="0" u="none" strike="noStrike" kern="0" cap="none" spc="0" normalizeH="0" baseline="0" noProof="0" dirty="0" smtClean="0">
                <a:ln>
                  <a:noFill/>
                </a:ln>
                <a:solidFill>
                  <a:srgbClr val="CC0000"/>
                </a:solidFill>
                <a:effectLst/>
                <a:uLnTx/>
                <a:uFillTx/>
                <a:latin typeface="+mj-lt"/>
                <a:ea typeface="+mj-ea"/>
                <a:cs typeface="+mj-cs"/>
              </a:rPr>
              <a:t>Exercise</a:t>
            </a:r>
            <a:r>
              <a:rPr kumimoji="0" lang="en-US" sz="3200" b="1" i="0" u="none" strike="noStrike" kern="0" cap="none" spc="0" normalizeH="0" noProof="0" dirty="0" smtClean="0">
                <a:ln>
                  <a:noFill/>
                </a:ln>
                <a:solidFill>
                  <a:srgbClr val="CC0000"/>
                </a:solidFill>
                <a:effectLst/>
                <a:uLnTx/>
                <a:uFillTx/>
                <a:latin typeface="+mj-lt"/>
                <a:ea typeface="+mj-ea"/>
                <a:cs typeface="+mj-cs"/>
              </a:rPr>
              <a:t> therapy</a:t>
            </a:r>
            <a:endParaRPr kumimoji="0" lang="ru-RU" sz="3200" b="1" i="0" u="none" strike="noStrike" kern="0" cap="none" spc="0" normalizeH="0" baseline="0" noProof="0" dirty="0" smtClean="0">
              <a:ln>
                <a:noFill/>
              </a:ln>
              <a:solidFill>
                <a:srgbClr val="CC0000"/>
              </a:solidFill>
              <a:effectLst/>
              <a:uLnTx/>
              <a:uFillTx/>
              <a:latin typeface="+mj-lt"/>
              <a:ea typeface="+mj-ea"/>
              <a:cs typeface="+mj-cs"/>
            </a:endParaRPr>
          </a:p>
        </p:txBody>
      </p:sp>
      <p:sp>
        <p:nvSpPr>
          <p:cNvPr id="5" name="Rectangle 3"/>
          <p:cNvSpPr txBox="1">
            <a:spLocks noChangeArrowheads="1"/>
          </p:cNvSpPr>
          <p:nvPr/>
        </p:nvSpPr>
        <p:spPr bwMode="auto">
          <a:xfrm>
            <a:off x="142844" y="1142984"/>
            <a:ext cx="8892480" cy="5286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sz="2000" kern="0" dirty="0" smtClean="0">
                <a:latin typeface="Arial" pitchFamily="34" charset="0"/>
                <a:cs typeface="Arial" pitchFamily="34" charset="0"/>
              </a:rPr>
              <a:t>Partial load mode, which largely follows the program of free treatment in hospital and may last for 1-2 days (if the patient has completed the program in a hospital).</a:t>
            </a:r>
          </a:p>
          <a:p>
            <a:pPr lvl="0">
              <a:spcBef>
                <a:spcPts val="0"/>
              </a:spcBef>
            </a:pPr>
            <a:r>
              <a:rPr lang="en-US" sz="2000" kern="0" dirty="0" smtClean="0">
                <a:latin typeface="Arial" pitchFamily="34" charset="0"/>
                <a:cs typeface="Arial" pitchFamily="34" charset="0"/>
              </a:rPr>
              <a:t>If the patient did not fulfill the program or after discharge from the hospital for a long time, treatment lasts 5-7 days.</a:t>
            </a:r>
          </a:p>
          <a:p>
            <a:pPr lvl="0">
              <a:spcBef>
                <a:spcPts val="0"/>
              </a:spcBef>
              <a:buFont typeface="Arial" pitchFamily="34" charset="0"/>
              <a:buChar char="•"/>
            </a:pPr>
            <a:r>
              <a:rPr lang="en-US" sz="2000" b="1"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Therapeutic exercises.</a:t>
            </a:r>
            <a:r>
              <a:rPr lang="en-US" sz="2000" b="1" kern="0" dirty="0" smtClean="0">
                <a:latin typeface="Arial" pitchFamily="34" charset="0"/>
                <a:cs typeface="Arial" pitchFamily="34" charset="0"/>
              </a:rPr>
              <a:t> </a:t>
            </a:r>
            <a:r>
              <a:rPr lang="en-US" sz="2000" kern="0" dirty="0" smtClean="0">
                <a:latin typeface="Arial" pitchFamily="34" charset="0"/>
                <a:cs typeface="Arial" pitchFamily="34" charset="0"/>
              </a:rPr>
              <a:t>Exercise duration increases from 20 to 40 minutes. Classes include simple and complicated walking (on toes, with a high lifting of knees, various throwing).</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Walking training </a:t>
            </a:r>
            <a:r>
              <a:rPr lang="en-US" sz="2000" kern="0" dirty="0" smtClean="0">
                <a:latin typeface="Arial" pitchFamily="34" charset="0"/>
                <a:cs typeface="Arial" pitchFamily="34" charset="0"/>
              </a:rPr>
              <a:t>(starting at 500 m, with the rest (3-5 min) in the middle of the distance, the intensity of walking - 70-90 step/min. Daily distance is increased by 100- 200 m and is brought up to 1 km).</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Walking</a:t>
            </a:r>
            <a:r>
              <a:rPr lang="en-US" sz="2000" kern="0" dirty="0" smtClean="0">
                <a:latin typeface="Arial" pitchFamily="34" charset="0"/>
                <a:cs typeface="Arial" pitchFamily="34" charset="0"/>
              </a:rPr>
              <a:t> (2 km and are brought up to 4 km in a very quiet, accessible to the patient‘s tempo).</a:t>
            </a:r>
          </a:p>
          <a:p>
            <a:pPr lvl="0">
              <a:spcBef>
                <a:spcPts val="0"/>
              </a:spcBef>
              <a:buFont typeface="Arial" pitchFamily="34" charset="0"/>
              <a:buChar char="•"/>
            </a:pPr>
            <a:r>
              <a:rPr lang="en-US" sz="2000" kern="0" dirty="0" smtClean="0">
                <a:solidFill>
                  <a:srgbClr val="FF0000"/>
                </a:solidFill>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Training in going up the stairs </a:t>
            </a:r>
            <a:r>
              <a:rPr lang="en-US" sz="2000" kern="0" dirty="0" smtClean="0">
                <a:latin typeface="Arial" pitchFamily="34" charset="0"/>
                <a:cs typeface="Arial" pitchFamily="34" charset="0"/>
              </a:rPr>
              <a:t>(rise on two floors).</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Simulators</a:t>
            </a:r>
            <a:r>
              <a:rPr lang="en-US" sz="2000" kern="0" dirty="0" smtClean="0">
                <a:latin typeface="Arial" pitchFamily="34" charset="0"/>
                <a:cs typeface="Arial" pitchFamily="34" charset="0"/>
              </a:rPr>
              <a:t>: a bicycle </a:t>
            </a:r>
            <a:r>
              <a:rPr lang="en-US" sz="2000" kern="0" dirty="0" err="1" smtClean="0">
                <a:latin typeface="Arial" pitchFamily="34" charset="0"/>
                <a:cs typeface="Arial" pitchFamily="34" charset="0"/>
              </a:rPr>
              <a:t>ergometer</a:t>
            </a:r>
            <a:r>
              <a:rPr lang="en-US" sz="2000" kern="0" dirty="0" smtClean="0">
                <a:latin typeface="Arial" pitchFamily="34" charset="0"/>
                <a:cs typeface="Arial" pitchFamily="34" charset="0"/>
              </a:rPr>
              <a:t>, treadmill, free weights, allowing to control heart rate (ECG, blood pressure) in the implementation of physical activity.</a:t>
            </a:r>
            <a:endParaRPr kumimoji="0" lang="ru-RU" sz="2000" i="0" u="none" strike="noStrike" kern="0" cap="none" spc="0" normalizeH="0" baseline="0" noProof="0" dirty="0" smtClean="0">
              <a:ln>
                <a:noFill/>
              </a:ln>
              <a:effectLst/>
              <a:uLnTx/>
              <a:uFillTx/>
              <a:latin typeface="Arial" pitchFamily="34" charset="0"/>
              <a:cs typeface="Arial" pitchFamily="34" charset="0"/>
            </a:endParaRPr>
          </a:p>
          <a:p>
            <a:pPr marL="342900" marR="0" lvl="0" indent="-342900" defTabSz="914400" rtl="0" eaLnBrk="1" fontAlgn="base" latinLnBrk="0" hangingPunct="1">
              <a:lnSpc>
                <a:spcPct val="80000"/>
              </a:lnSpc>
              <a:spcBef>
                <a:spcPct val="20000"/>
              </a:spcBef>
              <a:spcAft>
                <a:spcPct val="0"/>
              </a:spcAft>
              <a:buClrTx/>
              <a:buSzTx/>
              <a:buFontTx/>
              <a:buChar char="•"/>
              <a:tabLst/>
              <a:defRPr/>
            </a:pPr>
            <a:endParaRPr kumimoji="0" lang="ru-RU" sz="1050" b="1" i="0" u="none" strike="noStrike" kern="0" cap="none" spc="0" normalizeH="0" baseline="0" noProof="0" dirty="0" smtClean="0">
              <a:ln>
                <a:noFill/>
              </a:ln>
              <a:solidFill>
                <a:srgbClr val="0000CC"/>
              </a:solidFill>
              <a:effectLst/>
              <a:uLnTx/>
              <a:uFillTx/>
              <a:latin typeface="+mn-lt"/>
              <a:ea typeface="+mn-ea"/>
              <a:cs typeface="+mn-cs"/>
            </a:endParaRPr>
          </a:p>
        </p:txBody>
      </p:sp>
      <p:sp>
        <p:nvSpPr>
          <p:cNvPr id="6" name="Номер слайда 5"/>
          <p:cNvSpPr>
            <a:spLocks noGrp="1"/>
          </p:cNvSpPr>
          <p:nvPr>
            <p:ph type="sldNum" sz="quarter" idx="12"/>
          </p:nvPr>
        </p:nvSpPr>
        <p:spPr>
          <a:xfrm>
            <a:off x="7092280" y="6400800"/>
            <a:ext cx="1905000" cy="457200"/>
          </a:xfrm>
        </p:spPr>
        <p:txBody>
          <a:bodyPr/>
          <a:lstStyle/>
          <a:p>
            <a:pPr>
              <a:defRPr/>
            </a:pPr>
            <a:fld id="{646750D9-3B5B-4802-B121-994E210726FC}" type="slidenum">
              <a:rPr lang="ru-RU" smtClean="0"/>
              <a:pPr>
                <a:defRPr/>
              </a:pPr>
              <a:t>17</a:t>
            </a:fld>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a:blip>
          <a:srcRect/>
          <a:stretch>
            <a:fillRect l="27000" t="1000" r="1000" b="1000"/>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332656"/>
            <a:ext cx="2915816" cy="4953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9388" lvl="0" indent="-179388">
              <a:spcBef>
                <a:spcPts val="0"/>
              </a:spcBef>
              <a:buFont typeface="Arial" pitchFamily="34" charset="0"/>
              <a:buChar char="•"/>
            </a:pPr>
            <a:r>
              <a:rPr lang="en-US" b="1" kern="0" dirty="0" smtClean="0">
                <a:latin typeface="Arial" pitchFamily="34" charset="0"/>
                <a:cs typeface="Arial" pitchFamily="34" charset="0"/>
              </a:rPr>
              <a:t>Iodine-bromine</a:t>
            </a:r>
          </a:p>
          <a:p>
            <a:pPr marL="179388" lvl="0" indent="-179388">
              <a:spcBef>
                <a:spcPts val="0"/>
              </a:spcBef>
            </a:pPr>
            <a:r>
              <a:rPr lang="en-US" b="1" kern="0" dirty="0" smtClean="0">
                <a:latin typeface="Arial" pitchFamily="34" charset="0"/>
                <a:cs typeface="Arial" pitchFamily="34" charset="0"/>
              </a:rPr>
              <a:t> baths</a:t>
            </a:r>
          </a:p>
          <a:p>
            <a:pPr marL="179388" lvl="0" indent="-179388">
              <a:spcBef>
                <a:spcPts val="0"/>
              </a:spcBef>
              <a:buFont typeface="Arial" pitchFamily="34" charset="0"/>
              <a:buChar char="•"/>
            </a:pPr>
            <a:r>
              <a:rPr lang="en-US" b="1" kern="0" dirty="0" smtClean="0">
                <a:latin typeface="Arial" pitchFamily="34" charset="0"/>
                <a:cs typeface="Arial" pitchFamily="34" charset="0"/>
              </a:rPr>
              <a:t>Carbonated baths,</a:t>
            </a:r>
          </a:p>
          <a:p>
            <a:pPr marL="179388" lvl="0" indent="-179388">
              <a:spcBef>
                <a:spcPts val="0"/>
              </a:spcBef>
            </a:pPr>
            <a:r>
              <a:rPr lang="en-US" b="1" kern="0" dirty="0" smtClean="0">
                <a:latin typeface="Arial" pitchFamily="34" charset="0"/>
                <a:cs typeface="Arial" pitchFamily="34" charset="0"/>
              </a:rPr>
              <a:t>  dry-air carbon</a:t>
            </a:r>
          </a:p>
          <a:p>
            <a:pPr marL="179388" lvl="0" indent="-179388">
              <a:spcBef>
                <a:spcPts val="0"/>
              </a:spcBef>
            </a:pPr>
            <a:r>
              <a:rPr lang="en-US" b="1" kern="0" dirty="0" smtClean="0">
                <a:latin typeface="Arial" pitchFamily="34" charset="0"/>
                <a:cs typeface="Arial" pitchFamily="34" charset="0"/>
              </a:rPr>
              <a:t>  dioxide baths</a:t>
            </a:r>
          </a:p>
          <a:p>
            <a:pPr lvl="0">
              <a:spcBef>
                <a:spcPts val="0"/>
              </a:spcBef>
              <a:buFont typeface="Arial" pitchFamily="34" charset="0"/>
              <a:buChar char="•"/>
            </a:pPr>
            <a:r>
              <a:rPr lang="en-US" b="1" kern="0" dirty="0" smtClean="0">
                <a:latin typeface="Arial" pitchFamily="34" charset="0"/>
                <a:cs typeface="Arial" pitchFamily="34" charset="0"/>
              </a:rPr>
              <a:t> Radon baths</a:t>
            </a:r>
          </a:p>
          <a:p>
            <a:pPr lvl="0">
              <a:spcBef>
                <a:spcPts val="0"/>
              </a:spcBef>
            </a:pPr>
            <a:r>
              <a:rPr lang="en-US" b="1" kern="0" dirty="0" smtClean="0">
                <a:latin typeface="Arial" pitchFamily="34" charset="0"/>
                <a:cs typeface="Arial" pitchFamily="34" charset="0"/>
              </a:rPr>
              <a:t>  (optional)</a:t>
            </a:r>
          </a:p>
          <a:p>
            <a:pPr lvl="0">
              <a:spcBef>
                <a:spcPts val="0"/>
              </a:spcBef>
              <a:buFont typeface="Arial" pitchFamily="34" charset="0"/>
              <a:buChar char="•"/>
            </a:pPr>
            <a:r>
              <a:rPr lang="en-US" b="1" kern="0" dirty="0" smtClean="0">
                <a:latin typeface="Arial" pitchFamily="34" charset="0"/>
                <a:cs typeface="Arial" pitchFamily="34" charset="0"/>
              </a:rPr>
              <a:t> Coniferous and</a:t>
            </a:r>
          </a:p>
          <a:p>
            <a:pPr lvl="0">
              <a:spcBef>
                <a:spcPts val="0"/>
              </a:spcBef>
            </a:pPr>
            <a:r>
              <a:rPr lang="en-US" b="1" kern="0" dirty="0" smtClean="0">
                <a:latin typeface="Arial" pitchFamily="34" charset="0"/>
                <a:cs typeface="Arial" pitchFamily="34" charset="0"/>
              </a:rPr>
              <a:t>   bubble baths</a:t>
            </a:r>
          </a:p>
          <a:p>
            <a:pPr lvl="0">
              <a:spcBef>
                <a:spcPts val="0"/>
              </a:spcBef>
              <a:buFont typeface="Arial" pitchFamily="34" charset="0"/>
              <a:buChar char="•"/>
            </a:pPr>
            <a:r>
              <a:rPr lang="en-US" b="1" kern="0" dirty="0" smtClean="0">
                <a:latin typeface="Arial" pitchFamily="34" charset="0"/>
                <a:cs typeface="Arial" pitchFamily="34" charset="0"/>
              </a:rPr>
              <a:t> Laser therapy</a:t>
            </a:r>
          </a:p>
          <a:p>
            <a:pPr lvl="0">
              <a:spcBef>
                <a:spcPts val="0"/>
              </a:spcBef>
              <a:buFont typeface="Arial" pitchFamily="34" charset="0"/>
              <a:buChar char="•"/>
            </a:pPr>
            <a:r>
              <a:rPr lang="en-US" b="1" kern="0" dirty="0" smtClean="0">
                <a:latin typeface="Arial" pitchFamily="34" charset="0"/>
                <a:cs typeface="Arial" pitchFamily="34" charset="0"/>
              </a:rPr>
              <a:t> Magneto therapy</a:t>
            </a:r>
          </a:p>
          <a:p>
            <a:pPr lvl="0">
              <a:spcBef>
                <a:spcPts val="0"/>
              </a:spcBef>
              <a:buFont typeface="Arial" pitchFamily="34" charset="0"/>
              <a:buChar char="•"/>
            </a:pPr>
            <a:r>
              <a:rPr lang="en-US" b="1" kern="0" dirty="0" smtClean="0">
                <a:latin typeface="Arial" pitchFamily="34" charset="0"/>
                <a:cs typeface="Arial" pitchFamily="34" charset="0"/>
              </a:rPr>
              <a:t> Electrotherapy</a:t>
            </a:r>
            <a:endParaRPr kumimoji="0" lang="ru-RU" b="1" i="0" u="none" strike="noStrike" kern="0" cap="none" spc="0" normalizeH="0" baseline="0" noProof="0" dirty="0" smtClean="0">
              <a:ln>
                <a:noFill/>
              </a:ln>
              <a:solidFill>
                <a:srgbClr val="0000CC"/>
              </a:solidFill>
              <a:effectLst/>
              <a:uLnTx/>
              <a:uFillTx/>
              <a:latin typeface="Arial" pitchFamily="34" charset="0"/>
              <a:cs typeface="Arial" pitchFamily="34" charset="0"/>
            </a:endParaRPr>
          </a:p>
        </p:txBody>
      </p:sp>
      <p:sp>
        <p:nvSpPr>
          <p:cNvPr id="5" name="Номер слайда 4"/>
          <p:cNvSpPr>
            <a:spLocks noGrp="1"/>
          </p:cNvSpPr>
          <p:nvPr>
            <p:ph type="sldNum" sz="quarter" idx="12"/>
          </p:nvPr>
        </p:nvSpPr>
        <p:spPr>
          <a:xfrm>
            <a:off x="6948264" y="6400800"/>
            <a:ext cx="1905000" cy="457200"/>
          </a:xfrm>
        </p:spPr>
        <p:txBody>
          <a:bodyPr/>
          <a:lstStyle/>
          <a:p>
            <a:pPr>
              <a:defRPr/>
            </a:pPr>
            <a:fld id="{646750D9-3B5B-4802-B121-994E210726FC}" type="slidenum">
              <a:rPr lang="ru-RU" smtClean="0"/>
              <a:pPr>
                <a:defRPr/>
              </a:pPr>
              <a:t>18</a:t>
            </a:fld>
            <a:endParaRPr lang="ru-RU"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42000" contrast="-48000"/>
          </a:blip>
          <a:srcRect/>
          <a:stretch>
            <a:fillRect b="-1000"/>
          </a:stretch>
        </a:blip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928662" y="5786454"/>
            <a:ext cx="7848600" cy="584775"/>
          </a:xfrm>
          <a:prstGeom prst="rect">
            <a:avLst/>
          </a:prstGeom>
          <a:noFill/>
          <a:ln w="9525">
            <a:noFill/>
            <a:miter lim="800000"/>
            <a:headEnd/>
            <a:tailEnd/>
          </a:ln>
        </p:spPr>
        <p:txBody>
          <a:bodyPr>
            <a:spAutoFit/>
          </a:bodyPr>
          <a:lstStyle/>
          <a:p>
            <a:r>
              <a:rPr lang="ru-RU" sz="3200" b="1" dirty="0" smtClean="0">
                <a:solidFill>
                  <a:srgbClr val="FF0000"/>
                </a:solidFill>
              </a:rPr>
              <a:t>3</a:t>
            </a:r>
            <a:r>
              <a:rPr lang="en-US" sz="3200" b="1" dirty="0" smtClean="0">
                <a:solidFill>
                  <a:srgbClr val="FF0000"/>
                </a:solidFill>
              </a:rPr>
              <a:t>.</a:t>
            </a:r>
            <a:r>
              <a:rPr lang="ru-RU" sz="3200" b="1" dirty="0" smtClean="0">
                <a:solidFill>
                  <a:srgbClr val="FF0000"/>
                </a:solidFill>
              </a:rPr>
              <a:t> </a:t>
            </a:r>
            <a:r>
              <a:rPr lang="en-US" sz="3200" b="1" dirty="0" smtClean="0">
                <a:solidFill>
                  <a:srgbClr val="FF0000"/>
                </a:solidFill>
              </a:rPr>
              <a:t>Psycho-reflexology</a:t>
            </a:r>
            <a:endParaRPr lang="ru-RU" sz="3200" b="1" dirty="0">
              <a:solidFill>
                <a:srgbClr val="FF0000"/>
              </a:solidFill>
            </a:endParaRPr>
          </a:p>
        </p:txBody>
      </p:sp>
      <p:sp>
        <p:nvSpPr>
          <p:cNvPr id="5" name="Rectangle 2"/>
          <p:cNvSpPr txBox="1">
            <a:spLocks noChangeArrowheads="1"/>
          </p:cNvSpPr>
          <p:nvPr/>
        </p:nvSpPr>
        <p:spPr bwMode="auto">
          <a:xfrm>
            <a:off x="467544" y="260648"/>
            <a:ext cx="2686871" cy="7203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200" b="1" i="0" u="none" strike="noStrike" kern="0" cap="none" spc="0" normalizeH="0" baseline="0" noProof="0" dirty="0" smtClean="0">
                <a:ln>
                  <a:noFill/>
                </a:ln>
                <a:solidFill>
                  <a:srgbClr val="FF0000"/>
                </a:solidFill>
                <a:effectLst/>
                <a:uLnTx/>
                <a:uFillTx/>
                <a:latin typeface="+mj-lt"/>
                <a:ea typeface="+mj-ea"/>
                <a:cs typeface="+mj-cs"/>
              </a:rPr>
              <a:t>2</a:t>
            </a:r>
            <a:r>
              <a:rPr kumimoji="0" lang="en-US" sz="3200" b="1" i="0" u="none" strike="noStrike" kern="0" cap="none" spc="0" normalizeH="0" baseline="0" noProof="0" dirty="0" smtClean="0">
                <a:ln>
                  <a:noFill/>
                </a:ln>
                <a:solidFill>
                  <a:srgbClr val="FF0000"/>
                </a:solidFill>
                <a:effectLst/>
                <a:uLnTx/>
                <a:uFillTx/>
                <a:latin typeface="+mj-lt"/>
                <a:ea typeface="+mj-ea"/>
                <a:cs typeface="+mj-cs"/>
              </a:rPr>
              <a:t>.</a:t>
            </a:r>
            <a:r>
              <a:rPr kumimoji="0" lang="ru-RU" sz="3200" b="1" i="0" u="none" strike="noStrike" kern="0" cap="none" spc="0" normalizeH="0" baseline="0" noProof="0" dirty="0" smtClean="0">
                <a:ln>
                  <a:noFill/>
                </a:ln>
                <a:solidFill>
                  <a:srgbClr val="FF0000"/>
                </a:solidFill>
                <a:effectLst/>
                <a:uLnTx/>
                <a:uFillTx/>
                <a:latin typeface="+mj-lt"/>
                <a:ea typeface="+mj-ea"/>
                <a:cs typeface="+mj-cs"/>
              </a:rPr>
              <a:t> </a:t>
            </a:r>
            <a:r>
              <a:rPr kumimoji="0" lang="en-US" sz="3200" b="1" i="0" u="none" strike="noStrike" kern="0" cap="none" spc="0" normalizeH="0" baseline="0" noProof="0" dirty="0" smtClean="0">
                <a:ln>
                  <a:noFill/>
                </a:ln>
                <a:solidFill>
                  <a:srgbClr val="FF0000"/>
                </a:solidFill>
                <a:effectLst/>
                <a:uLnTx/>
                <a:uFillTx/>
                <a:latin typeface="+mj-lt"/>
                <a:ea typeface="+mj-ea"/>
                <a:cs typeface="+mj-cs"/>
              </a:rPr>
              <a:t>Massage</a:t>
            </a:r>
            <a:endParaRPr kumimoji="0" lang="ru-RU" sz="32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6" name="Rectangle 3"/>
          <p:cNvSpPr txBox="1">
            <a:spLocks noChangeArrowheads="1"/>
          </p:cNvSpPr>
          <p:nvPr/>
        </p:nvSpPr>
        <p:spPr bwMode="auto">
          <a:xfrm>
            <a:off x="251520" y="1124744"/>
            <a:ext cx="5112568"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7188" lvl="0" indent="-265113">
              <a:spcBef>
                <a:spcPts val="0"/>
              </a:spcBef>
              <a:buFont typeface="Arial" pitchFamily="34" charset="0"/>
              <a:buChar char="•"/>
            </a:pPr>
            <a:r>
              <a:rPr lang="en-US" sz="2800" kern="0" dirty="0" smtClean="0">
                <a:latin typeface="+mn-lt"/>
                <a:cs typeface="+mn-cs"/>
              </a:rPr>
              <a:t> </a:t>
            </a:r>
            <a:r>
              <a:rPr lang="en-US" sz="2800" kern="0" dirty="0" smtClean="0">
                <a:latin typeface="Arial" pitchFamily="34" charset="0"/>
                <a:cs typeface="Arial" pitchFamily="34" charset="0"/>
              </a:rPr>
              <a:t>back massage</a:t>
            </a:r>
          </a:p>
          <a:p>
            <a:pPr marL="357188" lvl="0" indent="-265113">
              <a:spcBef>
                <a:spcPts val="0"/>
              </a:spcBef>
              <a:buFont typeface="Arial" pitchFamily="34" charset="0"/>
              <a:buChar char="•"/>
            </a:pPr>
            <a:r>
              <a:rPr lang="en-US" sz="2800" kern="0" dirty="0" smtClean="0">
                <a:latin typeface="Arial" pitchFamily="34" charset="0"/>
                <a:cs typeface="Arial" pitchFamily="34" charset="0"/>
              </a:rPr>
              <a:t> lower extremities</a:t>
            </a:r>
          </a:p>
          <a:p>
            <a:pPr marL="357188" lvl="0" indent="-265113">
              <a:spcBef>
                <a:spcPts val="0"/>
              </a:spcBef>
              <a:buFont typeface="Arial" pitchFamily="34" charset="0"/>
              <a:buChar char="•"/>
            </a:pPr>
            <a:r>
              <a:rPr lang="en-US" sz="2800" kern="0" dirty="0" smtClean="0">
                <a:latin typeface="Arial" pitchFamily="34" charset="0"/>
                <a:cs typeface="Arial" pitchFamily="34" charset="0"/>
              </a:rPr>
              <a:t> stomach</a:t>
            </a:r>
          </a:p>
          <a:p>
            <a:pPr marL="357188" lvl="0" indent="-265113">
              <a:spcBef>
                <a:spcPts val="0"/>
              </a:spcBef>
              <a:buFont typeface="Arial" pitchFamily="34" charset="0"/>
              <a:buChar char="•"/>
            </a:pPr>
            <a:r>
              <a:rPr lang="en-US" sz="2800" kern="0" dirty="0" smtClean="0">
                <a:latin typeface="Arial" pitchFamily="34" charset="0"/>
                <a:cs typeface="Arial" pitchFamily="34" charset="0"/>
              </a:rPr>
              <a:t> upper limbs</a:t>
            </a:r>
          </a:p>
          <a:p>
            <a:pPr marL="357188" lvl="0" indent="-265113">
              <a:spcBef>
                <a:spcPts val="0"/>
              </a:spcBef>
              <a:buFont typeface="Arial" pitchFamily="34" charset="0"/>
              <a:buChar char="•"/>
            </a:pPr>
            <a:r>
              <a:rPr lang="en-US" sz="2800" kern="0" dirty="0" smtClean="0">
                <a:latin typeface="Arial" pitchFamily="34" charset="0"/>
                <a:cs typeface="Arial" pitchFamily="34" charset="0"/>
              </a:rPr>
              <a:t> thorax stroke</a:t>
            </a:r>
          </a:p>
        </p:txBody>
      </p:sp>
      <p:sp>
        <p:nvSpPr>
          <p:cNvPr id="8" name="Прямоугольник 7"/>
          <p:cNvSpPr/>
          <p:nvPr/>
        </p:nvSpPr>
        <p:spPr>
          <a:xfrm>
            <a:off x="179512" y="3645024"/>
            <a:ext cx="8208912" cy="1569660"/>
          </a:xfrm>
          <a:prstGeom prst="rect">
            <a:avLst/>
          </a:prstGeom>
        </p:spPr>
        <p:txBody>
          <a:bodyPr wrap="square">
            <a:spAutoFit/>
          </a:bodyPr>
          <a:lstStyle/>
          <a:p>
            <a:pPr marL="357188" lvl="0" indent="-357188" algn="just">
              <a:spcBef>
                <a:spcPts val="0"/>
              </a:spcBef>
              <a:buFontTx/>
              <a:buChar char="•"/>
            </a:pPr>
            <a:r>
              <a:rPr lang="en-US" kern="0" dirty="0" smtClean="0">
                <a:latin typeface="Arial" pitchFamily="34" charset="0"/>
                <a:cs typeface="Arial" pitchFamily="34" charset="0"/>
              </a:rPr>
              <a:t>Massage is performed with the patient on his right side, and the doctor (or therapist) keeps the patient's left hand with the left hand and the right hand performs back massage (rubbing, ordinary kneading, stroking)</a:t>
            </a:r>
            <a:endParaRPr lang="ru-RU" kern="0" dirty="0" smtClean="0">
              <a:latin typeface="Arial" pitchFamily="34" charset="0"/>
              <a:cs typeface="Arial" pitchFamily="34" charset="0"/>
            </a:endParaRPr>
          </a:p>
        </p:txBody>
      </p:sp>
      <p:sp>
        <p:nvSpPr>
          <p:cNvPr id="7" name="Номер слайда 6"/>
          <p:cNvSpPr>
            <a:spLocks noGrp="1"/>
          </p:cNvSpPr>
          <p:nvPr>
            <p:ph type="sldNum" sz="quarter" idx="12"/>
          </p:nvPr>
        </p:nvSpPr>
        <p:spPr/>
        <p:txBody>
          <a:bodyPr/>
          <a:lstStyle/>
          <a:p>
            <a:pPr>
              <a:defRPr/>
            </a:pPr>
            <a:fld id="{646750D9-3B5B-4802-B121-994E210726FC}" type="slidenum">
              <a:rPr lang="ru-RU" smtClean="0"/>
              <a:pPr>
                <a:defRPr/>
              </a:pPr>
              <a:t>19</a:t>
            </a:fld>
            <a:endParaRPr lang="ru-RU"/>
          </a:p>
        </p:txBody>
      </p:sp>
      <p:sp>
        <p:nvSpPr>
          <p:cNvPr id="9" name="Содержимое 8"/>
          <p:cNvSpPr>
            <a:spLocks noGrp="1"/>
          </p:cNvSpPr>
          <p:nvPr>
            <p:ph idx="1"/>
          </p:nvPr>
        </p:nvSpPr>
        <p:spPr/>
        <p:txBody>
          <a:bodyPr/>
          <a:lstStyle/>
          <a:p>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lum bright="56000" contrast="-37000"/>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500694" y="4429132"/>
            <a:ext cx="2286016" cy="2024204"/>
          </a:xfrm>
          <a:ln>
            <a:solidFill>
              <a:schemeClr val="hlink"/>
            </a:solidFill>
          </a:ln>
        </p:spPr>
        <p:txBody>
          <a:bodyPr/>
          <a:lstStyle/>
          <a:p>
            <a:pPr algn="just" eaLnBrk="1" hangingPunct="1"/>
            <a:r>
              <a:rPr lang="ru-RU" sz="1100" dirty="0" smtClean="0">
                <a:solidFill>
                  <a:srgbClr val="FFFF00"/>
                </a:solidFill>
              </a:rPr>
              <a:t>Инфаркт Миокарда – это некроз сердечной мышцы, обусловленный её длительной ишемией вследствие спазма или тромбоза коронарных артерий.</a:t>
            </a:r>
            <a:br>
              <a:rPr lang="ru-RU" sz="1100" dirty="0" smtClean="0">
                <a:solidFill>
                  <a:srgbClr val="FFFF00"/>
                </a:solidFill>
              </a:rPr>
            </a:br>
            <a:endParaRPr lang="ru-RU" sz="1100" dirty="0" smtClean="0">
              <a:solidFill>
                <a:srgbClr val="FFFF00"/>
              </a:solidFill>
            </a:endParaRPr>
          </a:p>
        </p:txBody>
      </p:sp>
      <p:sp>
        <p:nvSpPr>
          <p:cNvPr id="4" name="Rectangle 2"/>
          <p:cNvSpPr txBox="1">
            <a:spLocks noChangeArrowheads="1"/>
          </p:cNvSpPr>
          <p:nvPr/>
        </p:nvSpPr>
        <p:spPr bwMode="auto">
          <a:xfrm>
            <a:off x="755576" y="2636912"/>
            <a:ext cx="8205788" cy="15841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2800" b="1" kern="0" dirty="0" smtClean="0">
                <a:solidFill>
                  <a:srgbClr val="C00000"/>
                </a:solidFill>
                <a:latin typeface="+mj-lt"/>
                <a:ea typeface="+mj-ea"/>
                <a:cs typeface="+mj-cs"/>
              </a:rPr>
              <a:t>Myocardial infarction </a:t>
            </a:r>
            <a:r>
              <a:rPr lang="en-US" sz="2800" b="1" kern="0" dirty="0" smtClean="0">
                <a:solidFill>
                  <a:schemeClr val="tx2"/>
                </a:solidFill>
                <a:latin typeface="+mj-lt"/>
                <a:ea typeface="+mj-ea"/>
                <a:cs typeface="+mj-cs"/>
              </a:rPr>
              <a:t>is a necrosis of the heart muscle due to its prolonged ischemia caused by spasm or thrombosis of the coronary arteries. </a:t>
            </a:r>
            <a:r>
              <a:rPr kumimoji="0" lang="ru-RU" sz="2800" b="1" i="0" u="none" strike="noStrike" kern="0" cap="none" spc="0" normalizeH="0" baseline="0" noProof="0" dirty="0" smtClean="0">
                <a:ln>
                  <a:noFill/>
                </a:ln>
                <a:solidFill>
                  <a:schemeClr val="tx2"/>
                </a:solidFill>
                <a:effectLst/>
                <a:uLnTx/>
                <a:uFillTx/>
                <a:latin typeface="+mj-lt"/>
                <a:ea typeface="+mj-ea"/>
                <a:cs typeface="+mj-cs"/>
              </a:rPr>
              <a:t/>
            </a:r>
            <a:br>
              <a:rPr kumimoji="0" lang="ru-RU" sz="2800" b="1" i="0" u="none" strike="noStrike" kern="0" cap="none" spc="0" normalizeH="0" baseline="0" noProof="0" dirty="0" smtClean="0">
                <a:ln>
                  <a:noFill/>
                </a:ln>
                <a:solidFill>
                  <a:schemeClr val="tx2"/>
                </a:solidFill>
                <a:effectLst/>
                <a:uLnTx/>
                <a:uFillTx/>
                <a:latin typeface="+mj-lt"/>
                <a:ea typeface="+mj-ea"/>
                <a:cs typeface="+mj-cs"/>
              </a:rPr>
            </a:br>
            <a:endParaRPr kumimoji="0" lang="ru-RU" sz="28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Номер слайда 4"/>
          <p:cNvSpPr>
            <a:spLocks noGrp="1"/>
          </p:cNvSpPr>
          <p:nvPr>
            <p:ph type="sldNum" sz="quarter" idx="12"/>
          </p:nvPr>
        </p:nvSpPr>
        <p:spPr/>
        <p:txBody>
          <a:bodyPr/>
          <a:lstStyle/>
          <a:p>
            <a:pPr>
              <a:defRPr/>
            </a:pPr>
            <a:fld id="{646750D9-3B5B-4802-B121-994E210726FC}" type="slidenum">
              <a:rPr lang="ru-RU" smtClean="0"/>
              <a:pPr>
                <a:defRPr/>
              </a:pPr>
              <a:t>2</a:t>
            </a:fld>
            <a:endParaRPr lang="ru-RU"/>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25000" contrast="6000"/>
          </a:blip>
          <a:srcRect/>
          <a:stretch>
            <a:fillRect/>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srcRect/>
          <a:stretch>
            <a:fillRect/>
          </a:stretch>
        </p:blipFill>
        <p:spPr bwMode="auto">
          <a:xfrm>
            <a:off x="4705350" y="4000504"/>
            <a:ext cx="4152930" cy="2708432"/>
          </a:xfrm>
          <a:prstGeom prst="rect">
            <a:avLst/>
          </a:prstGeom>
          <a:noFill/>
          <a:ln w="9525">
            <a:noFill/>
            <a:miter lim="800000"/>
            <a:headEnd/>
            <a:tailEnd/>
          </a:ln>
          <a:effectLst/>
        </p:spPr>
      </p:pic>
      <p:sp>
        <p:nvSpPr>
          <p:cNvPr id="19458" name="Rectangle 2"/>
          <p:cNvSpPr>
            <a:spLocks noGrp="1" noChangeArrowheads="1"/>
          </p:cNvSpPr>
          <p:nvPr>
            <p:ph type="title"/>
          </p:nvPr>
        </p:nvSpPr>
        <p:spPr>
          <a:xfrm>
            <a:off x="611560" y="71414"/>
            <a:ext cx="7848600" cy="792088"/>
          </a:xfrm>
        </p:spPr>
        <p:txBody>
          <a:bodyPr/>
          <a:lstStyle/>
          <a:p>
            <a:pPr eaLnBrk="1" hangingPunct="1"/>
            <a:r>
              <a:rPr lang="en-US" sz="3600" b="1" dirty="0" smtClean="0">
                <a:solidFill>
                  <a:srgbClr val="FF0000"/>
                </a:solidFill>
              </a:rPr>
              <a:t>Contraindications for exercise therapy</a:t>
            </a:r>
            <a:endParaRPr lang="ru-RU" sz="3600" b="1" dirty="0" smtClean="0">
              <a:solidFill>
                <a:srgbClr val="FF0000"/>
              </a:solidFill>
            </a:endParaRPr>
          </a:p>
        </p:txBody>
      </p:sp>
      <p:sp>
        <p:nvSpPr>
          <p:cNvPr id="19459" name="Rectangle 3"/>
          <p:cNvSpPr>
            <a:spLocks noGrp="1" noChangeArrowheads="1"/>
          </p:cNvSpPr>
          <p:nvPr>
            <p:ph type="body" idx="1"/>
          </p:nvPr>
        </p:nvSpPr>
        <p:spPr>
          <a:xfrm>
            <a:off x="71406" y="714356"/>
            <a:ext cx="8893175" cy="4373578"/>
          </a:xfrm>
        </p:spPr>
        <p:txBody>
          <a:bodyPr/>
          <a:lstStyle/>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Acute </a:t>
            </a:r>
            <a:r>
              <a:rPr lang="en-US" sz="2800" kern="1200" dirty="0" err="1" smtClean="0">
                <a:solidFill>
                  <a:prstClr val="black"/>
                </a:solidFill>
                <a:latin typeface="Arial" pitchFamily="34" charset="0"/>
                <a:cs typeface="Arial" pitchFamily="34" charset="0"/>
              </a:rPr>
              <a:t>myocarditis</a:t>
            </a:r>
            <a:endParaRPr lang="en-US" sz="2800" kern="1200" dirty="0" smtClean="0">
              <a:solidFill>
                <a:prstClr val="black"/>
              </a:solidFill>
              <a:latin typeface="Arial" pitchFamily="34" charset="0"/>
              <a:cs typeface="Arial" pitchFamily="34" charset="0"/>
            </a:endParaRPr>
          </a:p>
          <a:p>
            <a:pPr marL="365125" indent="-255588" eaLnBrk="1" hangingPunct="1">
              <a:lnSpc>
                <a:spcPct val="150000"/>
              </a:lnSpc>
              <a:spcBef>
                <a:spcPts val="0"/>
              </a:spcBef>
              <a:buClr>
                <a:srgbClr val="A04DA3"/>
              </a:buClr>
              <a:defRPr/>
            </a:pPr>
            <a:r>
              <a:rPr lang="en-US" sz="2800" kern="1200" dirty="0" err="1" smtClean="0">
                <a:solidFill>
                  <a:prstClr val="black"/>
                </a:solidFill>
                <a:latin typeface="Arial" pitchFamily="34" charset="0"/>
                <a:cs typeface="Arial" pitchFamily="34" charset="0"/>
              </a:rPr>
              <a:t>Stenosis</a:t>
            </a:r>
            <a:r>
              <a:rPr lang="en-US" sz="2800" kern="1200" dirty="0" smtClean="0">
                <a:solidFill>
                  <a:prstClr val="black"/>
                </a:solidFill>
                <a:latin typeface="Arial" pitchFamily="34" charset="0"/>
                <a:cs typeface="Arial" pitchFamily="34" charset="0"/>
              </a:rPr>
              <a:t> of the valve hole</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Cyanotic congenital disorders</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Arrhythmias of high grade</a:t>
            </a:r>
          </a:p>
          <a:p>
            <a:pPr marL="179388" indent="-69850"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 Angina attacks in patients with low fraction</a:t>
            </a:r>
          </a:p>
          <a:p>
            <a:pPr marL="179388" indent="-69850" eaLnBrk="1" hangingPunct="1">
              <a:lnSpc>
                <a:spcPct val="150000"/>
              </a:lnSpc>
              <a:spcBef>
                <a:spcPts val="0"/>
              </a:spcBef>
              <a:buClr>
                <a:srgbClr val="A04DA3"/>
              </a:buClr>
              <a:buNone/>
              <a:defRPr/>
            </a:pPr>
            <a:r>
              <a:rPr lang="en-US" sz="2800" kern="1200" dirty="0" smtClean="0">
                <a:solidFill>
                  <a:prstClr val="black"/>
                </a:solidFill>
                <a:latin typeface="Arial" pitchFamily="34" charset="0"/>
                <a:cs typeface="Arial" pitchFamily="34" charset="0"/>
              </a:rPr>
              <a:t>  of ejection of left ventricular</a:t>
            </a:r>
          </a:p>
        </p:txBody>
      </p:sp>
      <p:sp>
        <p:nvSpPr>
          <p:cNvPr id="17412"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5" name="Rectangle 2"/>
          <p:cNvSpPr txBox="1">
            <a:spLocks noChangeArrowheads="1"/>
          </p:cNvSpPr>
          <p:nvPr/>
        </p:nvSpPr>
        <p:spPr bwMode="auto">
          <a:xfrm>
            <a:off x="6715140" y="116632"/>
            <a:ext cx="2428860" cy="576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05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7" name="Номер слайда 6"/>
          <p:cNvSpPr>
            <a:spLocks noGrp="1"/>
          </p:cNvSpPr>
          <p:nvPr>
            <p:ph type="sldNum" sz="quarter" idx="12"/>
          </p:nvPr>
        </p:nvSpPr>
        <p:spPr>
          <a:xfrm>
            <a:off x="6804248" y="6237312"/>
            <a:ext cx="1905000" cy="457200"/>
          </a:xfrm>
        </p:spPr>
        <p:txBody>
          <a:bodyPr/>
          <a:lstStyle/>
          <a:p>
            <a:pPr>
              <a:defRPr/>
            </a:pPr>
            <a:fld id="{646750D9-3B5B-4802-B121-994E210726FC}" type="slidenum">
              <a:rPr lang="ru-RU" smtClean="0"/>
              <a:pPr>
                <a:defRPr/>
              </a:pPr>
              <a:t>20</a:t>
            </a:fld>
            <a:endParaRPr lang="ru-RU"/>
          </a:p>
        </p:txBody>
      </p:sp>
      <p:pic>
        <p:nvPicPr>
          <p:cNvPr id="3074" name="Picture 2"/>
          <p:cNvPicPr>
            <a:picLocks noChangeAspect="1" noChangeArrowheads="1"/>
          </p:cNvPicPr>
          <p:nvPr/>
        </p:nvPicPr>
        <p:blipFill>
          <a:blip r:embed="rId5" cstate="print"/>
          <a:srcRect/>
          <a:stretch>
            <a:fillRect/>
          </a:stretch>
        </p:blipFill>
        <p:spPr bwMode="auto">
          <a:xfrm>
            <a:off x="5678789" y="642918"/>
            <a:ext cx="3249310" cy="278608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43000" contrast="-34000"/>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5427645" y="3476117"/>
            <a:ext cx="3716355" cy="3381883"/>
          </a:xfrm>
          <a:prstGeom prst="rect">
            <a:avLst/>
          </a:prstGeom>
          <a:noFill/>
          <a:ln w="9525">
            <a:noFill/>
            <a:miter lim="800000"/>
            <a:headEnd/>
            <a:tailEnd/>
          </a:ln>
          <a:effectLst/>
        </p:spPr>
      </p:pic>
      <p:sp>
        <p:nvSpPr>
          <p:cNvPr id="19458" name="Rectangle 2"/>
          <p:cNvSpPr>
            <a:spLocks noGrp="1" noChangeArrowheads="1"/>
          </p:cNvSpPr>
          <p:nvPr>
            <p:ph type="title"/>
          </p:nvPr>
        </p:nvSpPr>
        <p:spPr>
          <a:xfrm>
            <a:off x="611560" y="404664"/>
            <a:ext cx="7848600" cy="216322"/>
          </a:xfrm>
        </p:spPr>
        <p:txBody>
          <a:bodyPr/>
          <a:lstStyle/>
          <a:p>
            <a:pPr eaLnBrk="1" hangingPunct="1">
              <a:defRPr/>
            </a:pPr>
            <a:r>
              <a:rPr lang="en-US" sz="3600" b="1" dirty="0" smtClean="0">
                <a:solidFill>
                  <a:srgbClr val="FF0000"/>
                </a:solidFill>
              </a:rPr>
              <a:t>The period of stabilization</a:t>
            </a:r>
            <a:endParaRPr lang="ru-RU" sz="3600" b="1" dirty="0" smtClean="0">
              <a:solidFill>
                <a:srgbClr val="FF0000"/>
              </a:solidFill>
            </a:endParaRPr>
          </a:p>
        </p:txBody>
      </p:sp>
      <p:sp>
        <p:nvSpPr>
          <p:cNvPr id="19459" name="Rectangle 3"/>
          <p:cNvSpPr>
            <a:spLocks noGrp="1" noChangeArrowheads="1"/>
          </p:cNvSpPr>
          <p:nvPr>
            <p:ph type="body" idx="1"/>
          </p:nvPr>
        </p:nvSpPr>
        <p:spPr>
          <a:xfrm>
            <a:off x="107950" y="714356"/>
            <a:ext cx="8712522" cy="4143404"/>
          </a:xfrm>
        </p:spPr>
        <p:txBody>
          <a:bodyPr/>
          <a:lstStyle/>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Exercises to train the muscles of inhalation and exhalation</a:t>
            </a:r>
          </a:p>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Simply inflating a balloon or toy, depending on how you feel several times a day</a:t>
            </a:r>
          </a:p>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Training is held at the possibility of inhalation and exhalation with special </a:t>
            </a:r>
            <a:r>
              <a:rPr lang="en-US" sz="2000" kern="1200" dirty="0" err="1" smtClean="0">
                <a:solidFill>
                  <a:prstClr val="black"/>
                </a:solidFill>
                <a:latin typeface="Arial" pitchFamily="34" charset="0"/>
                <a:cs typeface="Arial" pitchFamily="34" charset="0"/>
              </a:rPr>
              <a:t>spirometers</a:t>
            </a:r>
            <a:r>
              <a:rPr lang="en-US" sz="2000" kern="1200" dirty="0" smtClean="0">
                <a:solidFill>
                  <a:prstClr val="black"/>
                </a:solidFill>
                <a:latin typeface="Arial" pitchFamily="34" charset="0"/>
                <a:cs typeface="Arial" pitchFamily="34" charset="0"/>
              </a:rPr>
              <a:t> </a:t>
            </a:r>
            <a:r>
              <a:rPr lang="ru-RU" sz="2000" kern="1200" dirty="0" smtClean="0">
                <a:solidFill>
                  <a:prstClr val="black"/>
                </a:solidFill>
                <a:latin typeface="Arial" pitchFamily="34" charset="0"/>
                <a:cs typeface="Arial" pitchFamily="34" charset="0"/>
              </a:rPr>
              <a:t> </a:t>
            </a:r>
            <a:r>
              <a:rPr lang="en-US" sz="2000" kern="1200" dirty="0" smtClean="0">
                <a:solidFill>
                  <a:prstClr val="black"/>
                </a:solidFill>
                <a:latin typeface="Arial" pitchFamily="34" charset="0"/>
                <a:cs typeface="Arial" pitchFamily="34" charset="0"/>
              </a:rPr>
              <a:t>by conventional methods</a:t>
            </a:r>
          </a:p>
          <a:p>
            <a:pPr marL="365125" indent="-255588" algn="just" eaLnBrk="1" hangingPunct="1">
              <a:spcBef>
                <a:spcPts val="0"/>
              </a:spcBef>
              <a:buClr>
                <a:srgbClr val="A04DA3"/>
              </a:buClr>
              <a:buNone/>
              <a:defRPr/>
            </a:pPr>
            <a:endParaRPr lang="en-US" sz="2400" kern="1200" dirty="0" smtClean="0">
              <a:solidFill>
                <a:prstClr val="black"/>
              </a:solidFill>
            </a:endParaRPr>
          </a:p>
          <a:p>
            <a:pPr marL="365125" indent="-255588" eaLnBrk="1" hangingPunct="1">
              <a:lnSpc>
                <a:spcPct val="90000"/>
              </a:lnSpc>
              <a:spcBef>
                <a:spcPts val="300"/>
              </a:spcBef>
              <a:buClr>
                <a:srgbClr val="A04DA3"/>
              </a:buClr>
              <a:buFont typeface="Georgia" pitchFamily="18" charset="0"/>
              <a:buChar char="•"/>
              <a:defRPr/>
            </a:pPr>
            <a:endParaRPr lang="ru-RU" sz="2800" kern="1200" dirty="0" smtClean="0">
              <a:solidFill>
                <a:prstClr val="black"/>
              </a:solidFill>
            </a:endParaRPr>
          </a:p>
        </p:txBody>
      </p:sp>
      <p:sp>
        <p:nvSpPr>
          <p:cNvPr id="18436"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5" name="Rectangle 2"/>
          <p:cNvSpPr txBox="1">
            <a:spLocks noChangeArrowheads="1"/>
          </p:cNvSpPr>
          <p:nvPr/>
        </p:nvSpPr>
        <p:spPr bwMode="auto">
          <a:xfrm>
            <a:off x="6876256" y="188640"/>
            <a:ext cx="3024064" cy="6754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smtClean="0">
                <a:ln>
                  <a:noFill/>
                </a:ln>
                <a:solidFill>
                  <a:srgbClr val="FF0000"/>
                </a:solidFill>
                <a:effectLst/>
                <a:uLnTx/>
                <a:uFillTx/>
                <a:latin typeface="Triod" pitchFamily="2" charset="0"/>
                <a:ea typeface="+mj-ea"/>
                <a:cs typeface="+mj-cs"/>
              </a:rPr>
              <a:t>Период стабилизации состояния</a:t>
            </a:r>
            <a:endParaRPr kumimoji="0" lang="ru-RU" sz="10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6" name="Rectangle 3"/>
          <p:cNvSpPr txBox="1">
            <a:spLocks noChangeArrowheads="1"/>
          </p:cNvSpPr>
          <p:nvPr/>
        </p:nvSpPr>
        <p:spPr bwMode="auto">
          <a:xfrm>
            <a:off x="0" y="4929198"/>
            <a:ext cx="8358214" cy="2000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endPar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marL="365125" marR="0" lvl="0" indent="-255588" algn="l"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endParaRPr kumimoji="0" lang="ru-RU" sz="28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p:txBody>
      </p:sp>
      <p:sp>
        <p:nvSpPr>
          <p:cNvPr id="7" name="Прямоугольник 6"/>
          <p:cNvSpPr/>
          <p:nvPr/>
        </p:nvSpPr>
        <p:spPr>
          <a:xfrm>
            <a:off x="-71470" y="2357430"/>
            <a:ext cx="5748670" cy="4278094"/>
          </a:xfrm>
          <a:prstGeom prst="rect">
            <a:avLst/>
          </a:prstGeom>
        </p:spPr>
        <p:txBody>
          <a:bodyPr wrap="square">
            <a:spAutoFit/>
          </a:bodyPr>
          <a:lstStyle/>
          <a:p>
            <a:pPr marL="365125" indent="-255588" algn="just" eaLnBrk="1" hangingPunct="1">
              <a:spcBef>
                <a:spcPts val="0"/>
              </a:spcBef>
              <a:buClr>
                <a:srgbClr val="A04DA3"/>
              </a:buClr>
              <a:buNone/>
              <a:defRPr/>
            </a:pPr>
            <a:r>
              <a:rPr lang="en-US" sz="2000" b="1" dirty="0" smtClean="0">
                <a:solidFill>
                  <a:prstClr val="black"/>
                </a:solidFill>
                <a:latin typeface="Arial" pitchFamily="34" charset="0"/>
                <a:cs typeface="Arial" pitchFamily="34" charset="0"/>
              </a:rPr>
              <a:t>It is proved that after 3-4 weeks of regular exercise in the form of breathing exercises with difficulty exhaling lead to a systemic effect on the body</a:t>
            </a:r>
            <a:r>
              <a:rPr lang="en-US" sz="2000" dirty="0" smtClean="0">
                <a:solidFill>
                  <a:prstClr val="black"/>
                </a:solidFill>
                <a:latin typeface="Arial" pitchFamily="34" charset="0"/>
                <a:cs typeface="Arial" pitchFamily="34" charset="0"/>
              </a:rPr>
              <a:t>:</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tolerance to loads increases;</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quality of life improves;</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the progression of </a:t>
            </a:r>
            <a:r>
              <a:rPr lang="en-US" dirty="0" err="1" smtClean="0">
                <a:solidFill>
                  <a:prstClr val="black"/>
                </a:solidFill>
                <a:latin typeface="Arial" pitchFamily="34" charset="0"/>
                <a:cs typeface="Arial" pitchFamily="34" charset="0"/>
              </a:rPr>
              <a:t>cachexia</a:t>
            </a:r>
            <a:r>
              <a:rPr lang="en-US" dirty="0" smtClean="0">
                <a:solidFill>
                  <a:prstClr val="black"/>
                </a:solidFill>
                <a:latin typeface="Arial" pitchFamily="34" charset="0"/>
                <a:cs typeface="Arial" pitchFamily="34" charset="0"/>
              </a:rPr>
              <a:t> slows down;</a:t>
            </a:r>
          </a:p>
          <a:p>
            <a:pPr marL="804863" indent="-357188" algn="just" eaLnBrk="1" hangingPunct="1">
              <a:spcBef>
                <a:spcPts val="0"/>
              </a:spcBef>
              <a:buClr>
                <a:srgbClr val="A04DA3"/>
              </a:buClr>
              <a:buFont typeface="Arial" pitchFamily="34" charset="0"/>
              <a:buChar char="•"/>
              <a:defRPr/>
            </a:pPr>
            <a:r>
              <a:rPr lang="en-US" dirty="0" smtClean="0">
                <a:latin typeface="Arial" pitchFamily="34" charset="0"/>
                <a:cs typeface="Arial" pitchFamily="34" charset="0"/>
              </a:rPr>
              <a:t>congestive cardiac failure</a:t>
            </a:r>
            <a:r>
              <a:rPr lang="ru-RU" dirty="0" smtClean="0">
                <a:latin typeface="Arial" pitchFamily="34" charset="0"/>
                <a:cs typeface="Arial" pitchFamily="34" charset="0"/>
              </a:rPr>
              <a:t> </a:t>
            </a:r>
            <a:r>
              <a:rPr lang="en-US" dirty="0" smtClean="0">
                <a:latin typeface="Arial" pitchFamily="34" charset="0"/>
                <a:cs typeface="Arial" pitchFamily="34" charset="0"/>
              </a:rPr>
              <a:t>conditions are </a:t>
            </a:r>
            <a:r>
              <a:rPr lang="en-US" dirty="0" smtClean="0">
                <a:solidFill>
                  <a:prstClr val="black"/>
                </a:solidFill>
                <a:latin typeface="Arial" pitchFamily="34" charset="0"/>
                <a:cs typeface="Arial" pitchFamily="34" charset="0"/>
              </a:rPr>
              <a:t>improving;</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the progression of the disease significantly slows down.</a:t>
            </a:r>
            <a:endParaRPr lang="ru-RU" dirty="0" smtClean="0">
              <a:solidFill>
                <a:prstClr val="black"/>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pPr>
              <a:defRPr/>
            </a:pPr>
            <a:fld id="{96315404-6CD9-4EB2-8180-463906179514}" type="slidenum">
              <a:rPr lang="ru-RU" smtClean="0"/>
              <a:pPr>
                <a:defRPr/>
              </a:pPr>
              <a:t>21</a:t>
            </a:fld>
            <a:endParaRPr lang="ru-RU"/>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79512" y="1124744"/>
            <a:ext cx="9073008" cy="936129"/>
          </a:xfrm>
        </p:spPr>
        <p:txBody>
          <a:bodyPr/>
          <a:lstStyle/>
          <a:p>
            <a:pPr marL="268288" indent="-268288" eaLnBrk="1" hangingPunct="1">
              <a:lnSpc>
                <a:spcPct val="90000"/>
              </a:lnSpc>
            </a:pPr>
            <a:r>
              <a:rPr lang="en-US" sz="2000" dirty="0" smtClean="0">
                <a:latin typeface="Arial" pitchFamily="34" charset="0"/>
                <a:cs typeface="Arial" pitchFamily="34" charset="0"/>
              </a:rPr>
              <a:t>Strict control of blood pressure and lifestyle.</a:t>
            </a:r>
          </a:p>
          <a:p>
            <a:pPr marL="268288" indent="-268288" eaLnBrk="1" hangingPunct="1">
              <a:lnSpc>
                <a:spcPct val="90000"/>
              </a:lnSpc>
            </a:pPr>
            <a:endParaRPr lang="en-US" sz="2000" dirty="0" smtClean="0">
              <a:latin typeface="Arial" pitchFamily="34" charset="0"/>
              <a:cs typeface="Arial" pitchFamily="34" charset="0"/>
            </a:endParaRPr>
          </a:p>
          <a:p>
            <a:pPr marL="268288" indent="-268288" eaLnBrk="1" hangingPunct="1">
              <a:lnSpc>
                <a:spcPct val="90000"/>
              </a:lnSpc>
            </a:pPr>
            <a:r>
              <a:rPr lang="en-US" sz="2000" dirty="0" smtClean="0">
                <a:latin typeface="Arial" pitchFamily="34" charset="0"/>
                <a:cs typeface="Arial" pitchFamily="34" charset="0"/>
              </a:rPr>
              <a:t>Giving up bad habits - smoking and alcohol.</a:t>
            </a:r>
          </a:p>
          <a:p>
            <a:pPr marL="268288" indent="-268288" eaLnBrk="1" hangingPunct="1">
              <a:lnSpc>
                <a:spcPct val="90000"/>
              </a:lnSpc>
              <a:buNone/>
            </a:pPr>
            <a:endParaRPr lang="en-US" sz="2000" dirty="0" smtClean="0">
              <a:latin typeface="Arial" pitchFamily="34" charset="0"/>
              <a:cs typeface="Arial" pitchFamily="34" charset="0"/>
            </a:endParaRPr>
          </a:p>
          <a:p>
            <a:pPr marL="268288" indent="-268288" eaLnBrk="1" hangingPunct="1">
              <a:lnSpc>
                <a:spcPct val="90000"/>
              </a:lnSpc>
            </a:pPr>
            <a:r>
              <a:rPr lang="en-US" sz="2000" dirty="0" smtClean="0">
                <a:latin typeface="Arial" pitchFamily="34" charset="0"/>
                <a:cs typeface="Arial" pitchFamily="34" charset="0"/>
              </a:rPr>
              <a:t>Regular physical exercise.</a:t>
            </a:r>
          </a:p>
          <a:p>
            <a:pPr marL="268288" indent="-268288" eaLnBrk="1" hangingPunct="1">
              <a:lnSpc>
                <a:spcPct val="90000"/>
              </a:lnSpc>
              <a:buNone/>
            </a:pPr>
            <a:endParaRPr lang="en-US" sz="2000" dirty="0" smtClean="0">
              <a:latin typeface="Arial" pitchFamily="34" charset="0"/>
              <a:cs typeface="Arial" pitchFamily="34" charset="0"/>
            </a:endParaRPr>
          </a:p>
          <a:p>
            <a:pPr marL="268288" indent="-268288" eaLnBrk="1" hangingPunct="1">
              <a:lnSpc>
                <a:spcPct val="90000"/>
              </a:lnSpc>
            </a:pPr>
            <a:r>
              <a:rPr lang="en-US" sz="2000" dirty="0" smtClean="0">
                <a:latin typeface="Arial" pitchFamily="34" charset="0"/>
                <a:cs typeface="Arial" pitchFamily="34" charset="0"/>
              </a:rPr>
              <a:t>Dieting: eating less salt and fat, </a:t>
            </a:r>
          </a:p>
          <a:p>
            <a:pPr marL="268288" indent="-268288" eaLnBrk="1" hangingPunct="1">
              <a:lnSpc>
                <a:spcPct val="90000"/>
              </a:lnSpc>
              <a:buNone/>
            </a:pPr>
            <a:r>
              <a:rPr lang="en-US" sz="2000" dirty="0" smtClean="0">
                <a:latin typeface="Arial" pitchFamily="34" charset="0"/>
                <a:cs typeface="Arial" pitchFamily="34" charset="0"/>
              </a:rPr>
              <a:t>                more vegetables and fruit, it is highly;</a:t>
            </a:r>
          </a:p>
          <a:p>
            <a:pPr marL="268288" indent="-268288" eaLnBrk="1" hangingPunct="1">
              <a:lnSpc>
                <a:spcPct val="90000"/>
              </a:lnSpc>
              <a:buNone/>
            </a:pPr>
            <a:r>
              <a:rPr lang="en-US" sz="2000" dirty="0" smtClean="0">
                <a:latin typeface="Arial" pitchFamily="34" charset="0"/>
                <a:cs typeface="Arial" pitchFamily="34" charset="0"/>
              </a:rPr>
              <a:t>                important </a:t>
            </a:r>
            <a:r>
              <a:rPr lang="ru-RU" sz="2000" dirty="0" smtClean="0">
                <a:latin typeface="Arial" pitchFamily="34" charset="0"/>
                <a:cs typeface="Arial" pitchFamily="34" charset="0"/>
              </a:rPr>
              <a:t> </a:t>
            </a:r>
            <a:r>
              <a:rPr lang="en-US" sz="2000" dirty="0" smtClean="0">
                <a:latin typeface="Arial" pitchFamily="34" charset="0"/>
                <a:cs typeface="Arial" pitchFamily="34" charset="0"/>
              </a:rPr>
              <a:t>to limit fatty foods – </a:t>
            </a:r>
          </a:p>
          <a:p>
            <a:pPr marL="268288" indent="-268288" eaLnBrk="1" hangingPunct="1">
              <a:lnSpc>
                <a:spcPct val="90000"/>
              </a:lnSpc>
              <a:buNone/>
            </a:pPr>
            <a:r>
              <a:rPr lang="en-US" sz="2000" dirty="0" smtClean="0">
                <a:latin typeface="Arial" pitchFamily="34" charset="0"/>
                <a:cs typeface="Arial" pitchFamily="34" charset="0"/>
              </a:rPr>
              <a:t>                fatty meat, bacon, butter, sour cream.</a:t>
            </a:r>
            <a:endParaRPr lang="ru-RU" sz="2000" dirty="0" smtClean="0">
              <a:latin typeface="Arial" pitchFamily="34" charset="0"/>
              <a:cs typeface="Arial" pitchFamily="34" charset="0"/>
            </a:endParaRPr>
          </a:p>
        </p:txBody>
      </p:sp>
      <p:sp>
        <p:nvSpPr>
          <p:cNvPr id="4" name="Rectangle 2"/>
          <p:cNvSpPr txBox="1">
            <a:spLocks noChangeArrowheads="1"/>
          </p:cNvSpPr>
          <p:nvPr/>
        </p:nvSpPr>
        <p:spPr bwMode="auto">
          <a:xfrm>
            <a:off x="827584" y="260648"/>
            <a:ext cx="7272808" cy="576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4000" b="1" kern="0" dirty="0" smtClean="0">
                <a:solidFill>
                  <a:srgbClr val="FF0000"/>
                </a:solidFill>
                <a:latin typeface="+mj-lt"/>
                <a:ea typeface="+mj-ea"/>
                <a:cs typeface="+mj-cs"/>
              </a:rPr>
              <a:t>Secondary prevention</a:t>
            </a:r>
            <a:endParaRPr kumimoji="0" lang="ru-RU" sz="40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7" name="Номер слайда 6"/>
          <p:cNvSpPr>
            <a:spLocks noGrp="1"/>
          </p:cNvSpPr>
          <p:nvPr>
            <p:ph type="sldNum" sz="quarter" idx="12"/>
          </p:nvPr>
        </p:nvSpPr>
        <p:spPr/>
        <p:txBody>
          <a:bodyPr/>
          <a:lstStyle/>
          <a:p>
            <a:pPr>
              <a:defRPr/>
            </a:pPr>
            <a:fld id="{646750D9-3B5B-4802-B121-994E210726FC}" type="slidenum">
              <a:rPr lang="ru-RU" smtClean="0"/>
              <a:pPr>
                <a:defRPr/>
              </a:pPr>
              <a:t>22</a:t>
            </a:fld>
            <a:endParaRPr lang="ru-RU"/>
          </a:p>
        </p:txBody>
      </p:sp>
      <p:pic>
        <p:nvPicPr>
          <p:cNvPr id="1026" name="Picture 2"/>
          <p:cNvPicPr>
            <a:picLocks noChangeAspect="1" noChangeArrowheads="1"/>
          </p:cNvPicPr>
          <p:nvPr/>
        </p:nvPicPr>
        <p:blipFill>
          <a:blip r:embed="rId3" cstate="print"/>
          <a:srcRect/>
          <a:stretch>
            <a:fillRect/>
          </a:stretch>
        </p:blipFill>
        <p:spPr bwMode="auto">
          <a:xfrm>
            <a:off x="5786446" y="928670"/>
            <a:ext cx="3000396" cy="197964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643438" y="4500570"/>
            <a:ext cx="3143272" cy="2095514"/>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00034" y="4572008"/>
            <a:ext cx="3429024" cy="2152107"/>
          </a:xfrm>
          <a:prstGeom prst="rect">
            <a:avLst/>
          </a:prstGeom>
          <a:noFill/>
          <a:ln w="9525">
            <a:noFill/>
            <a:miter lim="800000"/>
            <a:headEnd/>
            <a:tailEnd/>
          </a:ln>
          <a:effectLst/>
        </p:spPr>
      </p:pic>
      <p:sp>
        <p:nvSpPr>
          <p:cNvPr id="9" name="Овал 8"/>
          <p:cNvSpPr/>
          <p:nvPr/>
        </p:nvSpPr>
        <p:spPr>
          <a:xfrm>
            <a:off x="2285984" y="5643578"/>
            <a:ext cx="1000132" cy="100013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70000"/>
              </a:lnSpc>
            </a:pPr>
            <a:r>
              <a:rPr lang="en-US" sz="2000" b="1" dirty="0" smtClean="0">
                <a:solidFill>
                  <a:srgbClr val="FF0000"/>
                </a:solidFill>
                <a:latin typeface="Arial Unicode MS" pitchFamily="34" charset="-128"/>
                <a:ea typeface="Arial Unicode MS" pitchFamily="34" charset="-128"/>
                <a:cs typeface="Arial Unicode MS" pitchFamily="34" charset="-128"/>
              </a:rPr>
              <a:t>You to live</a:t>
            </a:r>
            <a:endParaRPr lang="ru-RU" sz="2000" b="1" dirty="0">
              <a:solidFill>
                <a:srgbClr val="FF0000"/>
              </a:solidFill>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58000" contrast="7000"/>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6072213" y="2000240"/>
            <a:ext cx="3000381" cy="2000254"/>
          </a:xfrm>
          <a:prstGeom prst="rect">
            <a:avLst/>
          </a:prstGeom>
          <a:noFill/>
          <a:ln w="9525">
            <a:noFill/>
            <a:miter lim="800000"/>
            <a:headEnd/>
            <a:tailEnd/>
          </a:ln>
          <a:effectLst/>
        </p:spPr>
      </p:pic>
      <p:sp>
        <p:nvSpPr>
          <p:cNvPr id="19459" name="Rectangle 3"/>
          <p:cNvSpPr>
            <a:spLocks noGrp="1" noChangeArrowheads="1"/>
          </p:cNvSpPr>
          <p:nvPr>
            <p:ph type="body" idx="1"/>
          </p:nvPr>
        </p:nvSpPr>
        <p:spPr>
          <a:xfrm>
            <a:off x="107504" y="1556792"/>
            <a:ext cx="8640960" cy="4586852"/>
          </a:xfrm>
        </p:spPr>
        <p:txBody>
          <a:bodyPr/>
          <a:lstStyle/>
          <a:p>
            <a:pPr marL="179388" indent="-179388" algn="just" eaLnBrk="1" hangingPunct="1">
              <a:lnSpc>
                <a:spcPct val="90000"/>
              </a:lnSpc>
            </a:pPr>
            <a:r>
              <a:rPr lang="en-US" sz="2000" dirty="0" smtClean="0">
                <a:latin typeface="Arial" pitchFamily="34" charset="0"/>
                <a:cs typeface="Arial" pitchFamily="34" charset="0"/>
              </a:rPr>
              <a:t>Active opposition to the progression of cardiac </a:t>
            </a:r>
            <a:r>
              <a:rPr lang="ru-RU" sz="2000" dirty="0" smtClean="0">
                <a:latin typeface="Arial" pitchFamily="34" charset="0"/>
                <a:cs typeface="Arial" pitchFamily="34" charset="0"/>
              </a:rPr>
              <a:t> </a:t>
            </a:r>
            <a:r>
              <a:rPr lang="en-US" sz="2000" dirty="0" err="1" smtClean="0">
                <a:latin typeface="Arial" pitchFamily="34" charset="0"/>
                <a:cs typeface="Arial" pitchFamily="34" charset="0"/>
              </a:rPr>
              <a:t>decompensation</a:t>
            </a:r>
            <a:endParaRPr lang="en-US" sz="2000" dirty="0" smtClean="0">
              <a:latin typeface="Arial" pitchFamily="34" charset="0"/>
              <a:cs typeface="Arial" pitchFamily="34" charset="0"/>
            </a:endParaRPr>
          </a:p>
          <a:p>
            <a:pPr marL="179388" indent="-179388" algn="just" eaLnBrk="1" hangingPunct="1">
              <a:lnSpc>
                <a:spcPct val="90000"/>
              </a:lnSpc>
            </a:pPr>
            <a:endParaRPr lang="en-US" sz="2000" dirty="0" smtClean="0">
              <a:latin typeface="Arial" pitchFamily="34" charset="0"/>
              <a:cs typeface="Arial" pitchFamily="34" charset="0"/>
            </a:endParaRPr>
          </a:p>
          <a:p>
            <a:pPr marL="179388" indent="-179388" algn="just" eaLnBrk="1" hangingPunct="1">
              <a:lnSpc>
                <a:spcPct val="90000"/>
              </a:lnSpc>
            </a:pPr>
            <a:r>
              <a:rPr lang="en-US" sz="2000" dirty="0" smtClean="0">
                <a:latin typeface="Arial" pitchFamily="34" charset="0"/>
                <a:cs typeface="Arial" pitchFamily="34" charset="0"/>
              </a:rPr>
              <a:t>The increase of tolerance to physical loads</a:t>
            </a:r>
          </a:p>
          <a:p>
            <a:pPr marL="179388" indent="-179388" algn="just" eaLnBrk="1" hangingPunct="1">
              <a:lnSpc>
                <a:spcPct val="90000"/>
              </a:lnSpc>
            </a:pPr>
            <a:endParaRPr lang="en-US" sz="2000" dirty="0" smtClean="0">
              <a:latin typeface="Arial" pitchFamily="34" charset="0"/>
              <a:cs typeface="Arial" pitchFamily="34" charset="0"/>
            </a:endParaRPr>
          </a:p>
          <a:p>
            <a:pPr marL="179388" indent="-179388" algn="just" eaLnBrk="1" hangingPunct="1">
              <a:lnSpc>
                <a:spcPct val="90000"/>
              </a:lnSpc>
            </a:pPr>
            <a:r>
              <a:rPr lang="en-US" sz="2000" dirty="0" smtClean="0">
                <a:latin typeface="Arial" pitchFamily="34" charset="0"/>
                <a:cs typeface="Arial" pitchFamily="34" charset="0"/>
              </a:rPr>
              <a:t>Improving quality of life</a:t>
            </a:r>
          </a:p>
          <a:p>
            <a:pPr marL="179388" indent="-179388" algn="just" eaLnBrk="1" hangingPunct="1">
              <a:lnSpc>
                <a:spcPct val="90000"/>
              </a:lnSpc>
            </a:pPr>
            <a:endParaRPr lang="en-US" sz="2000" dirty="0" smtClean="0">
              <a:latin typeface="Arial" pitchFamily="34" charset="0"/>
              <a:cs typeface="Arial" pitchFamily="34" charset="0"/>
            </a:endParaRPr>
          </a:p>
          <a:p>
            <a:pPr marL="179388" indent="-179388" algn="just" eaLnBrk="1" hangingPunct="1">
              <a:lnSpc>
                <a:spcPct val="90000"/>
              </a:lnSpc>
            </a:pPr>
            <a:r>
              <a:rPr lang="en-US" sz="2000" dirty="0" smtClean="0">
                <a:latin typeface="Arial" pitchFamily="34" charset="0"/>
                <a:cs typeface="Arial" pitchFamily="34" charset="0"/>
              </a:rPr>
              <a:t>Hemodynamic improvement</a:t>
            </a:r>
          </a:p>
          <a:p>
            <a:pPr marL="179388" indent="-179388" algn="just" eaLnBrk="1" hangingPunct="1">
              <a:lnSpc>
                <a:spcPct val="90000"/>
              </a:lnSpc>
            </a:pPr>
            <a:endParaRPr lang="en-US" sz="2000" dirty="0" smtClean="0">
              <a:latin typeface="Arial" pitchFamily="34" charset="0"/>
              <a:cs typeface="Arial" pitchFamily="34" charset="0"/>
            </a:endParaRPr>
          </a:p>
          <a:p>
            <a:pPr marL="179388" indent="-179388" algn="just" eaLnBrk="1" hangingPunct="1">
              <a:lnSpc>
                <a:spcPct val="90000"/>
              </a:lnSpc>
            </a:pPr>
            <a:r>
              <a:rPr lang="en-US" sz="2000" dirty="0" smtClean="0">
                <a:latin typeface="Arial" pitchFamily="34" charset="0"/>
                <a:cs typeface="Arial" pitchFamily="34" charset="0"/>
              </a:rPr>
              <a:t>Improving the flow of CHF</a:t>
            </a:r>
          </a:p>
          <a:p>
            <a:pPr marL="179388" indent="-179388" algn="just" eaLnBrk="1" hangingPunct="1">
              <a:lnSpc>
                <a:spcPct val="90000"/>
              </a:lnSpc>
            </a:pPr>
            <a:endParaRPr lang="en-US" sz="2000" dirty="0" smtClean="0">
              <a:latin typeface="Arial" pitchFamily="34" charset="0"/>
              <a:cs typeface="Arial" pitchFamily="34" charset="0"/>
            </a:endParaRPr>
          </a:p>
          <a:p>
            <a:pPr marL="179388" indent="-179388" algn="just" eaLnBrk="1" hangingPunct="1">
              <a:lnSpc>
                <a:spcPct val="90000"/>
              </a:lnSpc>
            </a:pPr>
            <a:r>
              <a:rPr lang="en-US" sz="2000" spc="-60" dirty="0" smtClean="0">
                <a:latin typeface="Arial" pitchFamily="34" charset="0"/>
                <a:cs typeface="Arial" pitchFamily="34" charset="0"/>
              </a:rPr>
              <a:t>Lowering cholesterol and low density lipoprotein (LDL)</a:t>
            </a:r>
          </a:p>
          <a:p>
            <a:pPr marL="179388" indent="-179388" algn="just" eaLnBrk="1" hangingPunct="1">
              <a:lnSpc>
                <a:spcPct val="90000"/>
              </a:lnSpc>
              <a:buNone/>
            </a:pPr>
            <a:endParaRPr lang="en-US" sz="2000" b="1" dirty="0" smtClean="0">
              <a:solidFill>
                <a:srgbClr val="CC0000"/>
              </a:solidFill>
              <a:latin typeface="Arial" pitchFamily="34" charset="0"/>
              <a:cs typeface="Arial" pitchFamily="34" charset="0"/>
            </a:endParaRPr>
          </a:p>
          <a:p>
            <a:pPr marL="179388" indent="-179388" algn="just" eaLnBrk="1" hangingPunct="1">
              <a:lnSpc>
                <a:spcPct val="90000"/>
              </a:lnSpc>
            </a:pPr>
            <a:r>
              <a:rPr lang="en-US" sz="2000" dirty="0" smtClean="0">
                <a:latin typeface="Arial" pitchFamily="34" charset="0"/>
                <a:cs typeface="Arial" pitchFamily="34" charset="0"/>
              </a:rPr>
              <a:t>Activation of fat metabolism</a:t>
            </a:r>
            <a:endParaRPr lang="ru-RU" sz="2000" dirty="0" smtClean="0">
              <a:latin typeface="Arial" pitchFamily="34" charset="0"/>
              <a:cs typeface="Arial" pitchFamily="34" charset="0"/>
            </a:endParaRPr>
          </a:p>
        </p:txBody>
      </p:sp>
      <p:sp>
        <p:nvSpPr>
          <p:cNvPr id="16388"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5" name="Rectangle 2"/>
          <p:cNvSpPr txBox="1">
            <a:spLocks noChangeArrowheads="1"/>
          </p:cNvSpPr>
          <p:nvPr/>
        </p:nvSpPr>
        <p:spPr bwMode="auto">
          <a:xfrm>
            <a:off x="611560" y="548680"/>
            <a:ext cx="7848600" cy="2163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4000" b="1" kern="0" dirty="0" smtClean="0">
                <a:solidFill>
                  <a:srgbClr val="FF0000"/>
                </a:solidFill>
                <a:latin typeface="+mj-lt"/>
                <a:ea typeface="+mj-ea"/>
                <a:cs typeface="+mj-cs"/>
              </a:rPr>
              <a:t>Rehabilitation of patients with chronic heart failure (CHF)</a:t>
            </a:r>
            <a:endParaRPr kumimoji="0" lang="ru-RU" sz="40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8" name="Номер слайда 7"/>
          <p:cNvSpPr>
            <a:spLocks noGrp="1"/>
          </p:cNvSpPr>
          <p:nvPr>
            <p:ph type="sldNum" sz="quarter" idx="12"/>
          </p:nvPr>
        </p:nvSpPr>
        <p:spPr/>
        <p:txBody>
          <a:bodyPr/>
          <a:lstStyle/>
          <a:p>
            <a:pPr>
              <a:defRPr/>
            </a:pPr>
            <a:fld id="{96315404-6CD9-4EB2-8180-463906179514}" type="slidenum">
              <a:rPr lang="ru-RU" smtClean="0"/>
              <a:pPr>
                <a:defRPr/>
              </a:pPr>
              <a:t>23</a:t>
            </a:fld>
            <a:endParaRPr lang="ru-RU"/>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25000" contrast="6000"/>
          </a:blip>
          <a:srcRect/>
          <a:stretch>
            <a:fillRect/>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srcRect/>
          <a:stretch>
            <a:fillRect/>
          </a:stretch>
        </p:blipFill>
        <p:spPr bwMode="auto">
          <a:xfrm>
            <a:off x="4705350" y="4000504"/>
            <a:ext cx="4152930" cy="2708432"/>
          </a:xfrm>
          <a:prstGeom prst="rect">
            <a:avLst/>
          </a:prstGeom>
          <a:noFill/>
          <a:ln w="9525">
            <a:noFill/>
            <a:miter lim="800000"/>
            <a:headEnd/>
            <a:tailEnd/>
          </a:ln>
          <a:effectLst/>
        </p:spPr>
      </p:pic>
      <p:sp>
        <p:nvSpPr>
          <p:cNvPr id="19458" name="Rectangle 2"/>
          <p:cNvSpPr>
            <a:spLocks noGrp="1" noChangeArrowheads="1"/>
          </p:cNvSpPr>
          <p:nvPr>
            <p:ph type="title"/>
          </p:nvPr>
        </p:nvSpPr>
        <p:spPr>
          <a:xfrm>
            <a:off x="611560" y="71414"/>
            <a:ext cx="7848600" cy="792088"/>
          </a:xfrm>
        </p:spPr>
        <p:txBody>
          <a:bodyPr/>
          <a:lstStyle/>
          <a:p>
            <a:pPr eaLnBrk="1" hangingPunct="1"/>
            <a:r>
              <a:rPr lang="en-US" sz="3600" b="1" dirty="0" smtClean="0">
                <a:solidFill>
                  <a:srgbClr val="FF0000"/>
                </a:solidFill>
              </a:rPr>
              <a:t>Contraindications for exercise therapy</a:t>
            </a:r>
            <a:endParaRPr lang="ru-RU" sz="3600" b="1" dirty="0" smtClean="0">
              <a:solidFill>
                <a:srgbClr val="FF0000"/>
              </a:solidFill>
            </a:endParaRPr>
          </a:p>
        </p:txBody>
      </p:sp>
      <p:sp>
        <p:nvSpPr>
          <p:cNvPr id="19459" name="Rectangle 3"/>
          <p:cNvSpPr>
            <a:spLocks noGrp="1" noChangeArrowheads="1"/>
          </p:cNvSpPr>
          <p:nvPr>
            <p:ph type="body" idx="1"/>
          </p:nvPr>
        </p:nvSpPr>
        <p:spPr>
          <a:xfrm>
            <a:off x="71406" y="714356"/>
            <a:ext cx="8893175" cy="4373578"/>
          </a:xfrm>
        </p:spPr>
        <p:txBody>
          <a:bodyPr/>
          <a:lstStyle/>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Acute </a:t>
            </a:r>
            <a:r>
              <a:rPr lang="en-US" sz="2800" kern="1200" dirty="0" err="1" smtClean="0">
                <a:solidFill>
                  <a:prstClr val="black"/>
                </a:solidFill>
                <a:latin typeface="Arial" pitchFamily="34" charset="0"/>
                <a:cs typeface="Arial" pitchFamily="34" charset="0"/>
              </a:rPr>
              <a:t>myocarditis</a:t>
            </a:r>
            <a:endParaRPr lang="en-US" sz="2800" kern="1200" dirty="0" smtClean="0">
              <a:solidFill>
                <a:prstClr val="black"/>
              </a:solidFill>
              <a:latin typeface="Arial" pitchFamily="34" charset="0"/>
              <a:cs typeface="Arial" pitchFamily="34" charset="0"/>
            </a:endParaRPr>
          </a:p>
          <a:p>
            <a:pPr marL="365125" indent="-255588" eaLnBrk="1" hangingPunct="1">
              <a:lnSpc>
                <a:spcPct val="150000"/>
              </a:lnSpc>
              <a:spcBef>
                <a:spcPts val="0"/>
              </a:spcBef>
              <a:buClr>
                <a:srgbClr val="A04DA3"/>
              </a:buClr>
              <a:defRPr/>
            </a:pPr>
            <a:r>
              <a:rPr lang="en-US" sz="2800" kern="1200" dirty="0" err="1" smtClean="0">
                <a:solidFill>
                  <a:prstClr val="black"/>
                </a:solidFill>
                <a:latin typeface="Arial" pitchFamily="34" charset="0"/>
                <a:cs typeface="Arial" pitchFamily="34" charset="0"/>
              </a:rPr>
              <a:t>Stenosis</a:t>
            </a:r>
            <a:r>
              <a:rPr lang="en-US" sz="2800" kern="1200" dirty="0" smtClean="0">
                <a:solidFill>
                  <a:prstClr val="black"/>
                </a:solidFill>
                <a:latin typeface="Arial" pitchFamily="34" charset="0"/>
                <a:cs typeface="Arial" pitchFamily="34" charset="0"/>
              </a:rPr>
              <a:t> of the valve hole</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Cyanotic congenital disorders</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Arrhythmias of high grade</a:t>
            </a:r>
          </a:p>
          <a:p>
            <a:pPr marL="179388" indent="-69850"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 Angina attacks in patients with low fraction</a:t>
            </a:r>
          </a:p>
          <a:p>
            <a:pPr marL="179388" indent="-69850" eaLnBrk="1" hangingPunct="1">
              <a:lnSpc>
                <a:spcPct val="150000"/>
              </a:lnSpc>
              <a:spcBef>
                <a:spcPts val="0"/>
              </a:spcBef>
              <a:buClr>
                <a:srgbClr val="A04DA3"/>
              </a:buClr>
              <a:buNone/>
              <a:defRPr/>
            </a:pPr>
            <a:r>
              <a:rPr lang="en-US" sz="2800" kern="1200" dirty="0" smtClean="0">
                <a:solidFill>
                  <a:prstClr val="black"/>
                </a:solidFill>
                <a:latin typeface="Arial" pitchFamily="34" charset="0"/>
                <a:cs typeface="Arial" pitchFamily="34" charset="0"/>
              </a:rPr>
              <a:t>  of ejection of left ventricular</a:t>
            </a:r>
          </a:p>
        </p:txBody>
      </p:sp>
      <p:sp>
        <p:nvSpPr>
          <p:cNvPr id="17412"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5" name="Rectangle 2"/>
          <p:cNvSpPr txBox="1">
            <a:spLocks noChangeArrowheads="1"/>
          </p:cNvSpPr>
          <p:nvPr/>
        </p:nvSpPr>
        <p:spPr bwMode="auto">
          <a:xfrm>
            <a:off x="6715140" y="116632"/>
            <a:ext cx="2428860" cy="576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05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7" name="Номер слайда 6"/>
          <p:cNvSpPr>
            <a:spLocks noGrp="1"/>
          </p:cNvSpPr>
          <p:nvPr>
            <p:ph type="sldNum" sz="quarter" idx="12"/>
          </p:nvPr>
        </p:nvSpPr>
        <p:spPr>
          <a:xfrm>
            <a:off x="6804248" y="6237312"/>
            <a:ext cx="1905000" cy="457200"/>
          </a:xfrm>
        </p:spPr>
        <p:txBody>
          <a:bodyPr/>
          <a:lstStyle/>
          <a:p>
            <a:pPr>
              <a:defRPr/>
            </a:pPr>
            <a:fld id="{646750D9-3B5B-4802-B121-994E210726FC}" type="slidenum">
              <a:rPr lang="ru-RU" smtClean="0"/>
              <a:pPr>
                <a:defRPr/>
              </a:pPr>
              <a:t>24</a:t>
            </a:fld>
            <a:endParaRPr lang="ru-RU"/>
          </a:p>
        </p:txBody>
      </p:sp>
      <p:pic>
        <p:nvPicPr>
          <p:cNvPr id="3074" name="Picture 2"/>
          <p:cNvPicPr>
            <a:picLocks noChangeAspect="1" noChangeArrowheads="1"/>
          </p:cNvPicPr>
          <p:nvPr/>
        </p:nvPicPr>
        <p:blipFill>
          <a:blip r:embed="rId5" cstate="print"/>
          <a:srcRect/>
          <a:stretch>
            <a:fillRect/>
          </a:stretch>
        </p:blipFill>
        <p:spPr bwMode="auto">
          <a:xfrm>
            <a:off x="5678789" y="642918"/>
            <a:ext cx="3249310" cy="278608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43000" contrast="-34000"/>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5427645" y="3476117"/>
            <a:ext cx="3716355" cy="3381883"/>
          </a:xfrm>
          <a:prstGeom prst="rect">
            <a:avLst/>
          </a:prstGeom>
          <a:noFill/>
          <a:ln w="9525">
            <a:noFill/>
            <a:miter lim="800000"/>
            <a:headEnd/>
            <a:tailEnd/>
          </a:ln>
          <a:effectLst/>
        </p:spPr>
      </p:pic>
      <p:sp>
        <p:nvSpPr>
          <p:cNvPr id="19458" name="Rectangle 2"/>
          <p:cNvSpPr>
            <a:spLocks noGrp="1" noChangeArrowheads="1"/>
          </p:cNvSpPr>
          <p:nvPr>
            <p:ph type="title"/>
          </p:nvPr>
        </p:nvSpPr>
        <p:spPr>
          <a:xfrm>
            <a:off x="611560" y="404664"/>
            <a:ext cx="7848600" cy="216322"/>
          </a:xfrm>
        </p:spPr>
        <p:txBody>
          <a:bodyPr/>
          <a:lstStyle/>
          <a:p>
            <a:pPr eaLnBrk="1" hangingPunct="1">
              <a:defRPr/>
            </a:pPr>
            <a:r>
              <a:rPr lang="en-US" sz="3600" b="1" dirty="0" smtClean="0">
                <a:solidFill>
                  <a:srgbClr val="FF0000"/>
                </a:solidFill>
              </a:rPr>
              <a:t>The period of stabilization</a:t>
            </a:r>
            <a:endParaRPr lang="ru-RU" sz="3600" b="1" dirty="0" smtClean="0">
              <a:solidFill>
                <a:srgbClr val="FF0000"/>
              </a:solidFill>
            </a:endParaRPr>
          </a:p>
        </p:txBody>
      </p:sp>
      <p:sp>
        <p:nvSpPr>
          <p:cNvPr id="19459" name="Rectangle 3"/>
          <p:cNvSpPr>
            <a:spLocks noGrp="1" noChangeArrowheads="1"/>
          </p:cNvSpPr>
          <p:nvPr>
            <p:ph type="body" idx="1"/>
          </p:nvPr>
        </p:nvSpPr>
        <p:spPr>
          <a:xfrm>
            <a:off x="107950" y="714356"/>
            <a:ext cx="8712522" cy="4143404"/>
          </a:xfrm>
        </p:spPr>
        <p:txBody>
          <a:bodyPr/>
          <a:lstStyle/>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Exercises to train the muscles of inhalation and exhalation</a:t>
            </a:r>
          </a:p>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Simply inflating a balloon or toy, depending on how you feel several times a day</a:t>
            </a:r>
          </a:p>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Training is held at the possibility of inhalation and exhalation with special </a:t>
            </a:r>
            <a:r>
              <a:rPr lang="en-US" sz="2000" kern="1200" dirty="0" err="1" smtClean="0">
                <a:solidFill>
                  <a:prstClr val="black"/>
                </a:solidFill>
                <a:latin typeface="Arial" pitchFamily="34" charset="0"/>
                <a:cs typeface="Arial" pitchFamily="34" charset="0"/>
              </a:rPr>
              <a:t>spirometers</a:t>
            </a:r>
            <a:r>
              <a:rPr lang="en-US" sz="2000" kern="1200" dirty="0" smtClean="0">
                <a:solidFill>
                  <a:prstClr val="black"/>
                </a:solidFill>
                <a:latin typeface="Arial" pitchFamily="34" charset="0"/>
                <a:cs typeface="Arial" pitchFamily="34" charset="0"/>
              </a:rPr>
              <a:t> </a:t>
            </a:r>
            <a:r>
              <a:rPr lang="ru-RU" sz="2000" kern="1200" dirty="0" smtClean="0">
                <a:solidFill>
                  <a:prstClr val="black"/>
                </a:solidFill>
                <a:latin typeface="Arial" pitchFamily="34" charset="0"/>
                <a:cs typeface="Arial" pitchFamily="34" charset="0"/>
              </a:rPr>
              <a:t> </a:t>
            </a:r>
            <a:r>
              <a:rPr lang="en-US" sz="2000" kern="1200" dirty="0" smtClean="0">
                <a:solidFill>
                  <a:prstClr val="black"/>
                </a:solidFill>
                <a:latin typeface="Arial" pitchFamily="34" charset="0"/>
                <a:cs typeface="Arial" pitchFamily="34" charset="0"/>
              </a:rPr>
              <a:t>by conventional methods</a:t>
            </a:r>
          </a:p>
          <a:p>
            <a:pPr marL="365125" indent="-255588" algn="just" eaLnBrk="1" hangingPunct="1">
              <a:spcBef>
                <a:spcPts val="0"/>
              </a:spcBef>
              <a:buClr>
                <a:srgbClr val="A04DA3"/>
              </a:buClr>
              <a:buNone/>
              <a:defRPr/>
            </a:pPr>
            <a:endParaRPr lang="en-US" sz="2400" kern="1200" dirty="0" smtClean="0">
              <a:solidFill>
                <a:prstClr val="black"/>
              </a:solidFill>
            </a:endParaRPr>
          </a:p>
          <a:p>
            <a:pPr marL="365125" indent="-255588" eaLnBrk="1" hangingPunct="1">
              <a:lnSpc>
                <a:spcPct val="90000"/>
              </a:lnSpc>
              <a:spcBef>
                <a:spcPts val="300"/>
              </a:spcBef>
              <a:buClr>
                <a:srgbClr val="A04DA3"/>
              </a:buClr>
              <a:buFont typeface="Georgia" pitchFamily="18" charset="0"/>
              <a:buChar char="•"/>
              <a:defRPr/>
            </a:pPr>
            <a:endParaRPr lang="ru-RU" sz="2800" kern="1200" dirty="0" smtClean="0">
              <a:solidFill>
                <a:prstClr val="black"/>
              </a:solidFill>
            </a:endParaRPr>
          </a:p>
        </p:txBody>
      </p:sp>
      <p:sp>
        <p:nvSpPr>
          <p:cNvPr id="18436"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5" name="Rectangle 2"/>
          <p:cNvSpPr txBox="1">
            <a:spLocks noChangeArrowheads="1"/>
          </p:cNvSpPr>
          <p:nvPr/>
        </p:nvSpPr>
        <p:spPr bwMode="auto">
          <a:xfrm>
            <a:off x="6876256" y="188640"/>
            <a:ext cx="3024064" cy="6754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smtClean="0">
                <a:ln>
                  <a:noFill/>
                </a:ln>
                <a:solidFill>
                  <a:srgbClr val="FF0000"/>
                </a:solidFill>
                <a:effectLst/>
                <a:uLnTx/>
                <a:uFillTx/>
                <a:latin typeface="Triod" pitchFamily="2" charset="0"/>
                <a:ea typeface="+mj-ea"/>
                <a:cs typeface="+mj-cs"/>
              </a:rPr>
              <a:t>Период стабилизации состояния</a:t>
            </a:r>
            <a:endParaRPr kumimoji="0" lang="ru-RU" sz="10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6" name="Rectangle 3"/>
          <p:cNvSpPr txBox="1">
            <a:spLocks noChangeArrowheads="1"/>
          </p:cNvSpPr>
          <p:nvPr/>
        </p:nvSpPr>
        <p:spPr bwMode="auto">
          <a:xfrm>
            <a:off x="0" y="4929198"/>
            <a:ext cx="8358214" cy="2000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endPar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marL="365125" marR="0" lvl="0" indent="-255588" algn="l"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endParaRPr kumimoji="0" lang="ru-RU" sz="28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p:txBody>
      </p:sp>
      <p:sp>
        <p:nvSpPr>
          <p:cNvPr id="7" name="Прямоугольник 6"/>
          <p:cNvSpPr/>
          <p:nvPr/>
        </p:nvSpPr>
        <p:spPr>
          <a:xfrm>
            <a:off x="-71470" y="2357430"/>
            <a:ext cx="5748670" cy="4278094"/>
          </a:xfrm>
          <a:prstGeom prst="rect">
            <a:avLst/>
          </a:prstGeom>
        </p:spPr>
        <p:txBody>
          <a:bodyPr wrap="square">
            <a:spAutoFit/>
          </a:bodyPr>
          <a:lstStyle/>
          <a:p>
            <a:pPr marL="365125" indent="-255588" algn="just" eaLnBrk="1" hangingPunct="1">
              <a:spcBef>
                <a:spcPts val="0"/>
              </a:spcBef>
              <a:buClr>
                <a:srgbClr val="A04DA3"/>
              </a:buClr>
              <a:buNone/>
              <a:defRPr/>
            </a:pPr>
            <a:r>
              <a:rPr lang="en-US" sz="2000" b="1" dirty="0" smtClean="0">
                <a:solidFill>
                  <a:prstClr val="black"/>
                </a:solidFill>
                <a:latin typeface="Arial" pitchFamily="34" charset="0"/>
                <a:cs typeface="Arial" pitchFamily="34" charset="0"/>
              </a:rPr>
              <a:t>It is proved that after 3-4 weeks of regular exercise in the form of breathing exercises with difficulty exhaling lead to a systemic effect on the body</a:t>
            </a:r>
            <a:r>
              <a:rPr lang="en-US" sz="2000" dirty="0" smtClean="0">
                <a:solidFill>
                  <a:prstClr val="black"/>
                </a:solidFill>
                <a:latin typeface="Arial" pitchFamily="34" charset="0"/>
                <a:cs typeface="Arial" pitchFamily="34" charset="0"/>
              </a:rPr>
              <a:t>:</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tolerance to loads increases;</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quality of life improves;</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the progression of </a:t>
            </a:r>
            <a:r>
              <a:rPr lang="en-US" dirty="0" err="1" smtClean="0">
                <a:solidFill>
                  <a:prstClr val="black"/>
                </a:solidFill>
                <a:latin typeface="Arial" pitchFamily="34" charset="0"/>
                <a:cs typeface="Arial" pitchFamily="34" charset="0"/>
              </a:rPr>
              <a:t>cachexia</a:t>
            </a:r>
            <a:r>
              <a:rPr lang="en-US" dirty="0" smtClean="0">
                <a:solidFill>
                  <a:prstClr val="black"/>
                </a:solidFill>
                <a:latin typeface="Arial" pitchFamily="34" charset="0"/>
                <a:cs typeface="Arial" pitchFamily="34" charset="0"/>
              </a:rPr>
              <a:t> slows down;</a:t>
            </a:r>
          </a:p>
          <a:p>
            <a:pPr marL="804863" indent="-357188" algn="just" eaLnBrk="1" hangingPunct="1">
              <a:spcBef>
                <a:spcPts val="0"/>
              </a:spcBef>
              <a:buClr>
                <a:srgbClr val="A04DA3"/>
              </a:buClr>
              <a:buFont typeface="Arial" pitchFamily="34" charset="0"/>
              <a:buChar char="•"/>
              <a:defRPr/>
            </a:pPr>
            <a:r>
              <a:rPr lang="en-US" dirty="0" smtClean="0">
                <a:latin typeface="Arial" pitchFamily="34" charset="0"/>
                <a:cs typeface="Arial" pitchFamily="34" charset="0"/>
              </a:rPr>
              <a:t>congestive cardiac failure</a:t>
            </a:r>
            <a:r>
              <a:rPr lang="ru-RU" dirty="0" smtClean="0">
                <a:latin typeface="Arial" pitchFamily="34" charset="0"/>
                <a:cs typeface="Arial" pitchFamily="34" charset="0"/>
              </a:rPr>
              <a:t> </a:t>
            </a:r>
            <a:r>
              <a:rPr lang="en-US" dirty="0" smtClean="0">
                <a:latin typeface="Arial" pitchFamily="34" charset="0"/>
                <a:cs typeface="Arial" pitchFamily="34" charset="0"/>
              </a:rPr>
              <a:t>conditions are </a:t>
            </a:r>
            <a:r>
              <a:rPr lang="en-US" dirty="0" smtClean="0">
                <a:solidFill>
                  <a:prstClr val="black"/>
                </a:solidFill>
                <a:latin typeface="Arial" pitchFamily="34" charset="0"/>
                <a:cs typeface="Arial" pitchFamily="34" charset="0"/>
              </a:rPr>
              <a:t>improving;</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the progression of the disease significantly slows down.</a:t>
            </a:r>
            <a:endParaRPr lang="ru-RU" dirty="0" smtClean="0">
              <a:solidFill>
                <a:prstClr val="black"/>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pPr>
              <a:defRPr/>
            </a:pPr>
            <a:fld id="{96315404-6CD9-4EB2-8180-463906179514}" type="slidenum">
              <a:rPr lang="ru-RU" smtClean="0"/>
              <a:pPr>
                <a:defRPr/>
              </a:pPr>
              <a:t>25</a:t>
            </a:fld>
            <a:endParaRPr lang="ru-RU"/>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37000" contrast="-37000"/>
          </a:blip>
          <a:srcRect/>
          <a:stretch>
            <a:fillRect/>
          </a:stretch>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42844" y="1214422"/>
            <a:ext cx="5214974" cy="5214950"/>
          </a:xfrm>
        </p:spPr>
        <p:txBody>
          <a:bodyPr/>
          <a:lstStyle/>
          <a:p>
            <a:pPr eaLnBrk="1" hangingPunct="1">
              <a:buNone/>
              <a:defRPr/>
            </a:pPr>
            <a:r>
              <a:rPr lang="en-US" sz="2400" b="1" kern="1200" dirty="0" smtClean="0">
                <a:solidFill>
                  <a:prstClr val="black"/>
                </a:solidFill>
                <a:latin typeface="Arial" pitchFamily="34" charset="0"/>
                <a:cs typeface="Arial" pitchFamily="34" charset="0"/>
              </a:rPr>
              <a:t>1st functional class </a:t>
            </a:r>
          </a:p>
          <a:p>
            <a:pPr eaLnBrk="1" hangingPunct="1">
              <a:lnSpc>
                <a:spcPct val="150000"/>
              </a:lnSpc>
              <a:spcBef>
                <a:spcPts val="0"/>
              </a:spcBef>
              <a:defRPr/>
            </a:pPr>
            <a:r>
              <a:rPr lang="en-US" sz="2400" kern="1200" dirty="0" smtClean="0">
                <a:solidFill>
                  <a:prstClr val="black"/>
                </a:solidFill>
                <a:latin typeface="Arial" pitchFamily="34" charset="0"/>
                <a:cs typeface="Arial" pitchFamily="34" charset="0"/>
              </a:rPr>
              <a:t>Exercise for small and large muscle groups with weighing</a:t>
            </a:r>
          </a:p>
          <a:p>
            <a:pPr eaLnBrk="1" hangingPunct="1">
              <a:lnSpc>
                <a:spcPct val="150000"/>
              </a:lnSpc>
              <a:spcBef>
                <a:spcPts val="0"/>
              </a:spcBef>
              <a:defRPr/>
            </a:pPr>
            <a:r>
              <a:rPr lang="en-US" sz="2400" kern="1200" dirty="0" smtClean="0">
                <a:solidFill>
                  <a:prstClr val="black"/>
                </a:solidFill>
                <a:latin typeface="Arial" pitchFamily="34" charset="0"/>
                <a:cs typeface="Arial" pitchFamily="34" charset="0"/>
              </a:rPr>
              <a:t>Walking</a:t>
            </a:r>
          </a:p>
          <a:p>
            <a:pPr eaLnBrk="1" hangingPunct="1">
              <a:lnSpc>
                <a:spcPct val="150000"/>
              </a:lnSpc>
              <a:spcBef>
                <a:spcPts val="0"/>
              </a:spcBef>
              <a:defRPr/>
            </a:pPr>
            <a:r>
              <a:rPr lang="en-US" sz="2400" kern="1200" dirty="0" smtClean="0">
                <a:solidFill>
                  <a:prstClr val="black"/>
                </a:solidFill>
                <a:latin typeface="Arial" pitchFamily="34" charset="0"/>
                <a:cs typeface="Arial" pitchFamily="34" charset="0"/>
              </a:rPr>
              <a:t>Running in one's place</a:t>
            </a:r>
          </a:p>
          <a:p>
            <a:pPr eaLnBrk="1" hangingPunct="1">
              <a:spcBef>
                <a:spcPts val="0"/>
              </a:spcBef>
              <a:defRPr/>
            </a:pPr>
            <a:r>
              <a:rPr lang="en-US" sz="2400" kern="1200" dirty="0" smtClean="0">
                <a:solidFill>
                  <a:prstClr val="black"/>
                </a:solidFill>
                <a:latin typeface="Arial" pitchFamily="34" charset="0"/>
                <a:cs typeface="Arial" pitchFamily="34" charset="0"/>
              </a:rPr>
              <a:t>Exercising </a:t>
            </a:r>
            <a:r>
              <a:rPr lang="en-US" sz="2400" kern="1200" dirty="0" smtClean="0">
                <a:latin typeface="Arial" pitchFamily="34" charset="0"/>
                <a:cs typeface="Arial" pitchFamily="34" charset="0"/>
              </a:rPr>
              <a:t>at </a:t>
            </a:r>
            <a:r>
              <a:rPr lang="en-US" sz="2400" kern="1200" dirty="0" err="1" smtClean="0">
                <a:latin typeface="Arial" pitchFamily="34" charset="0"/>
                <a:cs typeface="Arial" pitchFamily="34" charset="0"/>
              </a:rPr>
              <a:t>veloergometry</a:t>
            </a:r>
            <a:r>
              <a:rPr lang="en-US" sz="2400" kern="1200" dirty="0" smtClean="0">
                <a:latin typeface="Arial" pitchFamily="34" charset="0"/>
                <a:cs typeface="Arial" pitchFamily="34" charset="0"/>
              </a:rPr>
              <a:t> (VEM), </a:t>
            </a:r>
            <a:r>
              <a:rPr lang="en-US" sz="2400" kern="1200" dirty="0" err="1" smtClean="0">
                <a:latin typeface="Arial" pitchFamily="34" charset="0"/>
                <a:cs typeface="Arial" pitchFamily="34" charset="0"/>
              </a:rPr>
              <a:t>spiro</a:t>
            </a:r>
            <a:r>
              <a:rPr lang="en-US" sz="2400" kern="1200" dirty="0" smtClean="0">
                <a:latin typeface="Arial" pitchFamily="34" charset="0"/>
                <a:cs typeface="Arial" pitchFamily="34" charset="0"/>
              </a:rPr>
              <a:t>-VEM,</a:t>
            </a:r>
            <a:endParaRPr lang="uk-UA" sz="2400" kern="1200" dirty="0" smtClean="0">
              <a:latin typeface="Arial" pitchFamily="34" charset="0"/>
              <a:cs typeface="Arial" pitchFamily="34" charset="0"/>
            </a:endParaRPr>
          </a:p>
          <a:p>
            <a:pPr eaLnBrk="1" hangingPunct="1">
              <a:spcBef>
                <a:spcPts val="0"/>
              </a:spcBef>
              <a:buNone/>
              <a:defRPr/>
            </a:pPr>
            <a:r>
              <a:rPr lang="uk-UA" sz="2400" kern="1200" dirty="0" smtClean="0">
                <a:latin typeface="Arial" pitchFamily="34" charset="0"/>
                <a:cs typeface="Arial" pitchFamily="34" charset="0"/>
              </a:rPr>
              <a:t>    </a:t>
            </a:r>
            <a:r>
              <a:rPr lang="en-US" sz="2400" kern="1200" dirty="0" smtClean="0">
                <a:latin typeface="Arial" pitchFamily="34" charset="0"/>
                <a:cs typeface="Arial" pitchFamily="34" charset="0"/>
              </a:rPr>
              <a:t> a treadmill with zero load</a:t>
            </a:r>
          </a:p>
          <a:p>
            <a:pPr eaLnBrk="1" hangingPunct="1">
              <a:lnSpc>
                <a:spcPct val="150000"/>
              </a:lnSpc>
              <a:spcBef>
                <a:spcPts val="0"/>
              </a:spcBef>
              <a:defRPr/>
            </a:pPr>
            <a:r>
              <a:rPr lang="en-US" sz="2400" kern="1200" dirty="0" smtClean="0">
                <a:solidFill>
                  <a:prstClr val="black"/>
                </a:solidFill>
                <a:latin typeface="Arial" pitchFamily="34" charset="0"/>
                <a:cs typeface="Arial" pitchFamily="34" charset="0"/>
              </a:rPr>
              <a:t>Breaststroke swimming</a:t>
            </a:r>
          </a:p>
        </p:txBody>
      </p:sp>
      <p:sp>
        <p:nvSpPr>
          <p:cNvPr id="19460" name="Rectangle 4"/>
          <p:cNvSpPr>
            <a:spLocks noChangeArrowheads="1"/>
          </p:cNvSpPr>
          <p:nvPr/>
        </p:nvSpPr>
        <p:spPr bwMode="auto">
          <a:xfrm>
            <a:off x="827088" y="4292600"/>
            <a:ext cx="8316912" cy="701675"/>
          </a:xfrm>
          <a:prstGeom prst="rect">
            <a:avLst/>
          </a:prstGeom>
          <a:noFill/>
          <a:ln w="9525">
            <a:noFill/>
            <a:miter lim="800000"/>
            <a:headEnd/>
            <a:tailEnd/>
          </a:ln>
        </p:spPr>
        <p:txBody>
          <a:bodyPr wrap="square">
            <a:spAutoFit/>
          </a:bodyPr>
          <a:lstStyle/>
          <a:p>
            <a:endParaRPr lang="ru-RU" sz="4000" b="1">
              <a:solidFill>
                <a:srgbClr val="FF0000"/>
              </a:solidFill>
            </a:endParaRPr>
          </a:p>
        </p:txBody>
      </p:sp>
      <p:sp>
        <p:nvSpPr>
          <p:cNvPr id="5" name="Rectangle 2"/>
          <p:cNvSpPr txBox="1">
            <a:spLocks noChangeArrowheads="1"/>
          </p:cNvSpPr>
          <p:nvPr/>
        </p:nvSpPr>
        <p:spPr bwMode="auto">
          <a:xfrm>
            <a:off x="0" y="332656"/>
            <a:ext cx="8964488" cy="7388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3000" b="1" kern="0" dirty="0" smtClean="0">
                <a:solidFill>
                  <a:srgbClr val="FF0000"/>
                </a:solidFill>
                <a:latin typeface="+mj-lt"/>
                <a:ea typeface="+mj-ea"/>
                <a:cs typeface="+mj-cs"/>
              </a:rPr>
              <a:t>Amount of physical activity depending on the functional class of </a:t>
            </a:r>
            <a:r>
              <a:rPr lang="en-US" sz="3000" b="1" dirty="0" smtClean="0">
                <a:solidFill>
                  <a:srgbClr val="FF0000"/>
                </a:solidFill>
                <a:latin typeface="+mj-lt"/>
              </a:rPr>
              <a:t>congestive cardiac failure</a:t>
            </a:r>
            <a:r>
              <a:rPr lang="ru-RU" sz="3000" b="1" dirty="0" smtClean="0">
                <a:solidFill>
                  <a:srgbClr val="FF0000"/>
                </a:solidFill>
                <a:latin typeface="+mj-lt"/>
              </a:rPr>
              <a:t> </a:t>
            </a:r>
            <a:r>
              <a:rPr lang="en-US" sz="3000" b="1" dirty="0" smtClean="0">
                <a:solidFill>
                  <a:srgbClr val="FF0000"/>
                </a:solidFill>
                <a:latin typeface="+mj-lt"/>
              </a:rPr>
              <a:t>(</a:t>
            </a:r>
            <a:r>
              <a:rPr lang="en-US" sz="3000" b="1" kern="0" dirty="0" smtClean="0">
                <a:solidFill>
                  <a:srgbClr val="FF0000"/>
                </a:solidFill>
                <a:latin typeface="+mj-lt"/>
                <a:ea typeface="+mj-ea"/>
                <a:cs typeface="+mj-cs"/>
              </a:rPr>
              <a:t>CCF)</a:t>
            </a:r>
            <a:endParaRPr kumimoji="0" lang="ru-RU" sz="30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6" name="Rectangle 3"/>
          <p:cNvSpPr txBox="1">
            <a:spLocks noChangeArrowheads="1"/>
          </p:cNvSpPr>
          <p:nvPr/>
        </p:nvSpPr>
        <p:spPr bwMode="auto">
          <a:xfrm>
            <a:off x="1571604" y="5572140"/>
            <a:ext cx="6128941" cy="1285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0" indent="-30163" algn="l" defTabSz="914400" rtl="0" eaLnBrk="1" fontAlgn="base" latinLnBrk="0" hangingPunct="1">
              <a:lnSpc>
                <a:spcPct val="100000"/>
              </a:lnSpc>
              <a:spcBef>
                <a:spcPct val="20000"/>
              </a:spcBef>
              <a:spcAft>
                <a:spcPct val="0"/>
              </a:spcAft>
              <a:buClrTx/>
              <a:buSzTx/>
              <a:buFontTx/>
              <a:buChar char="•"/>
              <a:tabLst/>
              <a:defRPr/>
            </a:pPr>
            <a:endParaRPr kumimoji="0" lang="en-US" sz="1000" b="0" i="0" u="none" strike="noStrike" kern="1200" cap="none" spc="0" normalizeH="0" baseline="0" noProof="0" dirty="0" smtClean="0">
              <a:ln>
                <a:noFill/>
              </a:ln>
              <a:solidFill>
                <a:prstClr val="black"/>
              </a:solidFill>
              <a:effectLst/>
              <a:uLnTx/>
              <a:uFillTx/>
              <a:latin typeface="+mn-lt"/>
              <a:cs typeface="+mn-cs"/>
            </a:endParaRPr>
          </a:p>
        </p:txBody>
      </p:sp>
      <p:sp>
        <p:nvSpPr>
          <p:cNvPr id="7" name="Номер слайда 6"/>
          <p:cNvSpPr>
            <a:spLocks noGrp="1"/>
          </p:cNvSpPr>
          <p:nvPr>
            <p:ph type="sldNum" sz="quarter" idx="12"/>
          </p:nvPr>
        </p:nvSpPr>
        <p:spPr/>
        <p:txBody>
          <a:bodyPr/>
          <a:lstStyle/>
          <a:p>
            <a:pPr>
              <a:defRPr/>
            </a:pPr>
            <a:fld id="{646750D9-3B5B-4802-B121-994E210726FC}" type="slidenum">
              <a:rPr lang="ru-RU" smtClean="0"/>
              <a:pPr>
                <a:defRPr/>
              </a:pPr>
              <a:t>26</a:t>
            </a:fld>
            <a:endParaRPr lang="ru-RU"/>
          </a:p>
        </p:txBody>
      </p:sp>
      <p:pic>
        <p:nvPicPr>
          <p:cNvPr id="5122" name="Picture 2"/>
          <p:cNvPicPr>
            <a:picLocks noChangeAspect="1" noChangeArrowheads="1"/>
          </p:cNvPicPr>
          <p:nvPr/>
        </p:nvPicPr>
        <p:blipFill>
          <a:blip r:embed="rId4" cstate="print"/>
          <a:srcRect/>
          <a:stretch>
            <a:fillRect/>
          </a:stretch>
        </p:blipFill>
        <p:spPr bwMode="auto">
          <a:xfrm>
            <a:off x="5667383" y="1571612"/>
            <a:ext cx="3048021" cy="228601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lum bright="25000" contrast="-42000"/>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3568" y="1988840"/>
            <a:ext cx="7772400" cy="2492375"/>
          </a:xfrm>
        </p:spPr>
        <p:txBody>
          <a:bodyPr/>
          <a:lstStyle/>
          <a:p>
            <a:pPr algn="l" eaLnBrk="1" hangingPunct="1"/>
            <a:r>
              <a:rPr lang="en-US" sz="5400" b="1" dirty="0" smtClean="0">
                <a:solidFill>
                  <a:schemeClr val="tx1"/>
                </a:solidFill>
              </a:rPr>
              <a:t>Rehabilitation in case of the diseases of cardiovascular system</a:t>
            </a:r>
            <a:endParaRPr lang="ru-RU" sz="5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lum bright="56000" contrast="-37000"/>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500694" y="4429132"/>
            <a:ext cx="2286016" cy="2024204"/>
          </a:xfrm>
          <a:ln>
            <a:solidFill>
              <a:schemeClr val="hlink"/>
            </a:solidFill>
          </a:ln>
        </p:spPr>
        <p:txBody>
          <a:bodyPr/>
          <a:lstStyle/>
          <a:p>
            <a:pPr algn="just" eaLnBrk="1" hangingPunct="1"/>
            <a:r>
              <a:rPr lang="ru-RU" sz="1100" dirty="0" smtClean="0">
                <a:solidFill>
                  <a:srgbClr val="FFFF00"/>
                </a:solidFill>
              </a:rPr>
              <a:t>Инфаркт Миокарда – это некроз сердечной мышцы, обусловленный её длительной ишемией вследствие спазма или тромбоза коронарных артерий.</a:t>
            </a:r>
            <a:br>
              <a:rPr lang="ru-RU" sz="1100" dirty="0" smtClean="0">
                <a:solidFill>
                  <a:srgbClr val="FFFF00"/>
                </a:solidFill>
              </a:rPr>
            </a:br>
            <a:endParaRPr lang="ru-RU" sz="1100" dirty="0" smtClean="0">
              <a:solidFill>
                <a:srgbClr val="FFFF00"/>
              </a:solidFill>
            </a:endParaRPr>
          </a:p>
        </p:txBody>
      </p:sp>
      <p:sp>
        <p:nvSpPr>
          <p:cNvPr id="4" name="Rectangle 2"/>
          <p:cNvSpPr txBox="1">
            <a:spLocks noChangeArrowheads="1"/>
          </p:cNvSpPr>
          <p:nvPr/>
        </p:nvSpPr>
        <p:spPr bwMode="auto">
          <a:xfrm>
            <a:off x="755576" y="2636912"/>
            <a:ext cx="8205788" cy="15841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2800" b="1" kern="0" dirty="0" smtClean="0">
                <a:solidFill>
                  <a:srgbClr val="C00000"/>
                </a:solidFill>
                <a:latin typeface="+mj-lt"/>
                <a:ea typeface="+mj-ea"/>
                <a:cs typeface="+mj-cs"/>
              </a:rPr>
              <a:t>Myocardial infarction </a:t>
            </a:r>
            <a:r>
              <a:rPr lang="en-US" sz="2800" b="1" kern="0" dirty="0" smtClean="0">
                <a:solidFill>
                  <a:schemeClr val="tx2"/>
                </a:solidFill>
                <a:latin typeface="+mj-lt"/>
                <a:ea typeface="+mj-ea"/>
                <a:cs typeface="+mj-cs"/>
              </a:rPr>
              <a:t>is a necrosis of the heart muscle due to its prolonged ischemia caused by spasm or thrombosis of the coronary arteries. </a:t>
            </a:r>
            <a:r>
              <a:rPr kumimoji="0" lang="ru-RU" sz="2800" b="1" i="0" u="none" strike="noStrike" kern="0" cap="none" spc="0" normalizeH="0" baseline="0" noProof="0" dirty="0" smtClean="0">
                <a:ln>
                  <a:noFill/>
                </a:ln>
                <a:solidFill>
                  <a:schemeClr val="tx2"/>
                </a:solidFill>
                <a:effectLst/>
                <a:uLnTx/>
                <a:uFillTx/>
                <a:latin typeface="+mj-lt"/>
                <a:ea typeface="+mj-ea"/>
                <a:cs typeface="+mj-cs"/>
              </a:rPr>
              <a:t/>
            </a:r>
            <a:br>
              <a:rPr kumimoji="0" lang="ru-RU" sz="2800" b="1" i="0" u="none" strike="noStrike" kern="0" cap="none" spc="0" normalizeH="0" baseline="0" noProof="0" dirty="0" smtClean="0">
                <a:ln>
                  <a:noFill/>
                </a:ln>
                <a:solidFill>
                  <a:schemeClr val="tx2"/>
                </a:solidFill>
                <a:effectLst/>
                <a:uLnTx/>
                <a:uFillTx/>
                <a:latin typeface="+mj-lt"/>
                <a:ea typeface="+mj-ea"/>
                <a:cs typeface="+mj-cs"/>
              </a:rPr>
            </a:br>
            <a:endParaRPr kumimoji="0" lang="ru-RU" sz="28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Номер слайда 4"/>
          <p:cNvSpPr>
            <a:spLocks noGrp="1"/>
          </p:cNvSpPr>
          <p:nvPr>
            <p:ph type="sldNum" sz="quarter" idx="12"/>
          </p:nvPr>
        </p:nvSpPr>
        <p:spPr/>
        <p:txBody>
          <a:bodyPr/>
          <a:lstStyle/>
          <a:p>
            <a:pPr>
              <a:defRPr/>
            </a:pPr>
            <a:fld id="{646750D9-3B5B-4802-B121-994E210726FC}" type="slidenum">
              <a:rPr lang="ru-RU" smtClean="0"/>
              <a:pPr>
                <a:defRPr/>
              </a:pPr>
              <a:t>28</a:t>
            </a:fld>
            <a:endParaRPr lang="ru-RU"/>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alphaModFix amt="84000"/>
            <a:lum bright="4000" contrast="33000"/>
          </a:blip>
          <a:srcRect/>
          <a:stretch>
            <a:fillRect l="38000" t="12000" r="-2000" b="6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7544" y="188640"/>
            <a:ext cx="6984776" cy="6477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sz="3600" b="1" i="0" u="none" strike="noStrike" kern="0" cap="none" spc="0" normalizeH="0" baseline="0" noProof="0" dirty="0" smtClean="0">
                <a:ln>
                  <a:noFill/>
                </a:ln>
                <a:solidFill>
                  <a:schemeClr val="tx1"/>
                </a:solidFill>
                <a:effectLst/>
                <a:uLnTx/>
                <a:uFillTx/>
                <a:latin typeface="+mj-lt"/>
                <a:ea typeface="+mj-ea"/>
                <a:cs typeface="+mj-cs"/>
              </a:rPr>
              <a:t>Factors of </a:t>
            </a:r>
            <a:r>
              <a:rPr lang="en-US" sz="3600" b="1" kern="0" noProof="0" dirty="0" smtClean="0">
                <a:solidFill>
                  <a:schemeClr val="tx2"/>
                </a:solidFill>
              </a:rPr>
              <a:t>m</a:t>
            </a:r>
            <a:r>
              <a:rPr lang="en-US" sz="3600" b="1" kern="0" dirty="0" err="1" smtClean="0">
                <a:solidFill>
                  <a:schemeClr val="tx2"/>
                </a:solidFill>
              </a:rPr>
              <a:t>yocardial</a:t>
            </a:r>
            <a:r>
              <a:rPr lang="en-US" sz="3600" b="1" kern="0" dirty="0" smtClean="0">
                <a:solidFill>
                  <a:schemeClr val="tx2"/>
                </a:solidFill>
              </a:rPr>
              <a:t> infarction</a:t>
            </a:r>
            <a:r>
              <a:rPr kumimoji="0" lang="en-US" sz="3600" b="1" i="0" u="none" strike="noStrike" kern="0" cap="none" spc="0" normalizeH="0" baseline="0" noProof="0" dirty="0" smtClean="0">
                <a:ln>
                  <a:noFill/>
                </a:ln>
                <a:solidFill>
                  <a:schemeClr val="tx1"/>
                </a:solidFill>
                <a:effectLst/>
                <a:uLnTx/>
                <a:uFillTx/>
                <a:latin typeface="+mj-lt"/>
                <a:ea typeface="+mj-ea"/>
                <a:cs typeface="+mj-cs"/>
              </a:rPr>
              <a:t>:</a:t>
            </a:r>
            <a:endParaRPr kumimoji="0" lang="ru-RU" sz="3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Rectangle 3"/>
          <p:cNvSpPr txBox="1">
            <a:spLocks noChangeArrowheads="1"/>
          </p:cNvSpPr>
          <p:nvPr/>
        </p:nvSpPr>
        <p:spPr bwMode="auto">
          <a:xfrm>
            <a:off x="107504" y="1340768"/>
            <a:ext cx="5148064" cy="4088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r>
              <a:rPr lang="en-US" sz="2800" b="1" kern="0" dirty="0" smtClean="0">
                <a:latin typeface="+mn-lt"/>
                <a:cs typeface="+mn-cs"/>
              </a:rPr>
              <a:t>Atherosclerosis</a:t>
            </a:r>
          </a:p>
          <a:p>
            <a:pPr marL="342900" lvl="0" indent="-342900">
              <a:spcBef>
                <a:spcPct val="20000"/>
              </a:spcBef>
              <a:buFontTx/>
              <a:buChar char="•"/>
            </a:pPr>
            <a:r>
              <a:rPr lang="en-US" sz="2800" b="1" kern="0" dirty="0" smtClean="0">
                <a:latin typeface="+mn-lt"/>
                <a:cs typeface="+mn-cs"/>
              </a:rPr>
              <a:t>Age</a:t>
            </a:r>
          </a:p>
          <a:p>
            <a:pPr marL="342900" lvl="0" indent="-342900">
              <a:spcBef>
                <a:spcPct val="20000"/>
              </a:spcBef>
              <a:buFontTx/>
              <a:buChar char="•"/>
            </a:pPr>
            <a:r>
              <a:rPr lang="en-US" sz="2800" b="1" kern="0" dirty="0" smtClean="0">
                <a:latin typeface="+mn-lt"/>
                <a:cs typeface="+mn-cs"/>
              </a:rPr>
              <a:t>Arterial  hypertension</a:t>
            </a:r>
          </a:p>
          <a:p>
            <a:pPr marL="342900" lvl="0" indent="-342900">
              <a:spcBef>
                <a:spcPct val="20000"/>
              </a:spcBef>
              <a:buFontTx/>
              <a:buChar char="•"/>
            </a:pPr>
            <a:r>
              <a:rPr lang="en-US" sz="2800" b="1" kern="0" dirty="0" smtClean="0">
                <a:latin typeface="+mn-lt"/>
                <a:cs typeface="+mn-cs"/>
              </a:rPr>
              <a:t>Smoking</a:t>
            </a:r>
          </a:p>
          <a:p>
            <a:pPr marL="342900" lvl="0" indent="-342900">
              <a:spcBef>
                <a:spcPct val="20000"/>
              </a:spcBef>
              <a:buFontTx/>
              <a:buChar char="•"/>
            </a:pPr>
            <a:r>
              <a:rPr lang="en-US" sz="2800" b="1" kern="0" dirty="0" smtClean="0">
                <a:latin typeface="+mn-lt"/>
                <a:cs typeface="+mn-cs"/>
              </a:rPr>
              <a:t>Obesity and other</a:t>
            </a:r>
          </a:p>
          <a:p>
            <a:pPr marL="342900" lvl="0" indent="-342900">
              <a:spcBef>
                <a:spcPct val="20000"/>
              </a:spcBef>
            </a:pPr>
            <a:r>
              <a:rPr lang="en-US" sz="2800" b="1" kern="0" dirty="0" smtClean="0">
                <a:latin typeface="+mn-lt"/>
                <a:cs typeface="+mn-cs"/>
              </a:rPr>
              <a:t>    disorders of fat</a:t>
            </a:r>
          </a:p>
          <a:p>
            <a:pPr marL="342900" lvl="0" indent="-342900">
              <a:spcBef>
                <a:spcPct val="20000"/>
              </a:spcBef>
            </a:pPr>
            <a:r>
              <a:rPr lang="en-US" sz="2800" b="1" kern="0" dirty="0" smtClean="0">
                <a:latin typeface="+mn-lt"/>
                <a:cs typeface="+mn-cs"/>
              </a:rPr>
              <a:t>    metabolism</a:t>
            </a:r>
          </a:p>
          <a:p>
            <a:pPr marL="342900" lvl="0" indent="-342900">
              <a:spcBef>
                <a:spcPct val="20000"/>
              </a:spcBef>
              <a:buFontTx/>
              <a:buChar char="•"/>
            </a:pPr>
            <a:r>
              <a:rPr lang="en-US" sz="2800" b="1" kern="0" dirty="0" smtClean="0">
                <a:latin typeface="+mn-lt"/>
                <a:cs typeface="+mn-cs"/>
              </a:rPr>
              <a:t>Lack of exercise</a:t>
            </a:r>
            <a:endParaRPr kumimoji="0" lang="ru-RU" sz="2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Прямоугольник 6"/>
          <p:cNvSpPr/>
          <p:nvPr/>
        </p:nvSpPr>
        <p:spPr>
          <a:xfrm>
            <a:off x="6942756" y="4149080"/>
            <a:ext cx="2201244" cy="461665"/>
          </a:xfrm>
          <a:prstGeom prst="rect">
            <a:avLst/>
          </a:prstGeom>
          <a:solidFill>
            <a:schemeClr val="bg1"/>
          </a:solidFill>
        </p:spPr>
        <p:txBody>
          <a:bodyPr wrap="square">
            <a:spAutoFit/>
          </a:bodyPr>
          <a:lstStyle/>
          <a:p>
            <a:pPr marL="342900" lvl="0" indent="-342900">
              <a:spcBef>
                <a:spcPct val="20000"/>
              </a:spcBef>
            </a:pPr>
            <a:r>
              <a:rPr lang="en-US" b="1" kern="0" dirty="0" smtClean="0"/>
              <a:t>atherosclerosis</a:t>
            </a:r>
          </a:p>
        </p:txBody>
      </p:sp>
      <p:sp>
        <p:nvSpPr>
          <p:cNvPr id="6" name="Прямоугольник 5"/>
          <p:cNvSpPr/>
          <p:nvPr/>
        </p:nvSpPr>
        <p:spPr>
          <a:xfrm>
            <a:off x="6876256" y="1988840"/>
            <a:ext cx="2267744" cy="830997"/>
          </a:xfrm>
          <a:prstGeom prst="rect">
            <a:avLst/>
          </a:prstGeom>
          <a:solidFill>
            <a:schemeClr val="bg1"/>
          </a:solidFill>
        </p:spPr>
        <p:txBody>
          <a:bodyPr wrap="square">
            <a:spAutoFit/>
          </a:bodyPr>
          <a:lstStyle/>
          <a:p>
            <a:r>
              <a:rPr lang="en-US" b="1" dirty="0" smtClean="0"/>
              <a:t>atherosclerosis </a:t>
            </a:r>
            <a:r>
              <a:rPr lang="en-US" dirty="0" smtClean="0"/>
              <a:t>and</a:t>
            </a:r>
            <a:r>
              <a:rPr lang="en-US" b="1" dirty="0" smtClean="0"/>
              <a:t> thrombosis</a:t>
            </a:r>
            <a:endParaRPr lang="uk-UA" b="1" dirty="0"/>
          </a:p>
        </p:txBody>
      </p:sp>
      <p:sp>
        <p:nvSpPr>
          <p:cNvPr id="8" name="Прямоугольник 7"/>
          <p:cNvSpPr/>
          <p:nvPr/>
        </p:nvSpPr>
        <p:spPr>
          <a:xfrm>
            <a:off x="7380312" y="5949280"/>
            <a:ext cx="1007007" cy="461665"/>
          </a:xfrm>
          <a:prstGeom prst="rect">
            <a:avLst/>
          </a:prstGeom>
          <a:solidFill>
            <a:schemeClr val="bg1"/>
          </a:solidFill>
        </p:spPr>
        <p:txBody>
          <a:bodyPr wrap="none">
            <a:spAutoFit/>
          </a:bodyPr>
          <a:lstStyle/>
          <a:p>
            <a:r>
              <a:rPr lang="en-US" b="1" dirty="0" smtClean="0"/>
              <a:t>spasm</a:t>
            </a:r>
            <a:endParaRPr lang="uk-UA" b="1" dirty="0"/>
          </a:p>
        </p:txBody>
      </p:sp>
      <p:sp>
        <p:nvSpPr>
          <p:cNvPr id="9" name="Номер слайда 8"/>
          <p:cNvSpPr>
            <a:spLocks noGrp="1"/>
          </p:cNvSpPr>
          <p:nvPr>
            <p:ph type="sldNum" sz="quarter" idx="12"/>
          </p:nvPr>
        </p:nvSpPr>
        <p:spPr/>
        <p:txBody>
          <a:bodyPr/>
          <a:lstStyle/>
          <a:p>
            <a:pPr>
              <a:defRPr/>
            </a:pPr>
            <a:fld id="{646750D9-3B5B-4802-B121-994E210726FC}" type="slidenum">
              <a:rPr lang="ru-RU" smtClean="0"/>
              <a:pPr>
                <a:defRPr/>
              </a:pPr>
              <a:t>29</a:t>
            </a:fld>
            <a:endParaRPr lang="ru-R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alphaModFix amt="84000"/>
            <a:lum bright="4000" contrast="33000"/>
          </a:blip>
          <a:srcRect/>
          <a:stretch>
            <a:fillRect l="38000" t="12000" r="-2000" b="6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7544" y="188640"/>
            <a:ext cx="6984776" cy="6477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sz="36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Factors of </a:t>
            </a:r>
            <a:r>
              <a:rPr lang="en-US" sz="3600" b="1" kern="0" noProof="0" dirty="0" smtClean="0">
                <a:solidFill>
                  <a:schemeClr val="tx2"/>
                </a:solidFill>
                <a:latin typeface="Arial Unicode MS" pitchFamily="34" charset="-128"/>
                <a:ea typeface="Arial Unicode MS" pitchFamily="34" charset="-128"/>
                <a:cs typeface="Arial Unicode MS" pitchFamily="34" charset="-128"/>
              </a:rPr>
              <a:t>m</a:t>
            </a:r>
            <a:r>
              <a:rPr lang="en-US" sz="3600" b="1" kern="0" dirty="0" err="1" smtClean="0">
                <a:solidFill>
                  <a:schemeClr val="tx2"/>
                </a:solidFill>
                <a:latin typeface="Arial Unicode MS" pitchFamily="34" charset="-128"/>
                <a:ea typeface="Arial Unicode MS" pitchFamily="34" charset="-128"/>
                <a:cs typeface="Arial Unicode MS" pitchFamily="34" charset="-128"/>
              </a:rPr>
              <a:t>yocardial</a:t>
            </a:r>
            <a:r>
              <a:rPr lang="en-US" sz="3600" b="1" kern="0" dirty="0" smtClean="0">
                <a:solidFill>
                  <a:schemeClr val="tx2"/>
                </a:solidFill>
                <a:latin typeface="Arial Unicode MS" pitchFamily="34" charset="-128"/>
                <a:ea typeface="Arial Unicode MS" pitchFamily="34" charset="-128"/>
                <a:cs typeface="Arial Unicode MS" pitchFamily="34" charset="-128"/>
              </a:rPr>
              <a:t> infarction</a:t>
            </a:r>
            <a:r>
              <a:rPr kumimoji="0" lang="en-US" sz="36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endParaRPr kumimoji="0" lang="ru-RU" sz="36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5" name="Rectangle 3"/>
          <p:cNvSpPr txBox="1">
            <a:spLocks noChangeArrowheads="1"/>
          </p:cNvSpPr>
          <p:nvPr/>
        </p:nvSpPr>
        <p:spPr bwMode="auto">
          <a:xfrm>
            <a:off x="107504" y="857232"/>
            <a:ext cx="5148064" cy="5500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r>
              <a:rPr lang="en-US" sz="3200" b="1" kern="0" dirty="0" smtClean="0">
                <a:latin typeface="Arial Unicode MS" pitchFamily="34" charset="-128"/>
                <a:ea typeface="Arial Unicode MS" pitchFamily="34" charset="-128"/>
                <a:cs typeface="Arial Unicode MS" pitchFamily="34" charset="-128"/>
              </a:rPr>
              <a:t>Atherosclerosis</a:t>
            </a:r>
          </a:p>
          <a:p>
            <a:pPr marL="342900" lvl="0" indent="-342900">
              <a:spcBef>
                <a:spcPct val="20000"/>
              </a:spcBef>
              <a:buFontTx/>
              <a:buChar char="•"/>
            </a:pPr>
            <a:r>
              <a:rPr lang="en-US" sz="3200" b="1" kern="0" dirty="0" smtClean="0">
                <a:latin typeface="Arial Unicode MS" pitchFamily="34" charset="-128"/>
                <a:ea typeface="Arial Unicode MS" pitchFamily="34" charset="-128"/>
                <a:cs typeface="Arial Unicode MS" pitchFamily="34" charset="-128"/>
              </a:rPr>
              <a:t>Age</a:t>
            </a:r>
          </a:p>
          <a:p>
            <a:pPr marL="342900" lvl="0" indent="-342900">
              <a:spcBef>
                <a:spcPct val="20000"/>
              </a:spcBef>
              <a:buFontTx/>
              <a:buChar char="•"/>
            </a:pPr>
            <a:r>
              <a:rPr lang="en-US" sz="3200" b="1" kern="0" dirty="0" smtClean="0">
                <a:latin typeface="Arial Unicode MS" pitchFamily="34" charset="-128"/>
                <a:ea typeface="Arial Unicode MS" pitchFamily="34" charset="-128"/>
                <a:cs typeface="Arial Unicode MS" pitchFamily="34" charset="-128"/>
              </a:rPr>
              <a:t>Arterial  hypertension</a:t>
            </a:r>
          </a:p>
          <a:p>
            <a:pPr marL="342900" lvl="0" indent="-342900">
              <a:spcBef>
                <a:spcPct val="20000"/>
              </a:spcBef>
              <a:buFontTx/>
              <a:buChar char="•"/>
            </a:pPr>
            <a:r>
              <a:rPr lang="en-US" sz="3200" b="1" kern="0" dirty="0" smtClean="0">
                <a:latin typeface="Arial Unicode MS" pitchFamily="34" charset="-128"/>
                <a:ea typeface="Arial Unicode MS" pitchFamily="34" charset="-128"/>
                <a:cs typeface="Arial Unicode MS" pitchFamily="34" charset="-128"/>
              </a:rPr>
              <a:t>Smoking</a:t>
            </a:r>
          </a:p>
          <a:p>
            <a:pPr marL="342900" lvl="0" indent="-342900">
              <a:spcBef>
                <a:spcPct val="20000"/>
              </a:spcBef>
              <a:buFontTx/>
              <a:buChar char="•"/>
            </a:pPr>
            <a:r>
              <a:rPr lang="en-US" sz="3200" b="1" kern="0" dirty="0" smtClean="0">
                <a:latin typeface="Arial Unicode MS" pitchFamily="34" charset="-128"/>
                <a:ea typeface="Arial Unicode MS" pitchFamily="34" charset="-128"/>
                <a:cs typeface="Arial Unicode MS" pitchFamily="34" charset="-128"/>
              </a:rPr>
              <a:t>Obesity and other</a:t>
            </a:r>
          </a:p>
          <a:p>
            <a:pPr marL="342900" lvl="0" indent="-342900">
              <a:spcBef>
                <a:spcPct val="20000"/>
              </a:spcBef>
            </a:pPr>
            <a:r>
              <a:rPr lang="en-US" sz="3200" b="1" kern="0" dirty="0" smtClean="0">
                <a:latin typeface="Arial Unicode MS" pitchFamily="34" charset="-128"/>
                <a:ea typeface="Arial Unicode MS" pitchFamily="34" charset="-128"/>
                <a:cs typeface="Arial Unicode MS" pitchFamily="34" charset="-128"/>
              </a:rPr>
              <a:t>    disorders of fat</a:t>
            </a:r>
          </a:p>
          <a:p>
            <a:pPr marL="342900" lvl="0" indent="-342900">
              <a:spcBef>
                <a:spcPct val="20000"/>
              </a:spcBef>
            </a:pPr>
            <a:r>
              <a:rPr lang="en-US" sz="3200" b="1" kern="0" dirty="0" smtClean="0">
                <a:latin typeface="Arial Unicode MS" pitchFamily="34" charset="-128"/>
                <a:ea typeface="Arial Unicode MS" pitchFamily="34" charset="-128"/>
                <a:cs typeface="Arial Unicode MS" pitchFamily="34" charset="-128"/>
              </a:rPr>
              <a:t>    metabolism</a:t>
            </a:r>
          </a:p>
          <a:p>
            <a:pPr marL="342900" lvl="0" indent="-342900">
              <a:spcBef>
                <a:spcPct val="20000"/>
              </a:spcBef>
              <a:buFontTx/>
              <a:buChar char="•"/>
            </a:pPr>
            <a:r>
              <a:rPr lang="en-US" sz="3200" b="1" kern="0" dirty="0" err="1" smtClean="0">
                <a:latin typeface="Arial Unicode MS" pitchFamily="34" charset="-128"/>
                <a:ea typeface="Arial Unicode MS" pitchFamily="34" charset="-128"/>
                <a:cs typeface="Arial Unicode MS" pitchFamily="34" charset="-128"/>
              </a:rPr>
              <a:t>Hypokinesia</a:t>
            </a:r>
            <a:endParaRPr kumimoji="0" lang="ru-RU" sz="32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7" name="Прямоугольник 6"/>
          <p:cNvSpPr/>
          <p:nvPr/>
        </p:nvSpPr>
        <p:spPr>
          <a:xfrm>
            <a:off x="6942756" y="4149080"/>
            <a:ext cx="2201244" cy="461665"/>
          </a:xfrm>
          <a:prstGeom prst="rect">
            <a:avLst/>
          </a:prstGeom>
          <a:solidFill>
            <a:schemeClr val="bg1"/>
          </a:solidFill>
        </p:spPr>
        <p:txBody>
          <a:bodyPr wrap="square">
            <a:spAutoFit/>
          </a:bodyPr>
          <a:lstStyle/>
          <a:p>
            <a:pPr marL="342900" lvl="0" indent="-342900">
              <a:spcBef>
                <a:spcPct val="20000"/>
              </a:spcBef>
            </a:pPr>
            <a:r>
              <a:rPr lang="en-US" b="1" kern="0" dirty="0" smtClean="0"/>
              <a:t>atherosclerosis</a:t>
            </a:r>
          </a:p>
        </p:txBody>
      </p:sp>
      <p:sp>
        <p:nvSpPr>
          <p:cNvPr id="6" name="Прямоугольник 5"/>
          <p:cNvSpPr/>
          <p:nvPr/>
        </p:nvSpPr>
        <p:spPr>
          <a:xfrm>
            <a:off x="6876256" y="1988840"/>
            <a:ext cx="2267744" cy="830997"/>
          </a:xfrm>
          <a:prstGeom prst="rect">
            <a:avLst/>
          </a:prstGeom>
          <a:solidFill>
            <a:schemeClr val="bg1"/>
          </a:solidFill>
        </p:spPr>
        <p:txBody>
          <a:bodyPr wrap="square">
            <a:spAutoFit/>
          </a:bodyPr>
          <a:lstStyle/>
          <a:p>
            <a:r>
              <a:rPr lang="en-US" b="1" dirty="0" smtClean="0"/>
              <a:t>atherosclerosis </a:t>
            </a:r>
            <a:r>
              <a:rPr lang="en-US" dirty="0" smtClean="0"/>
              <a:t>and</a:t>
            </a:r>
            <a:r>
              <a:rPr lang="en-US" b="1" dirty="0" smtClean="0"/>
              <a:t> thrombosis</a:t>
            </a:r>
            <a:endParaRPr lang="uk-UA" b="1" dirty="0"/>
          </a:p>
        </p:txBody>
      </p:sp>
      <p:sp>
        <p:nvSpPr>
          <p:cNvPr id="8" name="Прямоугольник 7"/>
          <p:cNvSpPr/>
          <p:nvPr/>
        </p:nvSpPr>
        <p:spPr>
          <a:xfrm>
            <a:off x="7380312" y="5949280"/>
            <a:ext cx="1007007" cy="461665"/>
          </a:xfrm>
          <a:prstGeom prst="rect">
            <a:avLst/>
          </a:prstGeom>
          <a:solidFill>
            <a:schemeClr val="bg1"/>
          </a:solidFill>
        </p:spPr>
        <p:txBody>
          <a:bodyPr wrap="none">
            <a:spAutoFit/>
          </a:bodyPr>
          <a:lstStyle/>
          <a:p>
            <a:r>
              <a:rPr lang="en-US" b="1" dirty="0" smtClean="0"/>
              <a:t>spasm</a:t>
            </a:r>
            <a:endParaRPr lang="uk-UA" b="1" dirty="0"/>
          </a:p>
        </p:txBody>
      </p:sp>
      <p:sp>
        <p:nvSpPr>
          <p:cNvPr id="9" name="Номер слайда 8"/>
          <p:cNvSpPr>
            <a:spLocks noGrp="1"/>
          </p:cNvSpPr>
          <p:nvPr>
            <p:ph type="sldNum" sz="quarter" idx="12"/>
          </p:nvPr>
        </p:nvSpPr>
        <p:spPr/>
        <p:txBody>
          <a:bodyPr/>
          <a:lstStyle/>
          <a:p>
            <a:pPr>
              <a:defRPr/>
            </a:pPr>
            <a:fld id="{646750D9-3B5B-4802-B121-994E210726FC}" type="slidenum">
              <a:rPr lang="ru-RU" smtClean="0"/>
              <a:pPr>
                <a:defRPr/>
              </a:pPr>
              <a:t>3</a:t>
            </a:fld>
            <a:endParaRPr lang="ru-RU"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lum bright="38000" contrast="-61000"/>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19672" y="260648"/>
            <a:ext cx="583282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smtClean="0">
                <a:solidFill>
                  <a:srgbClr val="FF0000"/>
                </a:solidFill>
                <a:latin typeface="+mj-lt"/>
                <a:ea typeface="+mj-ea"/>
                <a:cs typeface="+mj-cs"/>
              </a:rPr>
              <a:t>Objectives of rehabilitation:</a:t>
            </a:r>
            <a:endParaRPr kumimoji="0" lang="ru-RU" sz="36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Rectangle 3"/>
          <p:cNvSpPr txBox="1">
            <a:spLocks noChangeArrowheads="1"/>
          </p:cNvSpPr>
          <p:nvPr/>
        </p:nvSpPr>
        <p:spPr bwMode="auto">
          <a:xfrm>
            <a:off x="251520" y="980728"/>
            <a:ext cx="8463884" cy="5377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a:spcBef>
                <a:spcPct val="20000"/>
              </a:spcBef>
              <a:buFontTx/>
              <a:buChar char="•"/>
            </a:pPr>
            <a:r>
              <a:rPr lang="en-US" b="1" kern="0" dirty="0" smtClean="0">
                <a:latin typeface="+mn-lt"/>
                <a:cs typeface="+mn-cs"/>
              </a:rPr>
              <a:t>Particular attention is paid to restoring adaptation of the cardiovascular system to perform continuous operation of moderate intensity.</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Reduction of drug therapy.</a:t>
            </a:r>
          </a:p>
          <a:p>
            <a:pPr marL="342900" lvl="0" indent="-342900" algn="just">
              <a:spcBef>
                <a:spcPct val="20000"/>
              </a:spcBef>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Improvement of life</a:t>
            </a:r>
            <a:r>
              <a:rPr lang="en-US" b="1" kern="0" dirty="0" smtClean="0"/>
              <a:t> quality. </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Improvement of the general well-being.</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Significant reduction of the risk of disease complications.</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 Psychological </a:t>
            </a:r>
            <a:r>
              <a:rPr lang="en-US" b="1" kern="0" dirty="0" err="1" smtClean="0">
                <a:latin typeface="+mn-lt"/>
                <a:cs typeface="+mn-cs"/>
              </a:rPr>
              <a:t>readaptation</a:t>
            </a:r>
            <a:r>
              <a:rPr lang="en-US" b="1" kern="0" dirty="0" smtClean="0">
                <a:latin typeface="+mn-lt"/>
                <a:cs typeface="+mn-cs"/>
              </a:rPr>
              <a:t>.</a:t>
            </a:r>
            <a:endParaRPr kumimoji="0" lang="ru-RU"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Номер слайда 5"/>
          <p:cNvSpPr>
            <a:spLocks noGrp="1"/>
          </p:cNvSpPr>
          <p:nvPr>
            <p:ph type="sldNum" sz="quarter" idx="12"/>
          </p:nvPr>
        </p:nvSpPr>
        <p:spPr/>
        <p:txBody>
          <a:bodyPr/>
          <a:lstStyle/>
          <a:p>
            <a:pPr>
              <a:defRPr/>
            </a:pPr>
            <a:fld id="{646750D9-3B5B-4802-B121-994E210726FC}" type="slidenum">
              <a:rPr lang="ru-RU" smtClean="0"/>
              <a:pPr>
                <a:defRPr/>
              </a:pPr>
              <a:t>30</a:t>
            </a:fld>
            <a:endParaRPr lang="ru-RU"/>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28597" y="5214950"/>
            <a:ext cx="8215370" cy="1643050"/>
          </a:xfrm>
        </p:spPr>
        <p:txBody>
          <a:bodyPr/>
          <a:lstStyle/>
          <a:p>
            <a:pPr algn="just" eaLnBrk="1" hangingPunct="1">
              <a:lnSpc>
                <a:spcPct val="80000"/>
              </a:lnSpc>
              <a:buFontTx/>
              <a:buNone/>
            </a:pPr>
            <a:r>
              <a:rPr lang="ru-RU" sz="1000" b="1" dirty="0" smtClean="0">
                <a:solidFill>
                  <a:srgbClr val="CC0000"/>
                </a:solidFill>
                <a:latin typeface="Arial" pitchFamily="34" charset="0"/>
                <a:cs typeface="Arial" pitchFamily="34" charset="0"/>
              </a:rPr>
              <a:t> </a:t>
            </a:r>
            <a:endParaRPr lang="ru-RU" sz="1000" b="1" dirty="0" smtClean="0">
              <a:solidFill>
                <a:srgbClr val="0000CC"/>
              </a:solidFill>
              <a:latin typeface="Arial" pitchFamily="34" charset="0"/>
              <a:cs typeface="Arial" pitchFamily="34" charset="0"/>
            </a:endParaRPr>
          </a:p>
          <a:p>
            <a:pPr eaLnBrk="1" hangingPunct="1">
              <a:lnSpc>
                <a:spcPct val="80000"/>
              </a:lnSpc>
            </a:pPr>
            <a:endParaRPr lang="ru-RU" sz="1000" b="1" dirty="0" smtClean="0">
              <a:solidFill>
                <a:srgbClr val="0000CC"/>
              </a:solidFill>
              <a:latin typeface="Arial" pitchFamily="34" charset="0"/>
              <a:cs typeface="Arial" pitchFamily="34" charset="0"/>
            </a:endParaRPr>
          </a:p>
        </p:txBody>
      </p:sp>
      <p:sp>
        <p:nvSpPr>
          <p:cNvPr id="4" name="Rectangle 2"/>
          <p:cNvSpPr txBox="1">
            <a:spLocks noChangeArrowheads="1"/>
          </p:cNvSpPr>
          <p:nvPr/>
        </p:nvSpPr>
        <p:spPr bwMode="auto">
          <a:xfrm>
            <a:off x="395536" y="116633"/>
            <a:ext cx="8280920" cy="669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Means of rehabilitation</a:t>
            </a:r>
            <a:r>
              <a:rPr kumimoji="0" lang="ru-RU" sz="36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3600" b="1" i="0" u="none" strike="noStrike" kern="0" cap="none" spc="0" normalizeH="0" baseline="0" noProof="0" dirty="0" smtClean="0">
              <a:ln>
                <a:noFill/>
              </a:ln>
              <a:solidFill>
                <a:schemeClr val="tx2"/>
              </a:solidFill>
              <a:effectLst/>
              <a:uLnTx/>
              <a:uFillTx/>
              <a:latin typeface="+mj-lt"/>
              <a:ea typeface="+mj-ea"/>
              <a:cs typeface="+mj-cs"/>
            </a:endParaRPr>
          </a:p>
          <a:p>
            <a:pPr marR="0" lvl="0" defTabSz="914400" rtl="0" eaLnBrk="1" fontAlgn="base" latinLnBrk="0" hangingPunct="1">
              <a:lnSpc>
                <a:spcPct val="100000"/>
              </a:lnSpc>
              <a:spcBef>
                <a:spcPct val="0"/>
              </a:spcBef>
              <a:spcAft>
                <a:spcPct val="0"/>
              </a:spcAft>
              <a:buClrTx/>
              <a:buSzTx/>
              <a:buFontTx/>
              <a:buNone/>
              <a:tabLst/>
              <a:defRPr/>
            </a:pPr>
            <a:r>
              <a:rPr kumimoji="0" lang="ru-RU" sz="4000" b="1" i="0" u="none" strike="noStrike" kern="0" cap="none" spc="0" normalizeH="0" baseline="0" noProof="0" dirty="0" smtClean="0">
                <a:ln>
                  <a:noFill/>
                </a:ln>
                <a:solidFill>
                  <a:schemeClr val="tx2"/>
                </a:solidFill>
                <a:effectLst/>
                <a:uLnTx/>
                <a:uFillTx/>
                <a:latin typeface="+mj-lt"/>
                <a:ea typeface="+mj-ea"/>
                <a:cs typeface="+mj-cs"/>
              </a:rPr>
              <a:t> </a:t>
            </a:r>
            <a:r>
              <a:rPr kumimoji="0" lang="ru-RU" sz="3200" b="1" i="0" u="none" strike="noStrike" kern="0" cap="none" spc="0" normalizeH="0" baseline="0" noProof="0" dirty="0" smtClean="0">
                <a:ln>
                  <a:noFill/>
                </a:ln>
                <a:solidFill>
                  <a:srgbClr val="CC0000"/>
                </a:solidFill>
                <a:effectLst/>
                <a:uLnTx/>
                <a:uFillTx/>
                <a:latin typeface="+mj-lt"/>
                <a:ea typeface="+mj-ea"/>
                <a:cs typeface="+mj-cs"/>
              </a:rPr>
              <a:t>1</a:t>
            </a:r>
            <a:r>
              <a:rPr lang="en-US" sz="3200" b="1" kern="0" dirty="0" smtClean="0">
                <a:solidFill>
                  <a:srgbClr val="CC0000"/>
                </a:solidFill>
                <a:latin typeface="+mj-lt"/>
                <a:ea typeface="+mj-ea"/>
                <a:cs typeface="+mj-cs"/>
              </a:rPr>
              <a:t>.</a:t>
            </a:r>
            <a:r>
              <a:rPr kumimoji="0" lang="ru-RU" sz="3200" b="1" i="0" u="none" strike="noStrike" kern="0" cap="none" spc="0" normalizeH="0" baseline="0" noProof="0" dirty="0" smtClean="0">
                <a:ln>
                  <a:noFill/>
                </a:ln>
                <a:solidFill>
                  <a:srgbClr val="CC0000"/>
                </a:solidFill>
                <a:effectLst/>
                <a:uLnTx/>
                <a:uFillTx/>
                <a:latin typeface="+mj-lt"/>
                <a:ea typeface="+mj-ea"/>
                <a:cs typeface="+mj-cs"/>
              </a:rPr>
              <a:t> </a:t>
            </a:r>
            <a:r>
              <a:rPr kumimoji="0" lang="en-US" sz="3200" b="1" i="0" u="none" strike="noStrike" kern="0" cap="none" spc="0" normalizeH="0" baseline="0" noProof="0" dirty="0" smtClean="0">
                <a:ln>
                  <a:noFill/>
                </a:ln>
                <a:solidFill>
                  <a:srgbClr val="CC0000"/>
                </a:solidFill>
                <a:effectLst/>
                <a:uLnTx/>
                <a:uFillTx/>
                <a:latin typeface="+mj-lt"/>
                <a:ea typeface="+mj-ea"/>
                <a:cs typeface="+mj-cs"/>
              </a:rPr>
              <a:t>Exercise</a:t>
            </a:r>
            <a:r>
              <a:rPr kumimoji="0" lang="en-US" sz="3200" b="1" i="0" u="none" strike="noStrike" kern="0" cap="none" spc="0" normalizeH="0" noProof="0" dirty="0" smtClean="0">
                <a:ln>
                  <a:noFill/>
                </a:ln>
                <a:solidFill>
                  <a:srgbClr val="CC0000"/>
                </a:solidFill>
                <a:effectLst/>
                <a:uLnTx/>
                <a:uFillTx/>
                <a:latin typeface="+mj-lt"/>
                <a:ea typeface="+mj-ea"/>
                <a:cs typeface="+mj-cs"/>
              </a:rPr>
              <a:t> therapy</a:t>
            </a:r>
            <a:endParaRPr kumimoji="0" lang="ru-RU" sz="3200" b="1" i="0" u="none" strike="noStrike" kern="0" cap="none" spc="0" normalizeH="0" baseline="0" noProof="0" dirty="0" smtClean="0">
              <a:ln>
                <a:noFill/>
              </a:ln>
              <a:solidFill>
                <a:srgbClr val="CC0000"/>
              </a:solidFill>
              <a:effectLst/>
              <a:uLnTx/>
              <a:uFillTx/>
              <a:latin typeface="+mj-lt"/>
              <a:ea typeface="+mj-ea"/>
              <a:cs typeface="+mj-cs"/>
            </a:endParaRPr>
          </a:p>
        </p:txBody>
      </p:sp>
      <p:sp>
        <p:nvSpPr>
          <p:cNvPr id="5" name="Rectangle 3"/>
          <p:cNvSpPr txBox="1">
            <a:spLocks noChangeArrowheads="1"/>
          </p:cNvSpPr>
          <p:nvPr/>
        </p:nvSpPr>
        <p:spPr bwMode="auto">
          <a:xfrm>
            <a:off x="142844" y="1142984"/>
            <a:ext cx="8892480" cy="5286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sz="2000" kern="0" dirty="0" smtClean="0">
                <a:latin typeface="Arial" pitchFamily="34" charset="0"/>
                <a:cs typeface="Arial" pitchFamily="34" charset="0"/>
              </a:rPr>
              <a:t>Partial load mode, which largely follows the program of free treatment in hospital and may last for 1-2 days (if the patient has completed the program in a hospital).</a:t>
            </a:r>
          </a:p>
          <a:p>
            <a:pPr lvl="0">
              <a:spcBef>
                <a:spcPts val="0"/>
              </a:spcBef>
            </a:pPr>
            <a:r>
              <a:rPr lang="en-US" sz="2000" kern="0" dirty="0" smtClean="0">
                <a:latin typeface="Arial" pitchFamily="34" charset="0"/>
                <a:cs typeface="Arial" pitchFamily="34" charset="0"/>
              </a:rPr>
              <a:t>If the patient did not fulfill the program or after discharge from the hospital for a long time, treatment lasts 5-7 days.</a:t>
            </a:r>
          </a:p>
          <a:p>
            <a:pPr lvl="0">
              <a:spcBef>
                <a:spcPts val="0"/>
              </a:spcBef>
              <a:buFont typeface="Arial" pitchFamily="34" charset="0"/>
              <a:buChar char="•"/>
            </a:pPr>
            <a:r>
              <a:rPr lang="en-US" sz="2000" b="1"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Therapeutic exercises.</a:t>
            </a:r>
            <a:r>
              <a:rPr lang="en-US" sz="2000" b="1" kern="0" dirty="0" smtClean="0">
                <a:latin typeface="Arial" pitchFamily="34" charset="0"/>
                <a:cs typeface="Arial" pitchFamily="34" charset="0"/>
              </a:rPr>
              <a:t> </a:t>
            </a:r>
            <a:r>
              <a:rPr lang="en-US" sz="2000" kern="0" dirty="0" smtClean="0">
                <a:latin typeface="Arial" pitchFamily="34" charset="0"/>
                <a:cs typeface="Arial" pitchFamily="34" charset="0"/>
              </a:rPr>
              <a:t>Exercise duration increases from 20 to 40 minutes. Classes include simple and complicated walking (on toes, with a high lifting of knees, various throwing).</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Walking training </a:t>
            </a:r>
            <a:r>
              <a:rPr lang="en-US" sz="2000" kern="0" dirty="0" smtClean="0">
                <a:latin typeface="Arial" pitchFamily="34" charset="0"/>
                <a:cs typeface="Arial" pitchFamily="34" charset="0"/>
              </a:rPr>
              <a:t>(starting at 500 m, with the rest (3-5 min) in the middle of the distance, the intensity of walking - 70-90 step/min. Daily distance is increased by 100- 200 m and is brought up to 1 km).</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Walking</a:t>
            </a:r>
            <a:r>
              <a:rPr lang="en-US" sz="2000" kern="0" dirty="0" smtClean="0">
                <a:latin typeface="Arial" pitchFamily="34" charset="0"/>
                <a:cs typeface="Arial" pitchFamily="34" charset="0"/>
              </a:rPr>
              <a:t> (2 km and are brought up to 4 km in a very quiet, accessible to the patient‘s tempo).</a:t>
            </a:r>
          </a:p>
          <a:p>
            <a:pPr lvl="0">
              <a:spcBef>
                <a:spcPts val="0"/>
              </a:spcBef>
              <a:buFont typeface="Arial" pitchFamily="34" charset="0"/>
              <a:buChar char="•"/>
            </a:pPr>
            <a:r>
              <a:rPr lang="en-US" sz="2000" kern="0" dirty="0" smtClean="0">
                <a:solidFill>
                  <a:srgbClr val="FF0000"/>
                </a:solidFill>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Training in going up the stairs </a:t>
            </a:r>
            <a:r>
              <a:rPr lang="en-US" sz="2000" kern="0" dirty="0" smtClean="0">
                <a:latin typeface="Arial" pitchFamily="34" charset="0"/>
                <a:cs typeface="Arial" pitchFamily="34" charset="0"/>
              </a:rPr>
              <a:t>(rise on two floors).</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Simulators</a:t>
            </a:r>
            <a:r>
              <a:rPr lang="en-US" sz="2000" kern="0" dirty="0" smtClean="0">
                <a:latin typeface="Arial" pitchFamily="34" charset="0"/>
                <a:cs typeface="Arial" pitchFamily="34" charset="0"/>
              </a:rPr>
              <a:t>: a bicycle </a:t>
            </a:r>
            <a:r>
              <a:rPr lang="en-US" sz="2000" kern="0" dirty="0" err="1" smtClean="0">
                <a:latin typeface="Arial" pitchFamily="34" charset="0"/>
                <a:cs typeface="Arial" pitchFamily="34" charset="0"/>
              </a:rPr>
              <a:t>ergometer</a:t>
            </a:r>
            <a:r>
              <a:rPr lang="en-US" sz="2000" kern="0" dirty="0" smtClean="0">
                <a:latin typeface="Arial" pitchFamily="34" charset="0"/>
                <a:cs typeface="Arial" pitchFamily="34" charset="0"/>
              </a:rPr>
              <a:t>, treadmill, free weights, allowing to control heart rate (ECG, blood pressure) in the implementation of physical activity.</a:t>
            </a:r>
            <a:endParaRPr kumimoji="0" lang="ru-RU" sz="2000" i="0" u="none" strike="noStrike" kern="0" cap="none" spc="0" normalizeH="0" baseline="0" noProof="0" dirty="0" smtClean="0">
              <a:ln>
                <a:noFill/>
              </a:ln>
              <a:effectLst/>
              <a:uLnTx/>
              <a:uFillTx/>
              <a:latin typeface="Arial" pitchFamily="34" charset="0"/>
              <a:cs typeface="Arial" pitchFamily="34" charset="0"/>
            </a:endParaRPr>
          </a:p>
          <a:p>
            <a:pPr marL="342900" marR="0" lvl="0" indent="-342900" defTabSz="914400" rtl="0" eaLnBrk="1" fontAlgn="base" latinLnBrk="0" hangingPunct="1">
              <a:lnSpc>
                <a:spcPct val="80000"/>
              </a:lnSpc>
              <a:spcBef>
                <a:spcPct val="20000"/>
              </a:spcBef>
              <a:spcAft>
                <a:spcPct val="0"/>
              </a:spcAft>
              <a:buClrTx/>
              <a:buSzTx/>
              <a:buFontTx/>
              <a:buChar char="•"/>
              <a:tabLst/>
              <a:defRPr/>
            </a:pPr>
            <a:endParaRPr kumimoji="0" lang="ru-RU" sz="1050" b="1" i="0" u="none" strike="noStrike" kern="0" cap="none" spc="0" normalizeH="0" baseline="0" noProof="0" dirty="0" smtClean="0">
              <a:ln>
                <a:noFill/>
              </a:ln>
              <a:solidFill>
                <a:srgbClr val="0000CC"/>
              </a:solidFill>
              <a:effectLst/>
              <a:uLnTx/>
              <a:uFillTx/>
              <a:latin typeface="+mn-lt"/>
              <a:ea typeface="+mn-ea"/>
              <a:cs typeface="+mn-cs"/>
            </a:endParaRPr>
          </a:p>
        </p:txBody>
      </p:sp>
      <p:sp>
        <p:nvSpPr>
          <p:cNvPr id="6" name="Номер слайда 5"/>
          <p:cNvSpPr>
            <a:spLocks noGrp="1"/>
          </p:cNvSpPr>
          <p:nvPr>
            <p:ph type="sldNum" sz="quarter" idx="12"/>
          </p:nvPr>
        </p:nvSpPr>
        <p:spPr>
          <a:xfrm>
            <a:off x="7092280" y="6400800"/>
            <a:ext cx="1905000" cy="457200"/>
          </a:xfrm>
        </p:spPr>
        <p:txBody>
          <a:bodyPr/>
          <a:lstStyle/>
          <a:p>
            <a:pPr>
              <a:defRPr/>
            </a:pPr>
            <a:fld id="{646750D9-3B5B-4802-B121-994E210726FC}" type="slidenum">
              <a:rPr lang="ru-RU" smtClean="0"/>
              <a:pPr>
                <a:defRPr/>
              </a:pPr>
              <a:t>31</a:t>
            </a:fld>
            <a:endParaRPr lang="ru-RU"/>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a:blip>
          <a:srcRect/>
          <a:stretch>
            <a:fillRect l="27000" t="1000" r="1000" b="1000"/>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332656"/>
            <a:ext cx="2915816" cy="4953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9388" lvl="0" indent="-179388">
              <a:spcBef>
                <a:spcPts val="0"/>
              </a:spcBef>
              <a:buFont typeface="Arial" pitchFamily="34" charset="0"/>
              <a:buChar char="•"/>
            </a:pPr>
            <a:r>
              <a:rPr lang="en-US" b="1" kern="0" dirty="0" smtClean="0">
                <a:latin typeface="Arial" pitchFamily="34" charset="0"/>
                <a:cs typeface="Arial" pitchFamily="34" charset="0"/>
              </a:rPr>
              <a:t>Iodine-bromine</a:t>
            </a:r>
          </a:p>
          <a:p>
            <a:pPr marL="179388" lvl="0" indent="-179388">
              <a:spcBef>
                <a:spcPts val="0"/>
              </a:spcBef>
            </a:pPr>
            <a:r>
              <a:rPr lang="en-US" b="1" kern="0" dirty="0" smtClean="0">
                <a:latin typeface="Arial" pitchFamily="34" charset="0"/>
                <a:cs typeface="Arial" pitchFamily="34" charset="0"/>
              </a:rPr>
              <a:t> baths</a:t>
            </a:r>
          </a:p>
          <a:p>
            <a:pPr marL="179388" lvl="0" indent="-179388">
              <a:spcBef>
                <a:spcPts val="0"/>
              </a:spcBef>
              <a:buFont typeface="Arial" pitchFamily="34" charset="0"/>
              <a:buChar char="•"/>
            </a:pPr>
            <a:r>
              <a:rPr lang="en-US" b="1" kern="0" dirty="0" smtClean="0">
                <a:latin typeface="Arial" pitchFamily="34" charset="0"/>
                <a:cs typeface="Arial" pitchFamily="34" charset="0"/>
              </a:rPr>
              <a:t>Carbonated baths,</a:t>
            </a:r>
          </a:p>
          <a:p>
            <a:pPr marL="179388" lvl="0" indent="-179388">
              <a:spcBef>
                <a:spcPts val="0"/>
              </a:spcBef>
            </a:pPr>
            <a:r>
              <a:rPr lang="en-US" b="1" kern="0" dirty="0" smtClean="0">
                <a:latin typeface="Arial" pitchFamily="34" charset="0"/>
                <a:cs typeface="Arial" pitchFamily="34" charset="0"/>
              </a:rPr>
              <a:t>  dry-air carbon</a:t>
            </a:r>
          </a:p>
          <a:p>
            <a:pPr marL="179388" lvl="0" indent="-179388">
              <a:spcBef>
                <a:spcPts val="0"/>
              </a:spcBef>
            </a:pPr>
            <a:r>
              <a:rPr lang="en-US" b="1" kern="0" dirty="0" smtClean="0">
                <a:latin typeface="Arial" pitchFamily="34" charset="0"/>
                <a:cs typeface="Arial" pitchFamily="34" charset="0"/>
              </a:rPr>
              <a:t>  dioxide baths</a:t>
            </a:r>
          </a:p>
          <a:p>
            <a:pPr lvl="0">
              <a:spcBef>
                <a:spcPts val="0"/>
              </a:spcBef>
              <a:buFont typeface="Arial" pitchFamily="34" charset="0"/>
              <a:buChar char="•"/>
            </a:pPr>
            <a:r>
              <a:rPr lang="en-US" b="1" kern="0" dirty="0" smtClean="0">
                <a:latin typeface="Arial" pitchFamily="34" charset="0"/>
                <a:cs typeface="Arial" pitchFamily="34" charset="0"/>
              </a:rPr>
              <a:t> Radon baths</a:t>
            </a:r>
          </a:p>
          <a:p>
            <a:pPr lvl="0">
              <a:spcBef>
                <a:spcPts val="0"/>
              </a:spcBef>
            </a:pPr>
            <a:r>
              <a:rPr lang="en-US" b="1" kern="0" dirty="0" smtClean="0">
                <a:latin typeface="Arial" pitchFamily="34" charset="0"/>
                <a:cs typeface="Arial" pitchFamily="34" charset="0"/>
              </a:rPr>
              <a:t>  (optional)</a:t>
            </a:r>
          </a:p>
          <a:p>
            <a:pPr lvl="0">
              <a:spcBef>
                <a:spcPts val="0"/>
              </a:spcBef>
              <a:buFont typeface="Arial" pitchFamily="34" charset="0"/>
              <a:buChar char="•"/>
            </a:pPr>
            <a:r>
              <a:rPr lang="en-US" b="1" kern="0" dirty="0" smtClean="0">
                <a:latin typeface="Arial" pitchFamily="34" charset="0"/>
                <a:cs typeface="Arial" pitchFamily="34" charset="0"/>
              </a:rPr>
              <a:t> Coniferous and</a:t>
            </a:r>
          </a:p>
          <a:p>
            <a:pPr lvl="0">
              <a:spcBef>
                <a:spcPts val="0"/>
              </a:spcBef>
            </a:pPr>
            <a:r>
              <a:rPr lang="en-US" b="1" kern="0" dirty="0" smtClean="0">
                <a:latin typeface="Arial" pitchFamily="34" charset="0"/>
                <a:cs typeface="Arial" pitchFamily="34" charset="0"/>
              </a:rPr>
              <a:t>   bubble baths</a:t>
            </a:r>
          </a:p>
          <a:p>
            <a:pPr lvl="0">
              <a:spcBef>
                <a:spcPts val="0"/>
              </a:spcBef>
              <a:buFont typeface="Arial" pitchFamily="34" charset="0"/>
              <a:buChar char="•"/>
            </a:pPr>
            <a:r>
              <a:rPr lang="en-US" b="1" kern="0" dirty="0" smtClean="0">
                <a:latin typeface="Arial" pitchFamily="34" charset="0"/>
                <a:cs typeface="Arial" pitchFamily="34" charset="0"/>
              </a:rPr>
              <a:t> Laser therapy</a:t>
            </a:r>
          </a:p>
          <a:p>
            <a:pPr lvl="0">
              <a:spcBef>
                <a:spcPts val="0"/>
              </a:spcBef>
              <a:buFont typeface="Arial" pitchFamily="34" charset="0"/>
              <a:buChar char="•"/>
            </a:pPr>
            <a:r>
              <a:rPr lang="en-US" b="1" kern="0" dirty="0" smtClean="0">
                <a:latin typeface="Arial" pitchFamily="34" charset="0"/>
                <a:cs typeface="Arial" pitchFamily="34" charset="0"/>
              </a:rPr>
              <a:t> Magneto therapy</a:t>
            </a:r>
          </a:p>
          <a:p>
            <a:pPr lvl="0">
              <a:spcBef>
                <a:spcPts val="0"/>
              </a:spcBef>
              <a:buFont typeface="Arial" pitchFamily="34" charset="0"/>
              <a:buChar char="•"/>
            </a:pPr>
            <a:r>
              <a:rPr lang="en-US" b="1" kern="0" dirty="0" smtClean="0">
                <a:latin typeface="Arial" pitchFamily="34" charset="0"/>
                <a:cs typeface="Arial" pitchFamily="34" charset="0"/>
              </a:rPr>
              <a:t> Electrotherapy</a:t>
            </a:r>
            <a:endParaRPr kumimoji="0" lang="ru-RU" b="1" i="0" u="none" strike="noStrike" kern="0" cap="none" spc="0" normalizeH="0" baseline="0" noProof="0" dirty="0" smtClean="0">
              <a:ln>
                <a:noFill/>
              </a:ln>
              <a:solidFill>
                <a:srgbClr val="0000CC"/>
              </a:solidFill>
              <a:effectLst/>
              <a:uLnTx/>
              <a:uFillTx/>
              <a:latin typeface="Arial" pitchFamily="34" charset="0"/>
              <a:cs typeface="Arial" pitchFamily="34" charset="0"/>
            </a:endParaRPr>
          </a:p>
        </p:txBody>
      </p:sp>
      <p:sp>
        <p:nvSpPr>
          <p:cNvPr id="5" name="Номер слайда 4"/>
          <p:cNvSpPr>
            <a:spLocks noGrp="1"/>
          </p:cNvSpPr>
          <p:nvPr>
            <p:ph type="sldNum" sz="quarter" idx="12"/>
          </p:nvPr>
        </p:nvSpPr>
        <p:spPr>
          <a:xfrm>
            <a:off x="6948264" y="6400800"/>
            <a:ext cx="1905000" cy="457200"/>
          </a:xfrm>
        </p:spPr>
        <p:txBody>
          <a:bodyPr/>
          <a:lstStyle/>
          <a:p>
            <a:pPr>
              <a:defRPr/>
            </a:pPr>
            <a:fld id="{646750D9-3B5B-4802-B121-994E210726FC}" type="slidenum">
              <a:rPr lang="ru-RU" smtClean="0"/>
              <a:pPr>
                <a:defRPr/>
              </a:pPr>
              <a:t>32</a:t>
            </a:fld>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42000" contrast="-48000"/>
          </a:blip>
          <a:srcRect/>
          <a:stretch>
            <a:fillRect b="-1000"/>
          </a:stretch>
        </a:blip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928662" y="5786454"/>
            <a:ext cx="7848600" cy="584775"/>
          </a:xfrm>
          <a:prstGeom prst="rect">
            <a:avLst/>
          </a:prstGeom>
          <a:noFill/>
          <a:ln w="9525">
            <a:noFill/>
            <a:miter lim="800000"/>
            <a:headEnd/>
            <a:tailEnd/>
          </a:ln>
        </p:spPr>
        <p:txBody>
          <a:bodyPr>
            <a:spAutoFit/>
          </a:bodyPr>
          <a:lstStyle/>
          <a:p>
            <a:r>
              <a:rPr lang="ru-RU" sz="3200" b="1" dirty="0" smtClean="0">
                <a:solidFill>
                  <a:srgbClr val="FF0000"/>
                </a:solidFill>
              </a:rPr>
              <a:t>3</a:t>
            </a:r>
            <a:r>
              <a:rPr lang="en-US" sz="3200" b="1" dirty="0" smtClean="0">
                <a:solidFill>
                  <a:srgbClr val="FF0000"/>
                </a:solidFill>
              </a:rPr>
              <a:t>.</a:t>
            </a:r>
            <a:r>
              <a:rPr lang="ru-RU" sz="3200" b="1" dirty="0" smtClean="0">
                <a:solidFill>
                  <a:srgbClr val="FF0000"/>
                </a:solidFill>
              </a:rPr>
              <a:t> </a:t>
            </a:r>
            <a:r>
              <a:rPr lang="en-US" sz="3200" b="1" dirty="0" smtClean="0">
                <a:solidFill>
                  <a:srgbClr val="FF0000"/>
                </a:solidFill>
              </a:rPr>
              <a:t>Psycho-reflexology</a:t>
            </a:r>
            <a:endParaRPr lang="ru-RU" sz="3200" b="1" dirty="0">
              <a:solidFill>
                <a:srgbClr val="FF0000"/>
              </a:solidFill>
            </a:endParaRPr>
          </a:p>
        </p:txBody>
      </p:sp>
      <p:sp>
        <p:nvSpPr>
          <p:cNvPr id="5" name="Rectangle 2"/>
          <p:cNvSpPr txBox="1">
            <a:spLocks noChangeArrowheads="1"/>
          </p:cNvSpPr>
          <p:nvPr/>
        </p:nvSpPr>
        <p:spPr bwMode="auto">
          <a:xfrm>
            <a:off x="467544" y="260648"/>
            <a:ext cx="2686871" cy="7203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200" b="1" i="0" u="none" strike="noStrike" kern="0" cap="none" spc="0" normalizeH="0" baseline="0" noProof="0" dirty="0" smtClean="0">
                <a:ln>
                  <a:noFill/>
                </a:ln>
                <a:solidFill>
                  <a:srgbClr val="FF0000"/>
                </a:solidFill>
                <a:effectLst/>
                <a:uLnTx/>
                <a:uFillTx/>
                <a:latin typeface="+mj-lt"/>
                <a:ea typeface="+mj-ea"/>
                <a:cs typeface="+mj-cs"/>
              </a:rPr>
              <a:t>2</a:t>
            </a:r>
            <a:r>
              <a:rPr kumimoji="0" lang="en-US" sz="3200" b="1" i="0" u="none" strike="noStrike" kern="0" cap="none" spc="0" normalizeH="0" baseline="0" noProof="0" dirty="0" smtClean="0">
                <a:ln>
                  <a:noFill/>
                </a:ln>
                <a:solidFill>
                  <a:srgbClr val="FF0000"/>
                </a:solidFill>
                <a:effectLst/>
                <a:uLnTx/>
                <a:uFillTx/>
                <a:latin typeface="+mj-lt"/>
                <a:ea typeface="+mj-ea"/>
                <a:cs typeface="+mj-cs"/>
              </a:rPr>
              <a:t>.</a:t>
            </a:r>
            <a:r>
              <a:rPr kumimoji="0" lang="ru-RU" sz="3200" b="1" i="0" u="none" strike="noStrike" kern="0" cap="none" spc="0" normalizeH="0" baseline="0" noProof="0" dirty="0" smtClean="0">
                <a:ln>
                  <a:noFill/>
                </a:ln>
                <a:solidFill>
                  <a:srgbClr val="FF0000"/>
                </a:solidFill>
                <a:effectLst/>
                <a:uLnTx/>
                <a:uFillTx/>
                <a:latin typeface="+mj-lt"/>
                <a:ea typeface="+mj-ea"/>
                <a:cs typeface="+mj-cs"/>
              </a:rPr>
              <a:t> </a:t>
            </a:r>
            <a:r>
              <a:rPr kumimoji="0" lang="en-US" sz="3200" b="1" i="0" u="none" strike="noStrike" kern="0" cap="none" spc="0" normalizeH="0" baseline="0" noProof="0" dirty="0" smtClean="0">
                <a:ln>
                  <a:noFill/>
                </a:ln>
                <a:solidFill>
                  <a:srgbClr val="FF0000"/>
                </a:solidFill>
                <a:effectLst/>
                <a:uLnTx/>
                <a:uFillTx/>
                <a:latin typeface="+mj-lt"/>
                <a:ea typeface="+mj-ea"/>
                <a:cs typeface="+mj-cs"/>
              </a:rPr>
              <a:t>Massage</a:t>
            </a:r>
            <a:endParaRPr kumimoji="0" lang="ru-RU" sz="32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6" name="Rectangle 3"/>
          <p:cNvSpPr txBox="1">
            <a:spLocks noChangeArrowheads="1"/>
          </p:cNvSpPr>
          <p:nvPr/>
        </p:nvSpPr>
        <p:spPr bwMode="auto">
          <a:xfrm>
            <a:off x="251520" y="1124744"/>
            <a:ext cx="5112568"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7188" lvl="0" indent="-265113">
              <a:spcBef>
                <a:spcPts val="0"/>
              </a:spcBef>
              <a:buFont typeface="Arial" pitchFamily="34" charset="0"/>
              <a:buChar char="•"/>
            </a:pPr>
            <a:r>
              <a:rPr lang="en-US" sz="2800" kern="0" dirty="0" smtClean="0">
                <a:latin typeface="+mn-lt"/>
                <a:cs typeface="+mn-cs"/>
              </a:rPr>
              <a:t> </a:t>
            </a:r>
            <a:r>
              <a:rPr lang="en-US" sz="2800" kern="0" dirty="0" smtClean="0">
                <a:latin typeface="Arial" pitchFamily="34" charset="0"/>
                <a:cs typeface="Arial" pitchFamily="34" charset="0"/>
              </a:rPr>
              <a:t>back massage</a:t>
            </a:r>
          </a:p>
          <a:p>
            <a:pPr marL="357188" lvl="0" indent="-265113">
              <a:spcBef>
                <a:spcPts val="0"/>
              </a:spcBef>
              <a:buFont typeface="Arial" pitchFamily="34" charset="0"/>
              <a:buChar char="•"/>
            </a:pPr>
            <a:r>
              <a:rPr lang="en-US" sz="2800" kern="0" dirty="0" smtClean="0">
                <a:latin typeface="Arial" pitchFamily="34" charset="0"/>
                <a:cs typeface="Arial" pitchFamily="34" charset="0"/>
              </a:rPr>
              <a:t> lower extremities</a:t>
            </a:r>
          </a:p>
          <a:p>
            <a:pPr marL="357188" lvl="0" indent="-265113">
              <a:spcBef>
                <a:spcPts val="0"/>
              </a:spcBef>
              <a:buFont typeface="Arial" pitchFamily="34" charset="0"/>
              <a:buChar char="•"/>
            </a:pPr>
            <a:r>
              <a:rPr lang="en-US" sz="2800" kern="0" dirty="0" smtClean="0">
                <a:latin typeface="Arial" pitchFamily="34" charset="0"/>
                <a:cs typeface="Arial" pitchFamily="34" charset="0"/>
              </a:rPr>
              <a:t> stomach</a:t>
            </a:r>
          </a:p>
          <a:p>
            <a:pPr marL="357188" lvl="0" indent="-265113">
              <a:spcBef>
                <a:spcPts val="0"/>
              </a:spcBef>
              <a:buFont typeface="Arial" pitchFamily="34" charset="0"/>
              <a:buChar char="•"/>
            </a:pPr>
            <a:r>
              <a:rPr lang="en-US" sz="2800" kern="0" dirty="0" smtClean="0">
                <a:latin typeface="Arial" pitchFamily="34" charset="0"/>
                <a:cs typeface="Arial" pitchFamily="34" charset="0"/>
              </a:rPr>
              <a:t> upper limbs</a:t>
            </a:r>
          </a:p>
          <a:p>
            <a:pPr marL="357188" lvl="0" indent="-265113">
              <a:spcBef>
                <a:spcPts val="0"/>
              </a:spcBef>
              <a:buFont typeface="Arial" pitchFamily="34" charset="0"/>
              <a:buChar char="•"/>
            </a:pPr>
            <a:r>
              <a:rPr lang="en-US" sz="2800" kern="0" dirty="0" smtClean="0">
                <a:latin typeface="Arial" pitchFamily="34" charset="0"/>
                <a:cs typeface="Arial" pitchFamily="34" charset="0"/>
              </a:rPr>
              <a:t> thorax stroke</a:t>
            </a:r>
          </a:p>
        </p:txBody>
      </p:sp>
      <p:sp>
        <p:nvSpPr>
          <p:cNvPr id="8" name="Прямоугольник 7"/>
          <p:cNvSpPr/>
          <p:nvPr/>
        </p:nvSpPr>
        <p:spPr>
          <a:xfrm>
            <a:off x="179512" y="3645024"/>
            <a:ext cx="8208912" cy="1569660"/>
          </a:xfrm>
          <a:prstGeom prst="rect">
            <a:avLst/>
          </a:prstGeom>
        </p:spPr>
        <p:txBody>
          <a:bodyPr wrap="square">
            <a:spAutoFit/>
          </a:bodyPr>
          <a:lstStyle/>
          <a:p>
            <a:pPr marL="357188" lvl="0" indent="-357188" algn="just">
              <a:spcBef>
                <a:spcPts val="0"/>
              </a:spcBef>
              <a:buFontTx/>
              <a:buChar char="•"/>
            </a:pPr>
            <a:r>
              <a:rPr lang="en-US" kern="0" dirty="0" smtClean="0">
                <a:latin typeface="Arial" pitchFamily="34" charset="0"/>
                <a:cs typeface="Arial" pitchFamily="34" charset="0"/>
              </a:rPr>
              <a:t>Massage is performed with the patient on his right side, and the doctor (or therapist) keeps the patient's left hand with the left hand and the right hand performs back massage (rubbing, ordinary kneading, stroking)</a:t>
            </a:r>
            <a:endParaRPr lang="ru-RU" kern="0" dirty="0" smtClean="0">
              <a:latin typeface="Arial" pitchFamily="34" charset="0"/>
              <a:cs typeface="Arial" pitchFamily="34" charset="0"/>
            </a:endParaRPr>
          </a:p>
        </p:txBody>
      </p:sp>
      <p:sp>
        <p:nvSpPr>
          <p:cNvPr id="7" name="Номер слайда 6"/>
          <p:cNvSpPr>
            <a:spLocks noGrp="1"/>
          </p:cNvSpPr>
          <p:nvPr>
            <p:ph type="sldNum" sz="quarter" idx="12"/>
          </p:nvPr>
        </p:nvSpPr>
        <p:spPr/>
        <p:txBody>
          <a:bodyPr/>
          <a:lstStyle/>
          <a:p>
            <a:pPr>
              <a:defRPr/>
            </a:pPr>
            <a:fld id="{646750D9-3B5B-4802-B121-994E210726FC}" type="slidenum">
              <a:rPr lang="ru-RU" smtClean="0"/>
              <a:pPr>
                <a:defRPr/>
              </a:pPr>
              <a:t>33</a:t>
            </a:fld>
            <a:endParaRPr lang="ru-RU"/>
          </a:p>
        </p:txBody>
      </p:sp>
      <p:sp>
        <p:nvSpPr>
          <p:cNvPr id="9" name="Содержимое 8"/>
          <p:cNvSpPr>
            <a:spLocks noGrp="1"/>
          </p:cNvSpPr>
          <p:nvPr>
            <p:ph idx="1"/>
          </p:nvPr>
        </p:nvSpPr>
        <p:spPr/>
        <p:txBody>
          <a:bodyPr/>
          <a:lstStyle/>
          <a:p>
            <a:endParaRPr lang="ru-RU"/>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25000" contrast="6000"/>
          </a:blip>
          <a:srcRect/>
          <a:stretch>
            <a:fillRect/>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srcRect/>
          <a:stretch>
            <a:fillRect/>
          </a:stretch>
        </p:blipFill>
        <p:spPr bwMode="auto">
          <a:xfrm>
            <a:off x="4705350" y="4000504"/>
            <a:ext cx="4152930" cy="2708432"/>
          </a:xfrm>
          <a:prstGeom prst="rect">
            <a:avLst/>
          </a:prstGeom>
          <a:noFill/>
          <a:ln w="9525">
            <a:noFill/>
            <a:miter lim="800000"/>
            <a:headEnd/>
            <a:tailEnd/>
          </a:ln>
          <a:effectLst/>
        </p:spPr>
      </p:pic>
      <p:sp>
        <p:nvSpPr>
          <p:cNvPr id="19458" name="Rectangle 2"/>
          <p:cNvSpPr>
            <a:spLocks noGrp="1" noChangeArrowheads="1"/>
          </p:cNvSpPr>
          <p:nvPr>
            <p:ph type="title"/>
          </p:nvPr>
        </p:nvSpPr>
        <p:spPr>
          <a:xfrm>
            <a:off x="611560" y="71414"/>
            <a:ext cx="7848600" cy="792088"/>
          </a:xfrm>
        </p:spPr>
        <p:txBody>
          <a:bodyPr/>
          <a:lstStyle/>
          <a:p>
            <a:pPr eaLnBrk="1" hangingPunct="1"/>
            <a:r>
              <a:rPr lang="en-US" sz="3600" b="1" dirty="0" smtClean="0">
                <a:solidFill>
                  <a:srgbClr val="FF0000"/>
                </a:solidFill>
              </a:rPr>
              <a:t>Contraindications for exercise therapy</a:t>
            </a:r>
            <a:endParaRPr lang="ru-RU" sz="3600" b="1" dirty="0" smtClean="0">
              <a:solidFill>
                <a:srgbClr val="FF0000"/>
              </a:solidFill>
            </a:endParaRPr>
          </a:p>
        </p:txBody>
      </p:sp>
      <p:sp>
        <p:nvSpPr>
          <p:cNvPr id="19459" name="Rectangle 3"/>
          <p:cNvSpPr>
            <a:spLocks noGrp="1" noChangeArrowheads="1"/>
          </p:cNvSpPr>
          <p:nvPr>
            <p:ph type="body" idx="1"/>
          </p:nvPr>
        </p:nvSpPr>
        <p:spPr>
          <a:xfrm>
            <a:off x="71406" y="714356"/>
            <a:ext cx="8893175" cy="4373578"/>
          </a:xfrm>
        </p:spPr>
        <p:txBody>
          <a:bodyPr/>
          <a:lstStyle/>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Acute </a:t>
            </a:r>
            <a:r>
              <a:rPr lang="en-US" sz="2800" kern="1200" dirty="0" err="1" smtClean="0">
                <a:solidFill>
                  <a:prstClr val="black"/>
                </a:solidFill>
                <a:latin typeface="Arial" pitchFamily="34" charset="0"/>
                <a:cs typeface="Arial" pitchFamily="34" charset="0"/>
              </a:rPr>
              <a:t>myocarditis</a:t>
            </a:r>
            <a:endParaRPr lang="en-US" sz="2800" kern="1200" dirty="0" smtClean="0">
              <a:solidFill>
                <a:prstClr val="black"/>
              </a:solidFill>
              <a:latin typeface="Arial" pitchFamily="34" charset="0"/>
              <a:cs typeface="Arial" pitchFamily="34" charset="0"/>
            </a:endParaRPr>
          </a:p>
          <a:p>
            <a:pPr marL="365125" indent="-255588" eaLnBrk="1" hangingPunct="1">
              <a:lnSpc>
                <a:spcPct val="150000"/>
              </a:lnSpc>
              <a:spcBef>
                <a:spcPts val="0"/>
              </a:spcBef>
              <a:buClr>
                <a:srgbClr val="A04DA3"/>
              </a:buClr>
              <a:defRPr/>
            </a:pPr>
            <a:r>
              <a:rPr lang="en-US" sz="2800" kern="1200" dirty="0" err="1" smtClean="0">
                <a:solidFill>
                  <a:prstClr val="black"/>
                </a:solidFill>
                <a:latin typeface="Arial" pitchFamily="34" charset="0"/>
                <a:cs typeface="Arial" pitchFamily="34" charset="0"/>
              </a:rPr>
              <a:t>Stenosis</a:t>
            </a:r>
            <a:r>
              <a:rPr lang="en-US" sz="2800" kern="1200" dirty="0" smtClean="0">
                <a:solidFill>
                  <a:prstClr val="black"/>
                </a:solidFill>
                <a:latin typeface="Arial" pitchFamily="34" charset="0"/>
                <a:cs typeface="Arial" pitchFamily="34" charset="0"/>
              </a:rPr>
              <a:t> of the valve hole</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Cyanotic congenital disorders</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Arrhythmias of high grade</a:t>
            </a:r>
          </a:p>
          <a:p>
            <a:pPr marL="179388" indent="-69850"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 Angina attacks in patients with low fraction</a:t>
            </a:r>
          </a:p>
          <a:p>
            <a:pPr marL="179388" indent="-69850" eaLnBrk="1" hangingPunct="1">
              <a:lnSpc>
                <a:spcPct val="150000"/>
              </a:lnSpc>
              <a:spcBef>
                <a:spcPts val="0"/>
              </a:spcBef>
              <a:buClr>
                <a:srgbClr val="A04DA3"/>
              </a:buClr>
              <a:buNone/>
              <a:defRPr/>
            </a:pPr>
            <a:r>
              <a:rPr lang="en-US" sz="2800" kern="1200" dirty="0" smtClean="0">
                <a:solidFill>
                  <a:prstClr val="black"/>
                </a:solidFill>
                <a:latin typeface="Arial" pitchFamily="34" charset="0"/>
                <a:cs typeface="Arial" pitchFamily="34" charset="0"/>
              </a:rPr>
              <a:t>  of ejection of left ventricular</a:t>
            </a:r>
          </a:p>
        </p:txBody>
      </p:sp>
      <p:sp>
        <p:nvSpPr>
          <p:cNvPr id="17412"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5" name="Rectangle 2"/>
          <p:cNvSpPr txBox="1">
            <a:spLocks noChangeArrowheads="1"/>
          </p:cNvSpPr>
          <p:nvPr/>
        </p:nvSpPr>
        <p:spPr bwMode="auto">
          <a:xfrm>
            <a:off x="6715140" y="116632"/>
            <a:ext cx="2428860" cy="576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05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7" name="Номер слайда 6"/>
          <p:cNvSpPr>
            <a:spLocks noGrp="1"/>
          </p:cNvSpPr>
          <p:nvPr>
            <p:ph type="sldNum" sz="quarter" idx="12"/>
          </p:nvPr>
        </p:nvSpPr>
        <p:spPr>
          <a:xfrm>
            <a:off x="6804248" y="6237312"/>
            <a:ext cx="1905000" cy="457200"/>
          </a:xfrm>
        </p:spPr>
        <p:txBody>
          <a:bodyPr/>
          <a:lstStyle/>
          <a:p>
            <a:pPr>
              <a:defRPr/>
            </a:pPr>
            <a:fld id="{646750D9-3B5B-4802-B121-994E210726FC}" type="slidenum">
              <a:rPr lang="ru-RU" smtClean="0"/>
              <a:pPr>
                <a:defRPr/>
              </a:pPr>
              <a:t>34</a:t>
            </a:fld>
            <a:endParaRPr lang="ru-RU"/>
          </a:p>
        </p:txBody>
      </p:sp>
      <p:pic>
        <p:nvPicPr>
          <p:cNvPr id="3074" name="Picture 2"/>
          <p:cNvPicPr>
            <a:picLocks noChangeAspect="1" noChangeArrowheads="1"/>
          </p:cNvPicPr>
          <p:nvPr/>
        </p:nvPicPr>
        <p:blipFill>
          <a:blip r:embed="rId5" cstate="print"/>
          <a:srcRect/>
          <a:stretch>
            <a:fillRect/>
          </a:stretch>
        </p:blipFill>
        <p:spPr bwMode="auto">
          <a:xfrm>
            <a:off x="5678789" y="642918"/>
            <a:ext cx="3249310" cy="278608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43000" contrast="-34000"/>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5427645" y="3476117"/>
            <a:ext cx="3716355" cy="3381883"/>
          </a:xfrm>
          <a:prstGeom prst="rect">
            <a:avLst/>
          </a:prstGeom>
          <a:noFill/>
          <a:ln w="9525">
            <a:noFill/>
            <a:miter lim="800000"/>
            <a:headEnd/>
            <a:tailEnd/>
          </a:ln>
          <a:effectLst/>
        </p:spPr>
      </p:pic>
      <p:sp>
        <p:nvSpPr>
          <p:cNvPr id="19458" name="Rectangle 2"/>
          <p:cNvSpPr>
            <a:spLocks noGrp="1" noChangeArrowheads="1"/>
          </p:cNvSpPr>
          <p:nvPr>
            <p:ph type="title"/>
          </p:nvPr>
        </p:nvSpPr>
        <p:spPr>
          <a:xfrm>
            <a:off x="611560" y="404664"/>
            <a:ext cx="7848600" cy="216322"/>
          </a:xfrm>
        </p:spPr>
        <p:txBody>
          <a:bodyPr/>
          <a:lstStyle/>
          <a:p>
            <a:pPr eaLnBrk="1" hangingPunct="1">
              <a:defRPr/>
            </a:pPr>
            <a:r>
              <a:rPr lang="en-US" sz="3600" b="1" dirty="0" smtClean="0">
                <a:solidFill>
                  <a:srgbClr val="FF0000"/>
                </a:solidFill>
              </a:rPr>
              <a:t>The period of stabilization</a:t>
            </a:r>
            <a:endParaRPr lang="ru-RU" sz="3600" b="1" dirty="0" smtClean="0">
              <a:solidFill>
                <a:srgbClr val="FF0000"/>
              </a:solidFill>
            </a:endParaRPr>
          </a:p>
        </p:txBody>
      </p:sp>
      <p:sp>
        <p:nvSpPr>
          <p:cNvPr id="19459" name="Rectangle 3"/>
          <p:cNvSpPr>
            <a:spLocks noGrp="1" noChangeArrowheads="1"/>
          </p:cNvSpPr>
          <p:nvPr>
            <p:ph type="body" idx="1"/>
          </p:nvPr>
        </p:nvSpPr>
        <p:spPr>
          <a:xfrm>
            <a:off x="107950" y="714356"/>
            <a:ext cx="8712522" cy="4143404"/>
          </a:xfrm>
        </p:spPr>
        <p:txBody>
          <a:bodyPr/>
          <a:lstStyle/>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Exercises to train the muscles of inhalation and exhalation</a:t>
            </a:r>
          </a:p>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Simply inflating a balloon or toy, depending on how you feel several times a day</a:t>
            </a:r>
          </a:p>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Training is held at the possibility of inhalation and exhalation with special </a:t>
            </a:r>
            <a:r>
              <a:rPr lang="en-US" sz="2000" kern="1200" dirty="0" err="1" smtClean="0">
                <a:solidFill>
                  <a:prstClr val="black"/>
                </a:solidFill>
                <a:latin typeface="Arial" pitchFamily="34" charset="0"/>
                <a:cs typeface="Arial" pitchFamily="34" charset="0"/>
              </a:rPr>
              <a:t>spirometers</a:t>
            </a:r>
            <a:r>
              <a:rPr lang="en-US" sz="2000" kern="1200" dirty="0" smtClean="0">
                <a:solidFill>
                  <a:prstClr val="black"/>
                </a:solidFill>
                <a:latin typeface="Arial" pitchFamily="34" charset="0"/>
                <a:cs typeface="Arial" pitchFamily="34" charset="0"/>
              </a:rPr>
              <a:t> </a:t>
            </a:r>
            <a:r>
              <a:rPr lang="ru-RU" sz="2000" kern="1200" dirty="0" smtClean="0">
                <a:solidFill>
                  <a:prstClr val="black"/>
                </a:solidFill>
                <a:latin typeface="Arial" pitchFamily="34" charset="0"/>
                <a:cs typeface="Arial" pitchFamily="34" charset="0"/>
              </a:rPr>
              <a:t> </a:t>
            </a:r>
            <a:r>
              <a:rPr lang="en-US" sz="2000" kern="1200" dirty="0" smtClean="0">
                <a:solidFill>
                  <a:prstClr val="black"/>
                </a:solidFill>
                <a:latin typeface="Arial" pitchFamily="34" charset="0"/>
                <a:cs typeface="Arial" pitchFamily="34" charset="0"/>
              </a:rPr>
              <a:t>by conventional methods</a:t>
            </a:r>
          </a:p>
          <a:p>
            <a:pPr marL="365125" indent="-255588" algn="just" eaLnBrk="1" hangingPunct="1">
              <a:spcBef>
                <a:spcPts val="0"/>
              </a:spcBef>
              <a:buClr>
                <a:srgbClr val="A04DA3"/>
              </a:buClr>
              <a:buNone/>
              <a:defRPr/>
            </a:pPr>
            <a:endParaRPr lang="en-US" sz="2400" kern="1200" dirty="0" smtClean="0">
              <a:solidFill>
                <a:prstClr val="black"/>
              </a:solidFill>
            </a:endParaRPr>
          </a:p>
          <a:p>
            <a:pPr marL="365125" indent="-255588" eaLnBrk="1" hangingPunct="1">
              <a:lnSpc>
                <a:spcPct val="90000"/>
              </a:lnSpc>
              <a:spcBef>
                <a:spcPts val="300"/>
              </a:spcBef>
              <a:buClr>
                <a:srgbClr val="A04DA3"/>
              </a:buClr>
              <a:buFont typeface="Georgia" pitchFamily="18" charset="0"/>
              <a:buChar char="•"/>
              <a:defRPr/>
            </a:pPr>
            <a:endParaRPr lang="ru-RU" sz="2800" kern="1200" dirty="0" smtClean="0">
              <a:solidFill>
                <a:prstClr val="black"/>
              </a:solidFill>
            </a:endParaRPr>
          </a:p>
        </p:txBody>
      </p:sp>
      <p:sp>
        <p:nvSpPr>
          <p:cNvPr id="18436"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6" name="Rectangle 3"/>
          <p:cNvSpPr txBox="1">
            <a:spLocks noChangeArrowheads="1"/>
          </p:cNvSpPr>
          <p:nvPr/>
        </p:nvSpPr>
        <p:spPr bwMode="auto">
          <a:xfrm>
            <a:off x="0" y="4929198"/>
            <a:ext cx="8358214" cy="2000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endPar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marL="365125" marR="0" lvl="0" indent="-255588" algn="l"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endParaRPr kumimoji="0" lang="ru-RU" sz="28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p:txBody>
      </p:sp>
      <p:sp>
        <p:nvSpPr>
          <p:cNvPr id="7" name="Прямоугольник 6"/>
          <p:cNvSpPr/>
          <p:nvPr/>
        </p:nvSpPr>
        <p:spPr>
          <a:xfrm>
            <a:off x="-71470" y="2357430"/>
            <a:ext cx="5748670" cy="4278094"/>
          </a:xfrm>
          <a:prstGeom prst="rect">
            <a:avLst/>
          </a:prstGeom>
        </p:spPr>
        <p:txBody>
          <a:bodyPr wrap="square">
            <a:spAutoFit/>
          </a:bodyPr>
          <a:lstStyle/>
          <a:p>
            <a:pPr marL="365125" indent="-255588" algn="just" eaLnBrk="1" hangingPunct="1">
              <a:spcBef>
                <a:spcPts val="0"/>
              </a:spcBef>
              <a:buClr>
                <a:srgbClr val="A04DA3"/>
              </a:buClr>
              <a:buNone/>
              <a:defRPr/>
            </a:pPr>
            <a:r>
              <a:rPr lang="en-US" sz="2000" b="1" dirty="0" smtClean="0">
                <a:solidFill>
                  <a:prstClr val="black"/>
                </a:solidFill>
                <a:latin typeface="Arial" pitchFamily="34" charset="0"/>
                <a:cs typeface="Arial" pitchFamily="34" charset="0"/>
              </a:rPr>
              <a:t>It is proved that after 3-4 weeks of regular exercise in the form of breathing exercises with difficulty exhaling lead to a systemic effect on the body</a:t>
            </a:r>
            <a:r>
              <a:rPr lang="en-US" sz="2000" dirty="0" smtClean="0">
                <a:solidFill>
                  <a:prstClr val="black"/>
                </a:solidFill>
                <a:latin typeface="Arial" pitchFamily="34" charset="0"/>
                <a:cs typeface="Arial" pitchFamily="34" charset="0"/>
              </a:rPr>
              <a:t>:</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tolerance to loads increases;</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quality of life improves;</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the progression of </a:t>
            </a:r>
            <a:r>
              <a:rPr lang="en-US" dirty="0" err="1" smtClean="0">
                <a:solidFill>
                  <a:prstClr val="black"/>
                </a:solidFill>
                <a:latin typeface="Arial" pitchFamily="34" charset="0"/>
                <a:cs typeface="Arial" pitchFamily="34" charset="0"/>
              </a:rPr>
              <a:t>cachexia</a:t>
            </a:r>
            <a:r>
              <a:rPr lang="en-US" dirty="0" smtClean="0">
                <a:solidFill>
                  <a:prstClr val="black"/>
                </a:solidFill>
                <a:latin typeface="Arial" pitchFamily="34" charset="0"/>
                <a:cs typeface="Arial" pitchFamily="34" charset="0"/>
              </a:rPr>
              <a:t> slows down;</a:t>
            </a:r>
          </a:p>
          <a:p>
            <a:pPr marL="804863" indent="-357188" algn="just" eaLnBrk="1" hangingPunct="1">
              <a:spcBef>
                <a:spcPts val="0"/>
              </a:spcBef>
              <a:buClr>
                <a:srgbClr val="A04DA3"/>
              </a:buClr>
              <a:buFont typeface="Arial" pitchFamily="34" charset="0"/>
              <a:buChar char="•"/>
              <a:defRPr/>
            </a:pPr>
            <a:r>
              <a:rPr lang="en-US" dirty="0" smtClean="0">
                <a:latin typeface="Arial" pitchFamily="34" charset="0"/>
                <a:cs typeface="Arial" pitchFamily="34" charset="0"/>
              </a:rPr>
              <a:t>congestive cardiac failure</a:t>
            </a:r>
            <a:r>
              <a:rPr lang="ru-RU" dirty="0" smtClean="0">
                <a:latin typeface="Arial" pitchFamily="34" charset="0"/>
                <a:cs typeface="Arial" pitchFamily="34" charset="0"/>
              </a:rPr>
              <a:t> </a:t>
            </a:r>
            <a:r>
              <a:rPr lang="en-US" dirty="0" smtClean="0">
                <a:latin typeface="Arial" pitchFamily="34" charset="0"/>
                <a:cs typeface="Arial" pitchFamily="34" charset="0"/>
              </a:rPr>
              <a:t>conditions are </a:t>
            </a:r>
            <a:r>
              <a:rPr lang="en-US" dirty="0" smtClean="0">
                <a:solidFill>
                  <a:prstClr val="black"/>
                </a:solidFill>
                <a:latin typeface="Arial" pitchFamily="34" charset="0"/>
                <a:cs typeface="Arial" pitchFamily="34" charset="0"/>
              </a:rPr>
              <a:t>improving;</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the progression of the disease significantly slows down.</a:t>
            </a:r>
            <a:endParaRPr lang="ru-RU" dirty="0" smtClean="0">
              <a:solidFill>
                <a:prstClr val="black"/>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pPr>
              <a:defRPr/>
            </a:pPr>
            <a:fld id="{96315404-6CD9-4EB2-8180-463906179514}" type="slidenum">
              <a:rPr lang="ru-RU" smtClean="0"/>
              <a:pPr>
                <a:defRPr/>
              </a:pPr>
              <a:t>35</a:t>
            </a:fld>
            <a:endParaRPr lang="ru-RU"/>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25000" contrast="6000"/>
          </a:blip>
          <a:srcRect/>
          <a:stretch>
            <a:fillRect/>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srcRect/>
          <a:stretch>
            <a:fillRect/>
          </a:stretch>
        </p:blipFill>
        <p:spPr bwMode="auto">
          <a:xfrm>
            <a:off x="4705350" y="4000504"/>
            <a:ext cx="4152930" cy="2708432"/>
          </a:xfrm>
          <a:prstGeom prst="rect">
            <a:avLst/>
          </a:prstGeom>
          <a:noFill/>
          <a:ln w="9525">
            <a:noFill/>
            <a:miter lim="800000"/>
            <a:headEnd/>
            <a:tailEnd/>
          </a:ln>
          <a:effectLst/>
        </p:spPr>
      </p:pic>
      <p:sp>
        <p:nvSpPr>
          <p:cNvPr id="19458" name="Rectangle 2"/>
          <p:cNvSpPr>
            <a:spLocks noGrp="1" noChangeArrowheads="1"/>
          </p:cNvSpPr>
          <p:nvPr>
            <p:ph type="title"/>
          </p:nvPr>
        </p:nvSpPr>
        <p:spPr>
          <a:xfrm>
            <a:off x="611560" y="71414"/>
            <a:ext cx="7848600" cy="792088"/>
          </a:xfrm>
        </p:spPr>
        <p:txBody>
          <a:bodyPr/>
          <a:lstStyle/>
          <a:p>
            <a:pPr eaLnBrk="1" hangingPunct="1"/>
            <a:r>
              <a:rPr lang="en-US" sz="3600" b="1" dirty="0" smtClean="0">
                <a:solidFill>
                  <a:srgbClr val="FF0000"/>
                </a:solidFill>
              </a:rPr>
              <a:t>Contraindications for exercise therapy</a:t>
            </a:r>
            <a:endParaRPr lang="ru-RU" sz="3600" b="1" dirty="0" smtClean="0">
              <a:solidFill>
                <a:srgbClr val="FF0000"/>
              </a:solidFill>
            </a:endParaRPr>
          </a:p>
        </p:txBody>
      </p:sp>
      <p:sp>
        <p:nvSpPr>
          <p:cNvPr id="19459" name="Rectangle 3"/>
          <p:cNvSpPr>
            <a:spLocks noGrp="1" noChangeArrowheads="1"/>
          </p:cNvSpPr>
          <p:nvPr>
            <p:ph type="body" idx="1"/>
          </p:nvPr>
        </p:nvSpPr>
        <p:spPr>
          <a:xfrm>
            <a:off x="71406" y="714356"/>
            <a:ext cx="8893175" cy="4373578"/>
          </a:xfrm>
        </p:spPr>
        <p:txBody>
          <a:bodyPr/>
          <a:lstStyle/>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Acute </a:t>
            </a:r>
            <a:r>
              <a:rPr lang="en-US" sz="2800" kern="1200" dirty="0" err="1" smtClean="0">
                <a:solidFill>
                  <a:prstClr val="black"/>
                </a:solidFill>
                <a:latin typeface="Arial" pitchFamily="34" charset="0"/>
                <a:cs typeface="Arial" pitchFamily="34" charset="0"/>
              </a:rPr>
              <a:t>myocarditis</a:t>
            </a:r>
            <a:endParaRPr lang="en-US" sz="2800" kern="1200" dirty="0" smtClean="0">
              <a:solidFill>
                <a:prstClr val="black"/>
              </a:solidFill>
              <a:latin typeface="Arial" pitchFamily="34" charset="0"/>
              <a:cs typeface="Arial" pitchFamily="34" charset="0"/>
            </a:endParaRPr>
          </a:p>
          <a:p>
            <a:pPr marL="365125" indent="-255588" eaLnBrk="1" hangingPunct="1">
              <a:lnSpc>
                <a:spcPct val="150000"/>
              </a:lnSpc>
              <a:spcBef>
                <a:spcPts val="0"/>
              </a:spcBef>
              <a:buClr>
                <a:srgbClr val="A04DA3"/>
              </a:buClr>
              <a:defRPr/>
            </a:pPr>
            <a:r>
              <a:rPr lang="en-US" sz="2800" kern="1200" dirty="0" err="1" smtClean="0">
                <a:solidFill>
                  <a:prstClr val="black"/>
                </a:solidFill>
                <a:latin typeface="Arial" pitchFamily="34" charset="0"/>
                <a:cs typeface="Arial" pitchFamily="34" charset="0"/>
              </a:rPr>
              <a:t>Stenosis</a:t>
            </a:r>
            <a:r>
              <a:rPr lang="en-US" sz="2800" kern="1200" dirty="0" smtClean="0">
                <a:solidFill>
                  <a:prstClr val="black"/>
                </a:solidFill>
                <a:latin typeface="Arial" pitchFamily="34" charset="0"/>
                <a:cs typeface="Arial" pitchFamily="34" charset="0"/>
              </a:rPr>
              <a:t> of the valve hole</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Cyanotic congenital disorders</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Arrhythmias of high grade</a:t>
            </a:r>
          </a:p>
          <a:p>
            <a:pPr marL="179388" indent="-69850"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 Angina attacks in patients with low fraction</a:t>
            </a:r>
          </a:p>
          <a:p>
            <a:pPr marL="179388" indent="-69850" eaLnBrk="1" hangingPunct="1">
              <a:lnSpc>
                <a:spcPct val="150000"/>
              </a:lnSpc>
              <a:spcBef>
                <a:spcPts val="0"/>
              </a:spcBef>
              <a:buClr>
                <a:srgbClr val="A04DA3"/>
              </a:buClr>
              <a:buNone/>
              <a:defRPr/>
            </a:pPr>
            <a:r>
              <a:rPr lang="en-US" sz="2800" kern="1200" dirty="0" smtClean="0">
                <a:solidFill>
                  <a:prstClr val="black"/>
                </a:solidFill>
                <a:latin typeface="Arial" pitchFamily="34" charset="0"/>
                <a:cs typeface="Arial" pitchFamily="34" charset="0"/>
              </a:rPr>
              <a:t>  of ejection of left ventricular</a:t>
            </a:r>
          </a:p>
        </p:txBody>
      </p:sp>
      <p:sp>
        <p:nvSpPr>
          <p:cNvPr id="17412"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5" name="Rectangle 2"/>
          <p:cNvSpPr txBox="1">
            <a:spLocks noChangeArrowheads="1"/>
          </p:cNvSpPr>
          <p:nvPr/>
        </p:nvSpPr>
        <p:spPr bwMode="auto">
          <a:xfrm>
            <a:off x="6715140" y="116632"/>
            <a:ext cx="2428860" cy="576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05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7" name="Номер слайда 6"/>
          <p:cNvSpPr>
            <a:spLocks noGrp="1"/>
          </p:cNvSpPr>
          <p:nvPr>
            <p:ph type="sldNum" sz="quarter" idx="12"/>
          </p:nvPr>
        </p:nvSpPr>
        <p:spPr>
          <a:xfrm>
            <a:off x="6804248" y="6237312"/>
            <a:ext cx="1905000" cy="457200"/>
          </a:xfrm>
        </p:spPr>
        <p:txBody>
          <a:bodyPr/>
          <a:lstStyle/>
          <a:p>
            <a:pPr>
              <a:defRPr/>
            </a:pPr>
            <a:fld id="{646750D9-3B5B-4802-B121-994E210726FC}" type="slidenum">
              <a:rPr lang="ru-RU" smtClean="0"/>
              <a:pPr>
                <a:defRPr/>
              </a:pPr>
              <a:t>36</a:t>
            </a:fld>
            <a:endParaRPr lang="ru-RU"/>
          </a:p>
        </p:txBody>
      </p:sp>
      <p:pic>
        <p:nvPicPr>
          <p:cNvPr id="3074" name="Picture 2"/>
          <p:cNvPicPr>
            <a:picLocks noChangeAspect="1" noChangeArrowheads="1"/>
          </p:cNvPicPr>
          <p:nvPr/>
        </p:nvPicPr>
        <p:blipFill>
          <a:blip r:embed="rId5" cstate="print"/>
          <a:srcRect/>
          <a:stretch>
            <a:fillRect/>
          </a:stretch>
        </p:blipFill>
        <p:spPr bwMode="auto">
          <a:xfrm>
            <a:off x="5678789" y="642918"/>
            <a:ext cx="3249310" cy="278608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52000" contrast="-70000"/>
          </a:blip>
          <a:srcRect/>
          <a:stretch>
            <a:fillRect/>
          </a:stretch>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42844" y="188640"/>
            <a:ext cx="8429684" cy="6383632"/>
          </a:xfrm>
        </p:spPr>
        <p:txBody>
          <a:bodyPr/>
          <a:lstStyle/>
          <a:p>
            <a:pPr eaLnBrk="1" hangingPunct="1">
              <a:buNone/>
              <a:defRPr/>
            </a:pPr>
            <a:r>
              <a:rPr lang="en-US" sz="2400" b="1" kern="1200" dirty="0" smtClean="0">
                <a:solidFill>
                  <a:prstClr val="black"/>
                </a:solidFill>
                <a:latin typeface="Arial" pitchFamily="34" charset="0"/>
                <a:cs typeface="Arial" pitchFamily="34" charset="0"/>
              </a:rPr>
              <a:t>2nd functional class </a:t>
            </a:r>
          </a:p>
          <a:p>
            <a:pPr marL="0" lvl="1" indent="-342900" eaLnBrk="1" hangingPunct="1">
              <a:spcBef>
                <a:spcPts val="0"/>
              </a:spcBef>
              <a:buClr>
                <a:srgbClr val="438086"/>
              </a:buClr>
              <a:buFont typeface="Georgia" pitchFamily="18" charset="0"/>
              <a:buChar char="•"/>
              <a:defRPr/>
            </a:pPr>
            <a:r>
              <a:rPr lang="en-US" sz="2400" kern="1200" dirty="0" smtClean="0">
                <a:solidFill>
                  <a:prstClr val="black"/>
                </a:solidFill>
                <a:latin typeface="Arial" pitchFamily="34" charset="0"/>
                <a:ea typeface="+mn-ea"/>
                <a:cs typeface="Arial" pitchFamily="34" charset="0"/>
              </a:rPr>
              <a:t>Exercise for small and large muscle groups</a:t>
            </a:r>
          </a:p>
          <a:p>
            <a:pPr marL="0" lvl="1" indent="-342900" eaLnBrk="1" hangingPunct="1">
              <a:spcBef>
                <a:spcPts val="0"/>
              </a:spcBef>
              <a:buClr>
                <a:srgbClr val="438086"/>
              </a:buClr>
              <a:buNone/>
              <a:defRPr/>
            </a:pPr>
            <a:r>
              <a:rPr lang="en-US" sz="2400" kern="1200" dirty="0" smtClean="0">
                <a:solidFill>
                  <a:prstClr val="black"/>
                </a:solidFill>
                <a:latin typeface="Arial" pitchFamily="34" charset="0"/>
                <a:ea typeface="+mn-ea"/>
                <a:cs typeface="Arial" pitchFamily="34" charset="0"/>
              </a:rPr>
              <a:t>     with a worsening</a:t>
            </a:r>
          </a:p>
          <a:p>
            <a:pPr marL="0" lvl="1" indent="-342900" eaLnBrk="1" hangingPunct="1">
              <a:spcBef>
                <a:spcPts val="0"/>
              </a:spcBef>
              <a:buClr>
                <a:srgbClr val="438086"/>
              </a:buClr>
              <a:buFont typeface="Georgia" pitchFamily="18" charset="0"/>
              <a:buChar char="•"/>
              <a:defRPr/>
            </a:pPr>
            <a:r>
              <a:rPr lang="en-US" sz="2400" kern="1200" dirty="0" smtClean="0">
                <a:solidFill>
                  <a:prstClr val="black"/>
                </a:solidFill>
                <a:latin typeface="Arial" pitchFamily="34" charset="0"/>
                <a:ea typeface="+mn-ea"/>
                <a:cs typeface="Arial" pitchFamily="34" charset="0"/>
              </a:rPr>
              <a:t>Exercising at VEM, </a:t>
            </a:r>
            <a:r>
              <a:rPr lang="en-US" sz="2400" kern="1200" dirty="0" err="1" smtClean="0">
                <a:solidFill>
                  <a:prstClr val="black"/>
                </a:solidFill>
                <a:latin typeface="Arial" pitchFamily="34" charset="0"/>
                <a:ea typeface="+mn-ea"/>
                <a:cs typeface="Arial" pitchFamily="34" charset="0"/>
              </a:rPr>
              <a:t>spiro</a:t>
            </a:r>
            <a:r>
              <a:rPr lang="en-US" sz="2400" kern="1200" dirty="0" smtClean="0">
                <a:solidFill>
                  <a:prstClr val="black"/>
                </a:solidFill>
                <a:latin typeface="Arial" pitchFamily="34" charset="0"/>
                <a:ea typeface="+mn-ea"/>
                <a:cs typeface="Arial" pitchFamily="34" charset="0"/>
              </a:rPr>
              <a:t>-VEM, a treadmill with zero load.</a:t>
            </a:r>
          </a:p>
          <a:p>
            <a:pPr marL="0" lvl="1" indent="-342900" eaLnBrk="1" hangingPunct="1">
              <a:spcBef>
                <a:spcPts val="0"/>
              </a:spcBef>
              <a:buClr>
                <a:srgbClr val="438086"/>
              </a:buClr>
              <a:buFont typeface="Georgia" pitchFamily="18" charset="0"/>
              <a:buChar char="•"/>
              <a:defRPr/>
            </a:pPr>
            <a:endParaRPr lang="en-US" sz="1400" kern="1200" dirty="0" smtClean="0">
              <a:solidFill>
                <a:prstClr val="black"/>
              </a:solidFill>
              <a:ea typeface="+mn-ea"/>
            </a:endParaRPr>
          </a:p>
          <a:p>
            <a:pPr eaLnBrk="1" hangingPunct="1">
              <a:buNone/>
              <a:defRPr/>
            </a:pPr>
            <a:r>
              <a:rPr lang="en-US" sz="2400" b="1" kern="1200" dirty="0" smtClean="0">
                <a:solidFill>
                  <a:prstClr val="black"/>
                </a:solidFill>
                <a:latin typeface="Arial" pitchFamily="34" charset="0"/>
                <a:cs typeface="Arial" pitchFamily="34" charset="0"/>
              </a:rPr>
              <a:t>3rd functional class </a:t>
            </a:r>
          </a:p>
          <a:p>
            <a:pPr marL="0" lvl="1" indent="-342900" eaLnBrk="1" hangingPunct="1">
              <a:spcBef>
                <a:spcPts val="0"/>
              </a:spcBef>
              <a:buClr>
                <a:srgbClr val="438086"/>
              </a:buClr>
              <a:buFont typeface="Georgia" pitchFamily="18" charset="0"/>
              <a:buChar char="•"/>
              <a:defRPr/>
            </a:pPr>
            <a:r>
              <a:rPr lang="en-US" sz="2400" kern="1200" dirty="0" smtClean="0">
                <a:solidFill>
                  <a:prstClr val="black"/>
                </a:solidFill>
                <a:latin typeface="Arial" pitchFamily="34" charset="0"/>
                <a:ea typeface="+mn-ea"/>
                <a:cs typeface="Arial" pitchFamily="34" charset="0"/>
              </a:rPr>
              <a:t>Breathing exercises</a:t>
            </a:r>
          </a:p>
          <a:p>
            <a:pPr marL="0" lvl="1" indent="-342900" eaLnBrk="1" hangingPunct="1">
              <a:spcBef>
                <a:spcPts val="0"/>
              </a:spcBef>
              <a:buClr>
                <a:srgbClr val="438086"/>
              </a:buClr>
              <a:buFont typeface="Georgia" pitchFamily="18" charset="0"/>
              <a:buChar char="•"/>
              <a:defRPr/>
            </a:pPr>
            <a:r>
              <a:rPr lang="en-US" sz="2400" kern="1200" dirty="0" smtClean="0">
                <a:solidFill>
                  <a:prstClr val="black"/>
                </a:solidFill>
                <a:latin typeface="Arial" pitchFamily="34" charset="0"/>
                <a:ea typeface="+mn-ea"/>
                <a:cs typeface="Arial" pitchFamily="34" charset="0"/>
              </a:rPr>
              <a:t>Exercises for small muscle groups</a:t>
            </a:r>
          </a:p>
          <a:p>
            <a:pPr marL="0" lvl="1" indent="-342900" eaLnBrk="1" hangingPunct="1">
              <a:spcBef>
                <a:spcPts val="0"/>
              </a:spcBef>
              <a:buClr>
                <a:srgbClr val="438086"/>
              </a:buClr>
              <a:buFont typeface="Georgia" pitchFamily="18" charset="0"/>
              <a:buChar char="•"/>
              <a:defRPr/>
            </a:pPr>
            <a:r>
              <a:rPr lang="en-US" sz="2400" kern="1200" dirty="0" smtClean="0">
                <a:solidFill>
                  <a:prstClr val="black"/>
                </a:solidFill>
                <a:latin typeface="Arial" pitchFamily="34" charset="0"/>
                <a:ea typeface="+mn-ea"/>
                <a:cs typeface="Arial" pitchFamily="34" charset="0"/>
              </a:rPr>
              <a:t>Exercises for the major muscle groups</a:t>
            </a:r>
          </a:p>
          <a:p>
            <a:pPr marL="0" lvl="1" indent="-342900" eaLnBrk="1" hangingPunct="1">
              <a:spcBef>
                <a:spcPts val="0"/>
              </a:spcBef>
              <a:buClr>
                <a:srgbClr val="438086"/>
              </a:buClr>
              <a:buFont typeface="Georgia" pitchFamily="18" charset="0"/>
              <a:buChar char="•"/>
              <a:defRPr/>
            </a:pPr>
            <a:r>
              <a:rPr lang="en-US" sz="2400" kern="1200" dirty="0" smtClean="0">
                <a:solidFill>
                  <a:prstClr val="black"/>
                </a:solidFill>
                <a:latin typeface="Arial" pitchFamily="34" charset="0"/>
                <a:ea typeface="+mn-ea"/>
                <a:cs typeface="Arial" pitchFamily="34" charset="0"/>
              </a:rPr>
              <a:t>Walking</a:t>
            </a:r>
          </a:p>
          <a:p>
            <a:pPr marL="0" lvl="1" indent="-342900" eaLnBrk="1" hangingPunct="1">
              <a:spcBef>
                <a:spcPts val="0"/>
              </a:spcBef>
              <a:buClr>
                <a:srgbClr val="438086"/>
              </a:buClr>
              <a:buFont typeface="Georgia" pitchFamily="18" charset="0"/>
              <a:buChar char="•"/>
              <a:defRPr/>
            </a:pPr>
            <a:r>
              <a:rPr lang="en-US" sz="2400" kern="1200" dirty="0" smtClean="0">
                <a:solidFill>
                  <a:prstClr val="black"/>
                </a:solidFill>
                <a:latin typeface="Arial" pitchFamily="34" charset="0"/>
                <a:ea typeface="+mn-ea"/>
                <a:cs typeface="Arial" pitchFamily="34" charset="0"/>
              </a:rPr>
              <a:t>Exercising at VEM, </a:t>
            </a:r>
            <a:r>
              <a:rPr lang="en-US" sz="2400" kern="1200" dirty="0" err="1" smtClean="0">
                <a:solidFill>
                  <a:prstClr val="black"/>
                </a:solidFill>
                <a:latin typeface="Arial" pitchFamily="34" charset="0"/>
                <a:ea typeface="+mn-ea"/>
                <a:cs typeface="Arial" pitchFamily="34" charset="0"/>
              </a:rPr>
              <a:t>spiro</a:t>
            </a:r>
            <a:r>
              <a:rPr lang="en-US" sz="2400" kern="1200" dirty="0" smtClean="0">
                <a:solidFill>
                  <a:prstClr val="black"/>
                </a:solidFill>
                <a:latin typeface="Arial" pitchFamily="34" charset="0"/>
                <a:ea typeface="+mn-ea"/>
                <a:cs typeface="Arial" pitchFamily="34" charset="0"/>
              </a:rPr>
              <a:t>-VEM, treadmill with zero load.</a:t>
            </a:r>
            <a:r>
              <a:rPr lang="en-US" sz="2800" b="1" kern="1200" dirty="0" smtClean="0">
                <a:solidFill>
                  <a:prstClr val="black"/>
                </a:solidFill>
                <a:latin typeface="Arial" pitchFamily="34" charset="0"/>
                <a:cs typeface="Arial" pitchFamily="34" charset="0"/>
              </a:rPr>
              <a:t> </a:t>
            </a:r>
          </a:p>
          <a:p>
            <a:pPr eaLnBrk="1" hangingPunct="1">
              <a:buNone/>
              <a:defRPr/>
            </a:pPr>
            <a:r>
              <a:rPr lang="en-US" sz="2800" b="1" kern="1200" dirty="0" smtClean="0">
                <a:solidFill>
                  <a:prstClr val="black"/>
                </a:solidFill>
                <a:latin typeface="Arial" pitchFamily="34" charset="0"/>
                <a:cs typeface="Arial" pitchFamily="34" charset="0"/>
              </a:rPr>
              <a:t>4th functional class </a:t>
            </a:r>
          </a:p>
          <a:p>
            <a:pPr eaLnBrk="1" hangingPunct="1">
              <a:lnSpc>
                <a:spcPct val="150000"/>
              </a:lnSpc>
              <a:spcBef>
                <a:spcPts val="0"/>
              </a:spcBef>
            </a:pPr>
            <a:r>
              <a:rPr lang="en-US" sz="2800" dirty="0" smtClean="0">
                <a:latin typeface="Arial" pitchFamily="34" charset="0"/>
                <a:cs typeface="Arial" pitchFamily="34" charset="0"/>
              </a:rPr>
              <a:t>Breathing exercises</a:t>
            </a:r>
          </a:p>
          <a:p>
            <a:pPr eaLnBrk="1" hangingPunct="1">
              <a:lnSpc>
                <a:spcPct val="150000"/>
              </a:lnSpc>
              <a:spcBef>
                <a:spcPts val="0"/>
              </a:spcBef>
            </a:pPr>
            <a:r>
              <a:rPr lang="en-US" sz="2800" dirty="0" smtClean="0">
                <a:latin typeface="Arial" pitchFamily="34" charset="0"/>
                <a:cs typeface="Arial" pitchFamily="34" charset="0"/>
              </a:rPr>
              <a:t>Exercises for small muscle groups</a:t>
            </a:r>
            <a:endParaRPr lang="ru-RU" sz="2800" dirty="0" smtClean="0">
              <a:latin typeface="Arial" pitchFamily="34" charset="0"/>
              <a:cs typeface="Arial" pitchFamily="34" charset="0"/>
            </a:endParaRPr>
          </a:p>
          <a:p>
            <a:pPr marL="0" lvl="1" indent="-342900" eaLnBrk="1" hangingPunct="1">
              <a:spcBef>
                <a:spcPts val="0"/>
              </a:spcBef>
              <a:buClr>
                <a:srgbClr val="438086"/>
              </a:buClr>
              <a:buFont typeface="Georgia" pitchFamily="18" charset="0"/>
              <a:buChar char="•"/>
              <a:defRPr/>
            </a:pPr>
            <a:endParaRPr lang="ru-RU" sz="2400" kern="1200" dirty="0" smtClean="0">
              <a:solidFill>
                <a:prstClr val="black"/>
              </a:solidFill>
              <a:latin typeface="Arial" pitchFamily="34" charset="0"/>
              <a:ea typeface="+mn-ea"/>
              <a:cs typeface="Arial" pitchFamily="34" charset="0"/>
            </a:endParaRPr>
          </a:p>
        </p:txBody>
      </p:sp>
      <p:sp>
        <p:nvSpPr>
          <p:cNvPr id="20484" name="Rectangle 4"/>
          <p:cNvSpPr>
            <a:spLocks noChangeArrowheads="1"/>
          </p:cNvSpPr>
          <p:nvPr/>
        </p:nvSpPr>
        <p:spPr bwMode="auto">
          <a:xfrm>
            <a:off x="0" y="4292600"/>
            <a:ext cx="9144000" cy="701675"/>
          </a:xfrm>
          <a:prstGeom prst="rect">
            <a:avLst/>
          </a:prstGeom>
          <a:noFill/>
          <a:ln w="9525">
            <a:noFill/>
            <a:miter lim="800000"/>
            <a:headEnd/>
            <a:tailEnd/>
          </a:ln>
        </p:spPr>
        <p:txBody>
          <a:bodyPr wrap="square">
            <a:spAutoFit/>
          </a:bodyPr>
          <a:lstStyle/>
          <a:p>
            <a:endParaRPr lang="ru-RU" sz="4000" b="1">
              <a:solidFill>
                <a:srgbClr val="FF0000"/>
              </a:solidFill>
            </a:endParaRPr>
          </a:p>
        </p:txBody>
      </p:sp>
      <p:sp>
        <p:nvSpPr>
          <p:cNvPr id="8" name="Номер слайда 7"/>
          <p:cNvSpPr>
            <a:spLocks noGrp="1"/>
          </p:cNvSpPr>
          <p:nvPr>
            <p:ph type="sldNum" sz="quarter" idx="12"/>
          </p:nvPr>
        </p:nvSpPr>
        <p:spPr/>
        <p:txBody>
          <a:bodyPr/>
          <a:lstStyle/>
          <a:p>
            <a:pPr>
              <a:defRPr/>
            </a:pPr>
            <a:fld id="{38DA345E-044C-4B05-81A0-DAE3EBC25F4E}" type="slidenum">
              <a:rPr lang="ru-RU" smtClean="0"/>
              <a:pPr>
                <a:defRPr/>
              </a:pPr>
              <a:t>37</a:t>
            </a:fld>
            <a:endParaRPr lang="ru-RU"/>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lum bright="45000" contrast="-62000"/>
          </a:blip>
          <a:srcRect/>
          <a:stretch>
            <a:fillRect/>
          </a:stretch>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95536" y="0"/>
            <a:ext cx="5676662" cy="928670"/>
          </a:xfrm>
        </p:spPr>
        <p:txBody>
          <a:bodyPr/>
          <a:lstStyle/>
          <a:p>
            <a:pPr eaLnBrk="1" hangingPunct="1">
              <a:buNone/>
              <a:defRPr/>
            </a:pPr>
            <a:r>
              <a:rPr lang="en-US" sz="3600" b="1" dirty="0" smtClean="0">
                <a:solidFill>
                  <a:srgbClr val="FF0000"/>
                </a:solidFill>
                <a:latin typeface="Arial Unicode MS" pitchFamily="34" charset="-128"/>
                <a:ea typeface="Arial Unicode MS" pitchFamily="34" charset="-128"/>
                <a:cs typeface="Arial Unicode MS" pitchFamily="34" charset="-128"/>
              </a:rPr>
              <a:t>Breathing exercises</a:t>
            </a:r>
            <a:endParaRPr lang="ru-RU" sz="3600" b="1" dirty="0" smtClean="0">
              <a:solidFill>
                <a:srgbClr val="FF0000"/>
              </a:solidFill>
              <a:latin typeface="Arial Unicode MS" pitchFamily="34" charset="-128"/>
              <a:ea typeface="Arial Unicode MS" pitchFamily="34" charset="-128"/>
              <a:cs typeface="Arial Unicode MS" pitchFamily="34" charset="-128"/>
            </a:endParaRPr>
          </a:p>
        </p:txBody>
      </p:sp>
      <p:sp>
        <p:nvSpPr>
          <p:cNvPr id="21508"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6" name="Rectangle 3"/>
          <p:cNvSpPr txBox="1">
            <a:spLocks noChangeArrowheads="1"/>
          </p:cNvSpPr>
          <p:nvPr/>
        </p:nvSpPr>
        <p:spPr bwMode="auto">
          <a:xfrm>
            <a:off x="5929322" y="1214422"/>
            <a:ext cx="2643206" cy="1071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ru-RU" sz="1100" b="0" i="0" u="none" strike="noStrike" kern="0" cap="none" spc="0" normalizeH="0" baseline="0" noProof="0" dirty="0" smtClean="0">
              <a:ln>
                <a:noFill/>
              </a:ln>
              <a:solidFill>
                <a:schemeClr val="tx1"/>
              </a:solidFill>
              <a:effectLst/>
              <a:uLnTx/>
              <a:uFillTx/>
              <a:latin typeface="+mn-lt"/>
              <a:cs typeface="+mn-cs"/>
            </a:endParaRPr>
          </a:p>
        </p:txBody>
      </p:sp>
      <p:sp>
        <p:nvSpPr>
          <p:cNvPr id="8" name="Номер слайда 7"/>
          <p:cNvSpPr>
            <a:spLocks noGrp="1"/>
          </p:cNvSpPr>
          <p:nvPr>
            <p:ph type="sldNum" sz="quarter" idx="12"/>
          </p:nvPr>
        </p:nvSpPr>
        <p:spPr>
          <a:xfrm>
            <a:off x="6572264" y="5643578"/>
            <a:ext cx="2214578" cy="714380"/>
          </a:xfrm>
        </p:spPr>
        <p:txBody>
          <a:bodyPr/>
          <a:lstStyle/>
          <a:p>
            <a:pPr algn="ctr">
              <a:defRPr/>
            </a:pPr>
            <a:r>
              <a:rPr lang="en-US" b="1" dirty="0" smtClean="0">
                <a:solidFill>
                  <a:srgbClr val="FF0000"/>
                </a:solidFill>
                <a:latin typeface="Arial Unicode MS" pitchFamily="34" charset="-128"/>
                <a:ea typeface="Arial Unicode MS" pitchFamily="34" charset="-128"/>
                <a:cs typeface="Arial Unicode MS" pitchFamily="34" charset="-128"/>
              </a:rPr>
              <a:t>hands up - breath, hands down output</a:t>
            </a:r>
            <a:endParaRPr lang="ru-RU" b="1" dirty="0">
              <a:solidFill>
                <a:srgbClr val="FF0000"/>
              </a:solidFill>
              <a:latin typeface="Arial Unicode MS" pitchFamily="34" charset="-128"/>
              <a:ea typeface="Arial Unicode MS" pitchFamily="34" charset="-128"/>
              <a:cs typeface="Arial Unicode MS" pitchFamily="34" charset="-128"/>
            </a:endParaRPr>
          </a:p>
        </p:txBody>
      </p:sp>
      <p:pic>
        <p:nvPicPr>
          <p:cNvPr id="7" name="Picture 4" descr="C:\Users\Oksana\Pictures\VIT_7613.jpg"/>
          <p:cNvPicPr>
            <a:picLocks noChangeAspect="1" noChangeArrowheads="1"/>
          </p:cNvPicPr>
          <p:nvPr/>
        </p:nvPicPr>
        <p:blipFill>
          <a:blip r:embed="rId3" cstate="print"/>
          <a:srcRect/>
          <a:stretch>
            <a:fillRect/>
          </a:stretch>
        </p:blipFill>
        <p:spPr bwMode="auto">
          <a:xfrm>
            <a:off x="571472" y="2500306"/>
            <a:ext cx="2252386" cy="3757640"/>
          </a:xfrm>
          <a:prstGeom prst="rect">
            <a:avLst/>
          </a:prstGeom>
          <a:noFill/>
        </p:spPr>
      </p:pic>
      <p:pic>
        <p:nvPicPr>
          <p:cNvPr id="9" name="Picture 3" descr="C:\Users\Oksana\Pictures\VIT_7518.jpg"/>
          <p:cNvPicPr>
            <a:picLocks noChangeAspect="1" noChangeArrowheads="1"/>
          </p:cNvPicPr>
          <p:nvPr/>
        </p:nvPicPr>
        <p:blipFill>
          <a:blip r:embed="rId4" cstate="print"/>
          <a:srcRect/>
          <a:stretch>
            <a:fillRect/>
          </a:stretch>
        </p:blipFill>
        <p:spPr bwMode="auto">
          <a:xfrm>
            <a:off x="3216470" y="928670"/>
            <a:ext cx="2649700" cy="4143404"/>
          </a:xfrm>
          <a:prstGeom prst="rect">
            <a:avLst/>
          </a:prstGeom>
          <a:noFill/>
        </p:spPr>
      </p:pic>
      <p:pic>
        <p:nvPicPr>
          <p:cNvPr id="10" name="Picture 2"/>
          <p:cNvPicPr>
            <a:picLocks noChangeAspect="1" noChangeArrowheads="1"/>
          </p:cNvPicPr>
          <p:nvPr/>
        </p:nvPicPr>
        <p:blipFill>
          <a:blip r:embed="rId5" cstate="print"/>
          <a:srcRect/>
          <a:stretch>
            <a:fillRect/>
          </a:stretch>
        </p:blipFill>
        <p:spPr bwMode="auto">
          <a:xfrm>
            <a:off x="6215074" y="285728"/>
            <a:ext cx="2524124" cy="489499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lum bright="39000" contrast="-63000"/>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429388" y="0"/>
            <a:ext cx="2428893" cy="1197049"/>
          </a:xfrm>
        </p:spPr>
        <p:txBody>
          <a:bodyPr/>
          <a:lstStyle/>
          <a:p>
            <a:pPr eaLnBrk="1" hangingPunct="1"/>
            <a:r>
              <a:rPr lang="ru-RU" sz="1100" b="1" dirty="0" smtClean="0">
                <a:solidFill>
                  <a:srgbClr val="FF0000"/>
                </a:solidFill>
              </a:rPr>
              <a:t>МЕТОДИКА ПРОВЕДЕНИЯ ФИЗИЧЕСКИХ НАГРУЗОК В ФОРМЕ ХОДЬБЫ</a:t>
            </a:r>
          </a:p>
        </p:txBody>
      </p:sp>
      <p:sp>
        <p:nvSpPr>
          <p:cNvPr id="19459" name="Rectangle 3"/>
          <p:cNvSpPr>
            <a:spLocks noGrp="1" noChangeArrowheads="1"/>
          </p:cNvSpPr>
          <p:nvPr>
            <p:ph type="body" idx="1"/>
          </p:nvPr>
        </p:nvSpPr>
        <p:spPr>
          <a:xfrm>
            <a:off x="250825" y="1556792"/>
            <a:ext cx="8893175" cy="1439490"/>
          </a:xfrm>
        </p:spPr>
        <p:txBody>
          <a:bodyPr/>
          <a:lstStyle/>
          <a:p>
            <a:pPr marL="265113" lvl="4" indent="0" eaLnBrk="1" hangingPunct="1">
              <a:buFontTx/>
              <a:buNone/>
              <a:defRPr/>
            </a:pPr>
            <a:r>
              <a:rPr lang="en-US" sz="2800" b="1" dirty="0" smtClean="0">
                <a:latin typeface="Arial" pitchFamily="34" charset="0"/>
                <a:cs typeface="Arial" pitchFamily="34" charset="0"/>
              </a:rPr>
              <a:t>Stage I </a:t>
            </a:r>
            <a:r>
              <a:rPr lang="en-US" sz="2800" dirty="0" smtClean="0">
                <a:latin typeface="Arial" pitchFamily="34" charset="0"/>
                <a:cs typeface="Arial" pitchFamily="34" charset="0"/>
              </a:rPr>
              <a:t>(entry)</a:t>
            </a:r>
          </a:p>
          <a:p>
            <a:pPr marL="265113" lvl="4" indent="0" eaLnBrk="1" hangingPunct="1">
              <a:buFontTx/>
              <a:buNone/>
              <a:defRPr/>
            </a:pPr>
            <a:endParaRPr lang="en-US" sz="2800" dirty="0" smtClean="0">
              <a:latin typeface="Arial" pitchFamily="34" charset="0"/>
              <a:cs typeface="Arial" pitchFamily="34" charset="0"/>
            </a:endParaRPr>
          </a:p>
          <a:p>
            <a:pPr marL="265113" lvl="4" indent="0" eaLnBrk="1" hangingPunct="1">
              <a:buFontTx/>
              <a:buNone/>
              <a:defRPr/>
            </a:pPr>
            <a:r>
              <a:rPr lang="en-US" sz="2800" dirty="0" smtClean="0">
                <a:latin typeface="Arial" pitchFamily="34" charset="0"/>
                <a:cs typeface="Arial" pitchFamily="34" charset="0"/>
              </a:rPr>
              <a:t>Duration of the stage - 6-10 weeks</a:t>
            </a:r>
          </a:p>
          <a:p>
            <a:pPr marL="265113" lvl="4" indent="0" eaLnBrk="1" hangingPunct="1">
              <a:buFontTx/>
              <a:buNone/>
              <a:defRPr/>
            </a:pPr>
            <a:r>
              <a:rPr lang="en-US" sz="2800" dirty="0" smtClean="0">
                <a:latin typeface="Arial" pitchFamily="34" charset="0"/>
                <a:cs typeface="Arial" pitchFamily="34" charset="0"/>
              </a:rPr>
              <a:t>Frequency of sessions - 5 times a week</a:t>
            </a:r>
          </a:p>
          <a:p>
            <a:pPr marL="265113" lvl="4" indent="0" eaLnBrk="1" hangingPunct="1">
              <a:buFontTx/>
              <a:buNone/>
              <a:defRPr/>
            </a:pPr>
            <a:r>
              <a:rPr lang="en-US" sz="2800" dirty="0" smtClean="0">
                <a:latin typeface="Arial" pitchFamily="34" charset="0"/>
                <a:cs typeface="Arial" pitchFamily="34" charset="0"/>
              </a:rPr>
              <a:t>Speed ​​- 25 min/km</a:t>
            </a:r>
          </a:p>
          <a:p>
            <a:pPr marL="265113" lvl="4" indent="0" eaLnBrk="1" hangingPunct="1">
              <a:buFontTx/>
              <a:buNone/>
              <a:defRPr/>
            </a:pPr>
            <a:r>
              <a:rPr lang="en-US" sz="2800" dirty="0" smtClean="0">
                <a:latin typeface="Arial" pitchFamily="34" charset="0"/>
                <a:cs typeface="Arial" pitchFamily="34" charset="0"/>
              </a:rPr>
              <a:t>Distance - 1 km</a:t>
            </a:r>
          </a:p>
          <a:p>
            <a:pPr marL="265113" lvl="4" indent="0" eaLnBrk="1" hangingPunct="1">
              <a:buFontTx/>
              <a:buNone/>
              <a:defRPr/>
            </a:pPr>
            <a:endParaRPr lang="en-US" sz="2800" dirty="0" smtClean="0">
              <a:latin typeface="Arial" pitchFamily="34" charset="0"/>
              <a:cs typeface="Arial" pitchFamily="34" charset="0"/>
            </a:endParaRPr>
          </a:p>
          <a:p>
            <a:pPr marL="265113" lvl="4" indent="0" eaLnBrk="1" hangingPunct="1">
              <a:buFontTx/>
              <a:buNone/>
              <a:defRPr/>
            </a:pPr>
            <a:endParaRPr lang="en-US" sz="2800" dirty="0" smtClean="0">
              <a:latin typeface="Arial" pitchFamily="34" charset="0"/>
              <a:cs typeface="Arial" pitchFamily="34" charset="0"/>
            </a:endParaRPr>
          </a:p>
          <a:p>
            <a:pPr marL="265113" lvl="4" indent="0" eaLnBrk="1" hangingPunct="1">
              <a:spcBef>
                <a:spcPts val="0"/>
              </a:spcBef>
              <a:buFontTx/>
              <a:buNone/>
              <a:defRPr/>
            </a:pPr>
            <a:r>
              <a:rPr lang="en-US" sz="2800" dirty="0" smtClean="0">
                <a:latin typeface="Arial" pitchFamily="34" charset="0"/>
                <a:cs typeface="Arial" pitchFamily="34" charset="0"/>
              </a:rPr>
              <a:t>With a stable clinical picture transition </a:t>
            </a:r>
          </a:p>
          <a:p>
            <a:pPr marL="265113" lvl="4" indent="0" eaLnBrk="1" hangingPunct="1">
              <a:spcBef>
                <a:spcPts val="0"/>
              </a:spcBef>
              <a:buFontTx/>
              <a:buNone/>
              <a:defRPr/>
            </a:pPr>
            <a:r>
              <a:rPr lang="en-US" sz="2800" dirty="0" smtClean="0">
                <a:latin typeface="Arial" pitchFamily="34" charset="0"/>
                <a:cs typeface="Arial" pitchFamily="34" charset="0"/>
              </a:rPr>
              <a:t>to the stage II is possible</a:t>
            </a:r>
            <a:endParaRPr lang="ru-RU" sz="2800" dirty="0" smtClean="0">
              <a:latin typeface="Arial" pitchFamily="34" charset="0"/>
              <a:cs typeface="Arial" pitchFamily="34" charset="0"/>
            </a:endParaRPr>
          </a:p>
        </p:txBody>
      </p:sp>
      <p:sp>
        <p:nvSpPr>
          <p:cNvPr id="22532"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5" name="Rectangle 2"/>
          <p:cNvSpPr txBox="1">
            <a:spLocks noChangeArrowheads="1"/>
          </p:cNvSpPr>
          <p:nvPr/>
        </p:nvSpPr>
        <p:spPr bwMode="auto">
          <a:xfrm>
            <a:off x="683568" y="285728"/>
            <a:ext cx="6388762" cy="69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3200" b="1" kern="0" dirty="0" smtClean="0">
                <a:solidFill>
                  <a:srgbClr val="FF0000"/>
                </a:solidFill>
              </a:rPr>
              <a:t>Methods of physical load </a:t>
            </a:r>
          </a:p>
          <a:p>
            <a:pPr lvl="0" algn="ctr"/>
            <a:r>
              <a:rPr lang="en-US" sz="3200" b="1" kern="0" dirty="0" smtClean="0">
                <a:solidFill>
                  <a:srgbClr val="FF0000"/>
                </a:solidFill>
              </a:rPr>
              <a:t>in the form of walking</a:t>
            </a:r>
            <a:endParaRPr lang="ru-RU" sz="3200" b="1" kern="0" dirty="0" smtClean="0">
              <a:solidFill>
                <a:srgbClr val="FF0000"/>
              </a:solidFill>
            </a:endParaRPr>
          </a:p>
        </p:txBody>
      </p:sp>
      <p:sp>
        <p:nvSpPr>
          <p:cNvPr id="6" name="Rectangle 3"/>
          <p:cNvSpPr txBox="1">
            <a:spLocks noChangeArrowheads="1"/>
          </p:cNvSpPr>
          <p:nvPr/>
        </p:nvSpPr>
        <p:spPr bwMode="auto">
          <a:xfrm>
            <a:off x="6429389" y="1268760"/>
            <a:ext cx="2214578" cy="1731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5725" marR="0" lvl="3" algn="l"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mn-lt"/>
                <a:cs typeface="+mn-cs"/>
              </a:rPr>
              <a:t>I этап (вхождение)</a:t>
            </a:r>
          </a:p>
          <a:p>
            <a:pPr marL="85725" marR="0" lvl="4" algn="l"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mn-lt"/>
                <a:cs typeface="+mn-cs"/>
              </a:rPr>
              <a:t>Продолжительность этапа – 6-10 недель</a:t>
            </a:r>
          </a:p>
          <a:p>
            <a:pPr marL="85725" marR="0" lvl="4" algn="l"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mn-lt"/>
                <a:cs typeface="+mn-cs"/>
              </a:rPr>
              <a:t>Частота занятий 5 раз в неделю</a:t>
            </a:r>
          </a:p>
          <a:p>
            <a:pPr marL="85725" marR="0" lvl="4" algn="l"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mn-lt"/>
                <a:cs typeface="+mn-cs"/>
              </a:rPr>
              <a:t>Скорость движения – 25 мин/км</a:t>
            </a:r>
          </a:p>
          <a:p>
            <a:pPr marL="85725" marR="0" lvl="4" algn="l"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mn-lt"/>
                <a:cs typeface="+mn-cs"/>
              </a:rPr>
              <a:t>Расстояние – 1 км</a:t>
            </a:r>
          </a:p>
          <a:p>
            <a:pPr marL="85725" marR="0" lvl="4" algn="l" defTabSz="914400" rtl="0" eaLnBrk="1" fontAlgn="base" latinLnBrk="0" hangingPunct="1">
              <a:lnSpc>
                <a:spcPct val="100000"/>
              </a:lnSpc>
              <a:spcBef>
                <a:spcPct val="20000"/>
              </a:spcBef>
              <a:spcAft>
                <a:spcPct val="0"/>
              </a:spcAft>
              <a:buClrTx/>
              <a:buSzTx/>
              <a:buFontTx/>
              <a:buChar char="»"/>
              <a:tabLst/>
              <a:defRPr/>
            </a:pPr>
            <a:r>
              <a:rPr kumimoji="0" lang="ru-RU" sz="1000" b="0" i="0" u="none" strike="noStrike" kern="0" cap="none" spc="0" normalizeH="0" baseline="0" noProof="0" dirty="0" smtClean="0">
                <a:ln>
                  <a:noFill/>
                </a:ln>
                <a:solidFill>
                  <a:schemeClr val="tx1"/>
                </a:solidFill>
                <a:effectLst/>
                <a:uLnTx/>
                <a:uFillTx/>
                <a:latin typeface="+mn-lt"/>
                <a:cs typeface="+mn-cs"/>
              </a:rPr>
              <a:t>При стабильной клинической картине возможен переход ко II этапу</a:t>
            </a:r>
            <a:endParaRPr kumimoji="0" lang="en-US" sz="1000" b="0" i="0" u="none" strike="noStrike" kern="0" cap="none" spc="0" normalizeH="0" baseline="0" noProof="0" dirty="0" smtClean="0">
              <a:ln>
                <a:noFill/>
              </a:ln>
              <a:solidFill>
                <a:schemeClr val="tx1"/>
              </a:solidFill>
              <a:effectLst/>
              <a:uLnTx/>
              <a:uFillTx/>
              <a:latin typeface="+mn-lt"/>
              <a:cs typeface="+mn-cs"/>
            </a:endParaRPr>
          </a:p>
          <a:p>
            <a:pPr marL="85725" marR="0" lvl="4"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0" cap="none" spc="0" normalizeH="0" baseline="0" noProof="0" dirty="0" smtClean="0">
                <a:ln>
                  <a:noFill/>
                </a:ln>
                <a:solidFill>
                  <a:schemeClr val="tx1"/>
                </a:solidFill>
                <a:effectLst/>
                <a:uLnTx/>
                <a:uFillTx/>
                <a:latin typeface="+mn-lt"/>
                <a:cs typeface="+mn-cs"/>
              </a:rPr>
              <a:t> </a:t>
            </a:r>
            <a:endParaRPr kumimoji="0" lang="ru-RU" sz="1000" b="0" i="0" u="none" strike="noStrike" kern="0" cap="none" spc="0" normalizeH="0" baseline="0" noProof="0" dirty="0" smtClean="0">
              <a:ln>
                <a:noFill/>
              </a:ln>
              <a:solidFill>
                <a:schemeClr val="tx1"/>
              </a:solidFill>
              <a:effectLst/>
              <a:uLnTx/>
              <a:uFillTx/>
              <a:latin typeface="+mn-lt"/>
              <a:cs typeface="+mn-cs"/>
            </a:endParaRPr>
          </a:p>
        </p:txBody>
      </p:sp>
      <p:sp>
        <p:nvSpPr>
          <p:cNvPr id="7" name="Номер слайда 6"/>
          <p:cNvSpPr>
            <a:spLocks noGrp="1"/>
          </p:cNvSpPr>
          <p:nvPr>
            <p:ph type="sldNum" sz="quarter" idx="12"/>
          </p:nvPr>
        </p:nvSpPr>
        <p:spPr/>
        <p:txBody>
          <a:bodyPr/>
          <a:lstStyle/>
          <a:p>
            <a:pPr>
              <a:defRPr/>
            </a:pPr>
            <a:fld id="{646750D9-3B5B-4802-B121-994E210726FC}" type="slidenum">
              <a:rPr lang="ru-RU" smtClean="0"/>
              <a:pPr>
                <a:defRPr/>
              </a:pPr>
              <a:t>39</a:t>
            </a:fld>
            <a:endParaRPr lang="ru-RU"/>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lum bright="38000" contrast="-61000"/>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19672" y="260648"/>
            <a:ext cx="583282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smtClean="0">
                <a:solidFill>
                  <a:srgbClr val="FF0000"/>
                </a:solidFill>
                <a:latin typeface="+mj-lt"/>
                <a:ea typeface="+mj-ea"/>
                <a:cs typeface="+mj-cs"/>
              </a:rPr>
              <a:t>Objectives of rehabilitation:</a:t>
            </a:r>
            <a:endParaRPr kumimoji="0" lang="ru-RU" sz="36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Rectangle 3"/>
          <p:cNvSpPr txBox="1">
            <a:spLocks noChangeArrowheads="1"/>
          </p:cNvSpPr>
          <p:nvPr/>
        </p:nvSpPr>
        <p:spPr bwMode="auto">
          <a:xfrm>
            <a:off x="251520" y="980728"/>
            <a:ext cx="8463884" cy="5377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a:spcBef>
                <a:spcPct val="20000"/>
              </a:spcBef>
              <a:buFontTx/>
              <a:buChar char="•"/>
            </a:pPr>
            <a:r>
              <a:rPr lang="en-US" b="1" kern="0" dirty="0" smtClean="0">
                <a:latin typeface="+mn-lt"/>
                <a:cs typeface="+mn-cs"/>
              </a:rPr>
              <a:t>Particular attention is paid to restoring adaptation of the cardiovascular system to perform continuous operation of moderate intensity.</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Reduction of drug therapy.</a:t>
            </a:r>
          </a:p>
          <a:p>
            <a:pPr marL="342900" lvl="0" indent="-342900" algn="just">
              <a:spcBef>
                <a:spcPct val="20000"/>
              </a:spcBef>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Improvement of life</a:t>
            </a:r>
            <a:r>
              <a:rPr lang="en-US" b="1" kern="0" dirty="0" smtClean="0"/>
              <a:t> quality. </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Improvement of the general well-being.</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Significant reduction of the risk of disease complications.</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 Psychological </a:t>
            </a:r>
            <a:r>
              <a:rPr lang="en-US" b="1" kern="0" dirty="0" err="1" smtClean="0">
                <a:latin typeface="+mn-lt"/>
                <a:cs typeface="+mn-cs"/>
              </a:rPr>
              <a:t>readaptation</a:t>
            </a:r>
            <a:r>
              <a:rPr lang="en-US" b="1" kern="0" dirty="0" smtClean="0">
                <a:latin typeface="+mn-lt"/>
                <a:cs typeface="+mn-cs"/>
              </a:rPr>
              <a:t>.</a:t>
            </a:r>
            <a:endParaRPr kumimoji="0" lang="ru-RU"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Номер слайда 5"/>
          <p:cNvSpPr>
            <a:spLocks noGrp="1"/>
          </p:cNvSpPr>
          <p:nvPr>
            <p:ph type="sldNum" sz="quarter" idx="12"/>
          </p:nvPr>
        </p:nvSpPr>
        <p:spPr/>
        <p:txBody>
          <a:bodyPr/>
          <a:lstStyle/>
          <a:p>
            <a:pPr>
              <a:defRPr/>
            </a:pPr>
            <a:fld id="{646750D9-3B5B-4802-B121-994E210726FC}" type="slidenum">
              <a:rPr lang="ru-RU" smtClean="0"/>
              <a:pPr>
                <a:defRPr/>
              </a:pPr>
              <a:t>4</a:t>
            </a:fld>
            <a:endParaRPr lang="ru-RU"/>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lum bright="49000" contrast="-52000"/>
          </a:blip>
          <a:srcRect/>
          <a:stretch>
            <a:fillRect/>
          </a:stretch>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79512" y="1052736"/>
            <a:ext cx="8569647" cy="1511498"/>
          </a:xfrm>
        </p:spPr>
        <p:txBody>
          <a:bodyPr/>
          <a:lstStyle/>
          <a:p>
            <a:pPr algn="just" eaLnBrk="1" hangingPunct="1">
              <a:buNone/>
            </a:pPr>
            <a:r>
              <a:rPr lang="en-US" sz="2800" b="1" dirty="0" smtClean="0">
                <a:latin typeface="Arial" pitchFamily="34" charset="0"/>
                <a:cs typeface="Arial" pitchFamily="34" charset="0"/>
              </a:rPr>
              <a:t>Stage II </a:t>
            </a:r>
          </a:p>
          <a:p>
            <a:pPr algn="just" eaLnBrk="1" hangingPunct="1"/>
            <a:r>
              <a:rPr lang="en-US" sz="2800" dirty="0" smtClean="0">
                <a:latin typeface="Arial" pitchFamily="34" charset="0"/>
                <a:cs typeface="Arial" pitchFamily="34" charset="0"/>
              </a:rPr>
              <a:t>Duration of each stage is 12 weeks</a:t>
            </a:r>
          </a:p>
          <a:p>
            <a:pPr algn="just" eaLnBrk="1" hangingPunct="1"/>
            <a:r>
              <a:rPr lang="en-US" sz="2800" dirty="0" smtClean="0">
                <a:latin typeface="Arial" pitchFamily="34" charset="0"/>
                <a:cs typeface="Arial" pitchFamily="34" charset="0"/>
              </a:rPr>
              <a:t>Frequency of sessions - 5 times a week</a:t>
            </a:r>
          </a:p>
          <a:p>
            <a:pPr algn="just" eaLnBrk="1" hangingPunct="1"/>
            <a:r>
              <a:rPr lang="en-US" sz="2800" dirty="0" smtClean="0">
                <a:latin typeface="Arial" pitchFamily="34" charset="0"/>
                <a:cs typeface="Arial" pitchFamily="34" charset="0"/>
              </a:rPr>
              <a:t>Speed ​​- 20 min/km</a:t>
            </a:r>
          </a:p>
          <a:p>
            <a:pPr algn="just" eaLnBrk="1" hangingPunct="1"/>
            <a:r>
              <a:rPr lang="en-US" sz="2800" dirty="0" smtClean="0">
                <a:latin typeface="Arial" pitchFamily="34" charset="0"/>
                <a:cs typeface="Arial" pitchFamily="34" charset="0"/>
              </a:rPr>
              <a:t>Distance - 2 km</a:t>
            </a:r>
          </a:p>
          <a:p>
            <a:pPr algn="just" eaLnBrk="1" hangingPunct="1"/>
            <a:r>
              <a:rPr lang="en-US" sz="2800" dirty="0" smtClean="0">
                <a:latin typeface="Arial" pitchFamily="34" charset="0"/>
                <a:cs typeface="Arial" pitchFamily="34" charset="0"/>
              </a:rPr>
              <a:t>With a stable clinical course - transition to a permanent form of exercise</a:t>
            </a:r>
            <a:endParaRPr lang="ru-RU" sz="2800" dirty="0" smtClean="0">
              <a:latin typeface="Arial" pitchFamily="34" charset="0"/>
              <a:cs typeface="Arial" pitchFamily="34" charset="0"/>
            </a:endParaRPr>
          </a:p>
        </p:txBody>
      </p:sp>
      <p:sp>
        <p:nvSpPr>
          <p:cNvPr id="23556"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6" name="Rectangle 3"/>
          <p:cNvSpPr txBox="1">
            <a:spLocks noChangeArrowheads="1"/>
          </p:cNvSpPr>
          <p:nvPr/>
        </p:nvSpPr>
        <p:spPr bwMode="auto">
          <a:xfrm>
            <a:off x="1571604" y="5500702"/>
            <a:ext cx="7286676" cy="1071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1" fontAlgn="base" latinLnBrk="0" hangingPunct="1">
              <a:lnSpc>
                <a:spcPct val="100000"/>
              </a:lnSpc>
              <a:spcBef>
                <a:spcPct val="20000"/>
              </a:spcBef>
              <a:spcAft>
                <a:spcPct val="0"/>
              </a:spcAft>
              <a:buClrTx/>
              <a:buSzTx/>
              <a:buFontTx/>
              <a:buChar char="•"/>
              <a:tabLst/>
              <a:defRPr/>
            </a:pP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II этап</a:t>
            </a:r>
          </a:p>
          <a:p>
            <a:pPr marL="0" marR="0" lvl="1" algn="just" defTabSz="914400" rtl="0" eaLnBrk="1" fontAlgn="base" latinLnBrk="0" hangingPunct="1">
              <a:lnSpc>
                <a:spcPct val="100000"/>
              </a:lnSpc>
              <a:spcBef>
                <a:spcPct val="20000"/>
              </a:spcBef>
              <a:spcAft>
                <a:spcPct val="0"/>
              </a:spcAft>
              <a:buClrTx/>
              <a:buSzTx/>
              <a:buFontTx/>
              <a:buChar char="–"/>
              <a:tabLst/>
              <a:defRPr/>
            </a:pP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Продолжительность этапа 12 недель</a:t>
            </a:r>
          </a:p>
          <a:p>
            <a:pPr marL="0" marR="0" lvl="1" algn="just" defTabSz="914400" rtl="0" eaLnBrk="1" fontAlgn="base" latinLnBrk="0" hangingPunct="1">
              <a:lnSpc>
                <a:spcPct val="100000"/>
              </a:lnSpc>
              <a:spcBef>
                <a:spcPct val="20000"/>
              </a:spcBef>
              <a:spcAft>
                <a:spcPct val="0"/>
              </a:spcAft>
              <a:buClrTx/>
              <a:buSzTx/>
              <a:buFontTx/>
              <a:buChar char="–"/>
              <a:tabLst/>
              <a:defRPr/>
            </a:pP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Частота занятий 5 раз в неделю</a:t>
            </a:r>
          </a:p>
          <a:p>
            <a:pPr marL="0" marR="0" lvl="1" algn="just" defTabSz="914400" rtl="0" eaLnBrk="1" fontAlgn="base" latinLnBrk="0" hangingPunct="1">
              <a:lnSpc>
                <a:spcPct val="100000"/>
              </a:lnSpc>
              <a:spcBef>
                <a:spcPct val="20000"/>
              </a:spcBef>
              <a:spcAft>
                <a:spcPct val="0"/>
              </a:spcAft>
              <a:buClrTx/>
              <a:buSzTx/>
              <a:buFontTx/>
              <a:buChar char="–"/>
              <a:tabLst/>
              <a:defRPr/>
            </a:pP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Скорость движения – 20 мин/км</a:t>
            </a:r>
          </a:p>
          <a:p>
            <a:pPr marL="0" marR="0" lvl="1" algn="just" defTabSz="914400" rtl="0" eaLnBrk="1" fontAlgn="base" latinLnBrk="0" hangingPunct="1">
              <a:lnSpc>
                <a:spcPct val="100000"/>
              </a:lnSpc>
              <a:spcBef>
                <a:spcPct val="20000"/>
              </a:spcBef>
              <a:spcAft>
                <a:spcPct val="0"/>
              </a:spcAft>
              <a:buClrTx/>
              <a:buSzTx/>
              <a:buFontTx/>
              <a:buChar char="–"/>
              <a:tabLst/>
              <a:defRPr/>
            </a:pP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Расстояние – 2 км</a:t>
            </a:r>
          </a:p>
          <a:p>
            <a:pPr marL="0" marR="0" lvl="1" algn="just" defTabSz="914400" rtl="0" eaLnBrk="1" fontAlgn="base" latinLnBrk="0" hangingPunct="1">
              <a:lnSpc>
                <a:spcPct val="100000"/>
              </a:lnSpc>
              <a:spcBef>
                <a:spcPct val="20000"/>
              </a:spcBef>
              <a:spcAft>
                <a:spcPct val="0"/>
              </a:spcAft>
              <a:buClrTx/>
              <a:buSzTx/>
              <a:buFontTx/>
              <a:buChar char="–"/>
              <a:tabLst/>
              <a:defRPr/>
            </a:pPr>
            <a:r>
              <a:rPr kumimoji="0" lang="ru-RU" sz="1200" b="0" i="0" u="none" strike="noStrike" kern="0" cap="none" spc="0" normalizeH="0" baseline="0" noProof="0" dirty="0" smtClean="0">
                <a:ln>
                  <a:noFill/>
                </a:ln>
                <a:solidFill>
                  <a:schemeClr val="tx1"/>
                </a:solidFill>
                <a:effectLst/>
                <a:uLnTx/>
                <a:uFillTx/>
                <a:latin typeface="Arial" pitchFamily="34" charset="0"/>
                <a:cs typeface="Arial" pitchFamily="34" charset="0"/>
              </a:rPr>
              <a:t>При стабильном клиническом течении – переход на постоянную форму занятий</a:t>
            </a:r>
          </a:p>
        </p:txBody>
      </p:sp>
      <p:sp>
        <p:nvSpPr>
          <p:cNvPr id="8" name="Rectangle 2"/>
          <p:cNvSpPr txBox="1">
            <a:spLocks noChangeArrowheads="1"/>
          </p:cNvSpPr>
          <p:nvPr/>
        </p:nvSpPr>
        <p:spPr bwMode="auto">
          <a:xfrm>
            <a:off x="683568" y="260648"/>
            <a:ext cx="7848872"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3200" b="1" kern="0" dirty="0" smtClean="0">
                <a:solidFill>
                  <a:srgbClr val="FF0000"/>
                </a:solidFill>
              </a:rPr>
              <a:t>Methods of physical load </a:t>
            </a:r>
          </a:p>
          <a:p>
            <a:pPr lvl="0" algn="ctr"/>
            <a:r>
              <a:rPr lang="en-US" sz="3200" b="1" kern="0" dirty="0" smtClean="0">
                <a:solidFill>
                  <a:srgbClr val="FF0000"/>
                </a:solidFill>
              </a:rPr>
              <a:t>in the form of walking</a:t>
            </a:r>
            <a:endParaRPr lang="ru-RU" sz="3200" b="1" kern="0" dirty="0" smtClean="0">
              <a:solidFill>
                <a:srgbClr val="FF0000"/>
              </a:solidFill>
            </a:endParaRPr>
          </a:p>
        </p:txBody>
      </p:sp>
      <p:sp>
        <p:nvSpPr>
          <p:cNvPr id="9" name="Номер слайда 8"/>
          <p:cNvSpPr>
            <a:spLocks noGrp="1"/>
          </p:cNvSpPr>
          <p:nvPr>
            <p:ph type="sldNum" sz="quarter" idx="12"/>
          </p:nvPr>
        </p:nvSpPr>
        <p:spPr/>
        <p:txBody>
          <a:bodyPr/>
          <a:lstStyle/>
          <a:p>
            <a:pPr>
              <a:defRPr/>
            </a:pPr>
            <a:fld id="{38DA345E-044C-4B05-81A0-DAE3EBC25F4E}" type="slidenum">
              <a:rPr lang="ru-RU" smtClean="0"/>
              <a:pPr>
                <a:defRPr/>
              </a:pPr>
              <a:t>40</a:t>
            </a:fld>
            <a:endParaRPr lang="ru-RU"/>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lum bright="25000" contrast="-42000"/>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3568" y="1988840"/>
            <a:ext cx="7772400" cy="2492375"/>
          </a:xfrm>
        </p:spPr>
        <p:txBody>
          <a:bodyPr/>
          <a:lstStyle/>
          <a:p>
            <a:pPr algn="l" eaLnBrk="1" hangingPunct="1"/>
            <a:r>
              <a:rPr lang="en-US" sz="5400" b="1" dirty="0" smtClean="0">
                <a:solidFill>
                  <a:schemeClr val="tx1"/>
                </a:solidFill>
              </a:rPr>
              <a:t>Rehabilitation in case of the diseases of cardiovascular system</a:t>
            </a:r>
            <a:endParaRPr lang="ru-RU" sz="5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lum bright="56000" contrast="-37000"/>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500694" y="4429132"/>
            <a:ext cx="2286016" cy="2024204"/>
          </a:xfrm>
          <a:ln>
            <a:solidFill>
              <a:schemeClr val="hlink"/>
            </a:solidFill>
          </a:ln>
        </p:spPr>
        <p:txBody>
          <a:bodyPr/>
          <a:lstStyle/>
          <a:p>
            <a:pPr algn="just" eaLnBrk="1" hangingPunct="1"/>
            <a:r>
              <a:rPr lang="ru-RU" sz="1100" dirty="0" smtClean="0">
                <a:solidFill>
                  <a:srgbClr val="FFFF00"/>
                </a:solidFill>
              </a:rPr>
              <a:t>Инфаркт Миокарда – это некроз сердечной мышцы, обусловленный её длительной ишемией вследствие спазма или тромбоза коронарных артерий.</a:t>
            </a:r>
            <a:br>
              <a:rPr lang="ru-RU" sz="1100" dirty="0" smtClean="0">
                <a:solidFill>
                  <a:srgbClr val="FFFF00"/>
                </a:solidFill>
              </a:rPr>
            </a:br>
            <a:endParaRPr lang="ru-RU" sz="1100" dirty="0" smtClean="0">
              <a:solidFill>
                <a:srgbClr val="FFFF00"/>
              </a:solidFill>
            </a:endParaRPr>
          </a:p>
        </p:txBody>
      </p:sp>
      <p:sp>
        <p:nvSpPr>
          <p:cNvPr id="4" name="Rectangle 2"/>
          <p:cNvSpPr txBox="1">
            <a:spLocks noChangeArrowheads="1"/>
          </p:cNvSpPr>
          <p:nvPr/>
        </p:nvSpPr>
        <p:spPr bwMode="auto">
          <a:xfrm>
            <a:off x="755576" y="2636912"/>
            <a:ext cx="8205788" cy="15841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2800" b="1" kern="0" dirty="0" smtClean="0">
                <a:solidFill>
                  <a:srgbClr val="C00000"/>
                </a:solidFill>
                <a:latin typeface="+mj-lt"/>
                <a:ea typeface="+mj-ea"/>
                <a:cs typeface="+mj-cs"/>
              </a:rPr>
              <a:t>Myocardial infarction </a:t>
            </a:r>
            <a:r>
              <a:rPr lang="en-US" sz="2800" b="1" kern="0" dirty="0" smtClean="0">
                <a:solidFill>
                  <a:schemeClr val="tx2"/>
                </a:solidFill>
                <a:latin typeface="+mj-lt"/>
                <a:ea typeface="+mj-ea"/>
                <a:cs typeface="+mj-cs"/>
              </a:rPr>
              <a:t>is a necrosis of the heart muscle due to its prolonged ischemia caused by spasm or thrombosis of the coronary arteries. </a:t>
            </a:r>
            <a:r>
              <a:rPr kumimoji="0" lang="ru-RU" sz="2800" b="1" i="0" u="none" strike="noStrike" kern="0" cap="none" spc="0" normalizeH="0" baseline="0" noProof="0" dirty="0" smtClean="0">
                <a:ln>
                  <a:noFill/>
                </a:ln>
                <a:solidFill>
                  <a:schemeClr val="tx2"/>
                </a:solidFill>
                <a:effectLst/>
                <a:uLnTx/>
                <a:uFillTx/>
                <a:latin typeface="+mj-lt"/>
                <a:ea typeface="+mj-ea"/>
                <a:cs typeface="+mj-cs"/>
              </a:rPr>
              <a:t/>
            </a:r>
            <a:br>
              <a:rPr kumimoji="0" lang="ru-RU" sz="2800" b="1" i="0" u="none" strike="noStrike" kern="0" cap="none" spc="0" normalizeH="0" baseline="0" noProof="0" dirty="0" smtClean="0">
                <a:ln>
                  <a:noFill/>
                </a:ln>
                <a:solidFill>
                  <a:schemeClr val="tx2"/>
                </a:solidFill>
                <a:effectLst/>
                <a:uLnTx/>
                <a:uFillTx/>
                <a:latin typeface="+mj-lt"/>
                <a:ea typeface="+mj-ea"/>
                <a:cs typeface="+mj-cs"/>
              </a:rPr>
            </a:br>
            <a:endParaRPr kumimoji="0" lang="ru-RU" sz="28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Номер слайда 4"/>
          <p:cNvSpPr>
            <a:spLocks noGrp="1"/>
          </p:cNvSpPr>
          <p:nvPr>
            <p:ph type="sldNum" sz="quarter" idx="12"/>
          </p:nvPr>
        </p:nvSpPr>
        <p:spPr/>
        <p:txBody>
          <a:bodyPr/>
          <a:lstStyle/>
          <a:p>
            <a:pPr>
              <a:defRPr/>
            </a:pPr>
            <a:fld id="{646750D9-3B5B-4802-B121-994E210726FC}" type="slidenum">
              <a:rPr lang="ru-RU" smtClean="0"/>
              <a:pPr>
                <a:defRPr/>
              </a:pPr>
              <a:t>42</a:t>
            </a:fld>
            <a:endParaRPr lang="ru-RU"/>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alphaModFix amt="84000"/>
            <a:lum bright="4000" contrast="33000"/>
          </a:blip>
          <a:srcRect/>
          <a:stretch>
            <a:fillRect l="38000" t="12000" r="-2000" b="6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7544" y="188640"/>
            <a:ext cx="6984776" cy="6477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sz="3600" b="1" i="0" u="none" strike="noStrike" kern="0" cap="none" spc="0" normalizeH="0" baseline="0" noProof="0" dirty="0" smtClean="0">
                <a:ln>
                  <a:noFill/>
                </a:ln>
                <a:solidFill>
                  <a:schemeClr val="tx1"/>
                </a:solidFill>
                <a:effectLst/>
                <a:uLnTx/>
                <a:uFillTx/>
                <a:latin typeface="+mj-lt"/>
                <a:ea typeface="+mj-ea"/>
                <a:cs typeface="+mj-cs"/>
              </a:rPr>
              <a:t>Factors of </a:t>
            </a:r>
            <a:r>
              <a:rPr lang="en-US" sz="3600" b="1" kern="0" noProof="0" dirty="0" smtClean="0">
                <a:solidFill>
                  <a:schemeClr val="tx2"/>
                </a:solidFill>
              </a:rPr>
              <a:t>m</a:t>
            </a:r>
            <a:r>
              <a:rPr lang="en-US" sz="3600" b="1" kern="0" dirty="0" err="1" smtClean="0">
                <a:solidFill>
                  <a:schemeClr val="tx2"/>
                </a:solidFill>
              </a:rPr>
              <a:t>yocardial</a:t>
            </a:r>
            <a:r>
              <a:rPr lang="en-US" sz="3600" b="1" kern="0" dirty="0" smtClean="0">
                <a:solidFill>
                  <a:schemeClr val="tx2"/>
                </a:solidFill>
              </a:rPr>
              <a:t> infarction</a:t>
            </a:r>
            <a:r>
              <a:rPr kumimoji="0" lang="en-US" sz="3600" b="1" i="0" u="none" strike="noStrike" kern="0" cap="none" spc="0" normalizeH="0" baseline="0" noProof="0" dirty="0" smtClean="0">
                <a:ln>
                  <a:noFill/>
                </a:ln>
                <a:solidFill>
                  <a:schemeClr val="tx1"/>
                </a:solidFill>
                <a:effectLst/>
                <a:uLnTx/>
                <a:uFillTx/>
                <a:latin typeface="+mj-lt"/>
                <a:ea typeface="+mj-ea"/>
                <a:cs typeface="+mj-cs"/>
              </a:rPr>
              <a:t>:</a:t>
            </a:r>
            <a:endParaRPr kumimoji="0" lang="ru-RU" sz="3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Rectangle 3"/>
          <p:cNvSpPr txBox="1">
            <a:spLocks noChangeArrowheads="1"/>
          </p:cNvSpPr>
          <p:nvPr/>
        </p:nvSpPr>
        <p:spPr bwMode="auto">
          <a:xfrm>
            <a:off x="107504" y="1340768"/>
            <a:ext cx="5148064" cy="4088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r>
              <a:rPr lang="en-US" sz="2800" b="1" kern="0" dirty="0" smtClean="0">
                <a:latin typeface="+mn-lt"/>
                <a:cs typeface="+mn-cs"/>
              </a:rPr>
              <a:t>Atherosclerosis</a:t>
            </a:r>
          </a:p>
          <a:p>
            <a:pPr marL="342900" lvl="0" indent="-342900">
              <a:spcBef>
                <a:spcPct val="20000"/>
              </a:spcBef>
              <a:buFontTx/>
              <a:buChar char="•"/>
            </a:pPr>
            <a:r>
              <a:rPr lang="en-US" sz="2800" b="1" kern="0" dirty="0" smtClean="0">
                <a:latin typeface="+mn-lt"/>
                <a:cs typeface="+mn-cs"/>
              </a:rPr>
              <a:t>Age</a:t>
            </a:r>
          </a:p>
          <a:p>
            <a:pPr marL="342900" lvl="0" indent="-342900">
              <a:spcBef>
                <a:spcPct val="20000"/>
              </a:spcBef>
              <a:buFontTx/>
              <a:buChar char="•"/>
            </a:pPr>
            <a:r>
              <a:rPr lang="en-US" sz="2800" b="1" kern="0" dirty="0" smtClean="0">
                <a:latin typeface="+mn-lt"/>
                <a:cs typeface="+mn-cs"/>
              </a:rPr>
              <a:t>Arterial  hypertension</a:t>
            </a:r>
          </a:p>
          <a:p>
            <a:pPr marL="342900" lvl="0" indent="-342900">
              <a:spcBef>
                <a:spcPct val="20000"/>
              </a:spcBef>
              <a:buFontTx/>
              <a:buChar char="•"/>
            </a:pPr>
            <a:r>
              <a:rPr lang="en-US" sz="2800" b="1" kern="0" dirty="0" smtClean="0">
                <a:latin typeface="+mn-lt"/>
                <a:cs typeface="+mn-cs"/>
              </a:rPr>
              <a:t>Smoking</a:t>
            </a:r>
          </a:p>
          <a:p>
            <a:pPr marL="342900" lvl="0" indent="-342900">
              <a:spcBef>
                <a:spcPct val="20000"/>
              </a:spcBef>
              <a:buFontTx/>
              <a:buChar char="•"/>
            </a:pPr>
            <a:r>
              <a:rPr lang="en-US" sz="2800" b="1" kern="0" dirty="0" smtClean="0">
                <a:latin typeface="+mn-lt"/>
                <a:cs typeface="+mn-cs"/>
              </a:rPr>
              <a:t>Obesity and other</a:t>
            </a:r>
          </a:p>
          <a:p>
            <a:pPr marL="342900" lvl="0" indent="-342900">
              <a:spcBef>
                <a:spcPct val="20000"/>
              </a:spcBef>
            </a:pPr>
            <a:r>
              <a:rPr lang="en-US" sz="2800" b="1" kern="0" dirty="0" smtClean="0">
                <a:latin typeface="+mn-lt"/>
                <a:cs typeface="+mn-cs"/>
              </a:rPr>
              <a:t>    disorders of fat</a:t>
            </a:r>
          </a:p>
          <a:p>
            <a:pPr marL="342900" lvl="0" indent="-342900">
              <a:spcBef>
                <a:spcPct val="20000"/>
              </a:spcBef>
            </a:pPr>
            <a:r>
              <a:rPr lang="en-US" sz="2800" b="1" kern="0" dirty="0" smtClean="0">
                <a:latin typeface="+mn-lt"/>
                <a:cs typeface="+mn-cs"/>
              </a:rPr>
              <a:t>    metabolism</a:t>
            </a:r>
          </a:p>
          <a:p>
            <a:pPr marL="342900" lvl="0" indent="-342900">
              <a:spcBef>
                <a:spcPct val="20000"/>
              </a:spcBef>
              <a:buFontTx/>
              <a:buChar char="•"/>
            </a:pPr>
            <a:r>
              <a:rPr lang="en-US" sz="2800" b="1" kern="0" dirty="0" smtClean="0">
                <a:latin typeface="+mn-lt"/>
                <a:cs typeface="+mn-cs"/>
              </a:rPr>
              <a:t>Lack of exercise</a:t>
            </a:r>
            <a:endParaRPr kumimoji="0" lang="ru-RU" sz="2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Прямоугольник 6"/>
          <p:cNvSpPr/>
          <p:nvPr/>
        </p:nvSpPr>
        <p:spPr>
          <a:xfrm>
            <a:off x="6942756" y="4149080"/>
            <a:ext cx="2201244" cy="461665"/>
          </a:xfrm>
          <a:prstGeom prst="rect">
            <a:avLst/>
          </a:prstGeom>
          <a:solidFill>
            <a:schemeClr val="bg1"/>
          </a:solidFill>
        </p:spPr>
        <p:txBody>
          <a:bodyPr wrap="square">
            <a:spAutoFit/>
          </a:bodyPr>
          <a:lstStyle/>
          <a:p>
            <a:pPr marL="342900" lvl="0" indent="-342900">
              <a:spcBef>
                <a:spcPct val="20000"/>
              </a:spcBef>
            </a:pPr>
            <a:r>
              <a:rPr lang="en-US" b="1" kern="0" dirty="0" smtClean="0"/>
              <a:t>atherosclerosis</a:t>
            </a:r>
          </a:p>
        </p:txBody>
      </p:sp>
      <p:sp>
        <p:nvSpPr>
          <p:cNvPr id="6" name="Прямоугольник 5"/>
          <p:cNvSpPr/>
          <p:nvPr/>
        </p:nvSpPr>
        <p:spPr>
          <a:xfrm>
            <a:off x="6876256" y="1988840"/>
            <a:ext cx="2267744" cy="830997"/>
          </a:xfrm>
          <a:prstGeom prst="rect">
            <a:avLst/>
          </a:prstGeom>
          <a:solidFill>
            <a:schemeClr val="bg1"/>
          </a:solidFill>
        </p:spPr>
        <p:txBody>
          <a:bodyPr wrap="square">
            <a:spAutoFit/>
          </a:bodyPr>
          <a:lstStyle/>
          <a:p>
            <a:r>
              <a:rPr lang="en-US" b="1" dirty="0" smtClean="0"/>
              <a:t>atherosclerosis </a:t>
            </a:r>
            <a:r>
              <a:rPr lang="en-US" dirty="0" smtClean="0"/>
              <a:t>and</a:t>
            </a:r>
            <a:r>
              <a:rPr lang="en-US" b="1" dirty="0" smtClean="0"/>
              <a:t> thrombosis</a:t>
            </a:r>
            <a:endParaRPr lang="uk-UA" b="1" dirty="0"/>
          </a:p>
        </p:txBody>
      </p:sp>
      <p:sp>
        <p:nvSpPr>
          <p:cNvPr id="8" name="Прямоугольник 7"/>
          <p:cNvSpPr/>
          <p:nvPr/>
        </p:nvSpPr>
        <p:spPr>
          <a:xfrm>
            <a:off x="7380312" y="5949280"/>
            <a:ext cx="1007007" cy="461665"/>
          </a:xfrm>
          <a:prstGeom prst="rect">
            <a:avLst/>
          </a:prstGeom>
          <a:solidFill>
            <a:schemeClr val="bg1"/>
          </a:solidFill>
        </p:spPr>
        <p:txBody>
          <a:bodyPr wrap="none">
            <a:spAutoFit/>
          </a:bodyPr>
          <a:lstStyle/>
          <a:p>
            <a:r>
              <a:rPr lang="en-US" b="1" dirty="0" smtClean="0"/>
              <a:t>spasm</a:t>
            </a:r>
            <a:endParaRPr lang="uk-UA" b="1" dirty="0"/>
          </a:p>
        </p:txBody>
      </p:sp>
      <p:sp>
        <p:nvSpPr>
          <p:cNvPr id="9" name="Номер слайда 8"/>
          <p:cNvSpPr>
            <a:spLocks noGrp="1"/>
          </p:cNvSpPr>
          <p:nvPr>
            <p:ph type="sldNum" sz="quarter" idx="12"/>
          </p:nvPr>
        </p:nvSpPr>
        <p:spPr/>
        <p:txBody>
          <a:bodyPr/>
          <a:lstStyle/>
          <a:p>
            <a:pPr>
              <a:defRPr/>
            </a:pPr>
            <a:fld id="{646750D9-3B5B-4802-B121-994E210726FC}" type="slidenum">
              <a:rPr lang="ru-RU" smtClean="0"/>
              <a:pPr>
                <a:defRPr/>
              </a:pPr>
              <a:t>43</a:t>
            </a:fld>
            <a:endParaRPr lang="ru-RU"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lum bright="38000" contrast="-61000"/>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19672" y="260648"/>
            <a:ext cx="583282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smtClean="0">
                <a:solidFill>
                  <a:srgbClr val="FF0000"/>
                </a:solidFill>
                <a:latin typeface="+mj-lt"/>
                <a:ea typeface="+mj-ea"/>
                <a:cs typeface="+mj-cs"/>
              </a:rPr>
              <a:t>Objectives of rehabilitation:</a:t>
            </a:r>
            <a:endParaRPr kumimoji="0" lang="ru-RU" sz="36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Rectangle 3"/>
          <p:cNvSpPr txBox="1">
            <a:spLocks noChangeArrowheads="1"/>
          </p:cNvSpPr>
          <p:nvPr/>
        </p:nvSpPr>
        <p:spPr bwMode="auto">
          <a:xfrm>
            <a:off x="251520" y="980728"/>
            <a:ext cx="8463884" cy="5377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a:spcBef>
                <a:spcPct val="20000"/>
              </a:spcBef>
              <a:buFontTx/>
              <a:buChar char="•"/>
            </a:pPr>
            <a:r>
              <a:rPr lang="en-US" b="1" kern="0" dirty="0" smtClean="0">
                <a:latin typeface="+mn-lt"/>
                <a:cs typeface="+mn-cs"/>
              </a:rPr>
              <a:t>Particular attention is paid to restoring adaptation of the cardiovascular system to perform continuous operation of moderate intensity.</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Reduction of drug therapy.</a:t>
            </a:r>
          </a:p>
          <a:p>
            <a:pPr marL="342900" lvl="0" indent="-342900" algn="just">
              <a:spcBef>
                <a:spcPct val="20000"/>
              </a:spcBef>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Improvement of life</a:t>
            </a:r>
            <a:r>
              <a:rPr lang="en-US" b="1" kern="0" dirty="0" smtClean="0"/>
              <a:t> quality. </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Improvement of the general well-being.</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Significant reduction of the risk of disease complications.</a:t>
            </a:r>
          </a:p>
          <a:p>
            <a:pPr marL="342900" lvl="0" indent="-342900" algn="just">
              <a:spcBef>
                <a:spcPct val="20000"/>
              </a:spcBef>
              <a:buFontTx/>
              <a:buChar char="•"/>
            </a:pPr>
            <a:endParaRPr lang="en-US" sz="2000" b="1" kern="0" dirty="0" smtClean="0">
              <a:latin typeface="+mn-lt"/>
              <a:cs typeface="+mn-cs"/>
            </a:endParaRPr>
          </a:p>
          <a:p>
            <a:pPr marL="342900" lvl="0" indent="-342900" algn="just">
              <a:spcBef>
                <a:spcPct val="20000"/>
              </a:spcBef>
              <a:buFontTx/>
              <a:buChar char="•"/>
            </a:pPr>
            <a:r>
              <a:rPr lang="en-US" b="1" kern="0" dirty="0" smtClean="0">
                <a:latin typeface="+mn-lt"/>
                <a:cs typeface="+mn-cs"/>
              </a:rPr>
              <a:t> Psychological </a:t>
            </a:r>
            <a:r>
              <a:rPr lang="en-US" b="1" kern="0" dirty="0" err="1" smtClean="0">
                <a:latin typeface="+mn-lt"/>
                <a:cs typeface="+mn-cs"/>
              </a:rPr>
              <a:t>readaptation</a:t>
            </a:r>
            <a:r>
              <a:rPr lang="en-US" b="1" kern="0" dirty="0" smtClean="0">
                <a:latin typeface="+mn-lt"/>
                <a:cs typeface="+mn-cs"/>
              </a:rPr>
              <a:t>.</a:t>
            </a:r>
            <a:endParaRPr kumimoji="0" lang="ru-RU"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Номер слайда 5"/>
          <p:cNvSpPr>
            <a:spLocks noGrp="1"/>
          </p:cNvSpPr>
          <p:nvPr>
            <p:ph type="sldNum" sz="quarter" idx="12"/>
          </p:nvPr>
        </p:nvSpPr>
        <p:spPr/>
        <p:txBody>
          <a:bodyPr/>
          <a:lstStyle/>
          <a:p>
            <a:pPr>
              <a:defRPr/>
            </a:pPr>
            <a:fld id="{646750D9-3B5B-4802-B121-994E210726FC}" type="slidenum">
              <a:rPr lang="ru-RU" smtClean="0"/>
              <a:pPr>
                <a:defRPr/>
              </a:pPr>
              <a:t>44</a:t>
            </a:fld>
            <a:endParaRPr lang="ru-RU"/>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28597" y="5214950"/>
            <a:ext cx="8215370" cy="1643050"/>
          </a:xfrm>
        </p:spPr>
        <p:txBody>
          <a:bodyPr/>
          <a:lstStyle/>
          <a:p>
            <a:pPr algn="just" eaLnBrk="1" hangingPunct="1">
              <a:lnSpc>
                <a:spcPct val="80000"/>
              </a:lnSpc>
              <a:buFontTx/>
              <a:buNone/>
            </a:pPr>
            <a:r>
              <a:rPr lang="ru-RU" sz="1000" b="1" dirty="0" smtClean="0">
                <a:solidFill>
                  <a:srgbClr val="CC0000"/>
                </a:solidFill>
                <a:latin typeface="Arial" pitchFamily="34" charset="0"/>
                <a:cs typeface="Arial" pitchFamily="34" charset="0"/>
              </a:rPr>
              <a:t> </a:t>
            </a:r>
            <a:endParaRPr lang="ru-RU" sz="1000" b="1" dirty="0" smtClean="0">
              <a:solidFill>
                <a:srgbClr val="0000CC"/>
              </a:solidFill>
              <a:latin typeface="Arial" pitchFamily="34" charset="0"/>
              <a:cs typeface="Arial" pitchFamily="34" charset="0"/>
            </a:endParaRPr>
          </a:p>
          <a:p>
            <a:pPr eaLnBrk="1" hangingPunct="1">
              <a:lnSpc>
                <a:spcPct val="80000"/>
              </a:lnSpc>
            </a:pPr>
            <a:endParaRPr lang="ru-RU" sz="1000" b="1" dirty="0" smtClean="0">
              <a:solidFill>
                <a:srgbClr val="0000CC"/>
              </a:solidFill>
              <a:latin typeface="Arial" pitchFamily="34" charset="0"/>
              <a:cs typeface="Arial" pitchFamily="34" charset="0"/>
            </a:endParaRPr>
          </a:p>
        </p:txBody>
      </p:sp>
      <p:sp>
        <p:nvSpPr>
          <p:cNvPr id="4" name="Rectangle 2"/>
          <p:cNvSpPr txBox="1">
            <a:spLocks noChangeArrowheads="1"/>
          </p:cNvSpPr>
          <p:nvPr/>
        </p:nvSpPr>
        <p:spPr bwMode="auto">
          <a:xfrm>
            <a:off x="395536" y="116633"/>
            <a:ext cx="8280920" cy="669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Means of rehabilitation</a:t>
            </a:r>
            <a:r>
              <a:rPr kumimoji="0" lang="ru-RU" sz="36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3600" b="1" i="0" u="none" strike="noStrike" kern="0" cap="none" spc="0" normalizeH="0" baseline="0" noProof="0" dirty="0" smtClean="0">
              <a:ln>
                <a:noFill/>
              </a:ln>
              <a:solidFill>
                <a:schemeClr val="tx2"/>
              </a:solidFill>
              <a:effectLst/>
              <a:uLnTx/>
              <a:uFillTx/>
              <a:latin typeface="+mj-lt"/>
              <a:ea typeface="+mj-ea"/>
              <a:cs typeface="+mj-cs"/>
            </a:endParaRPr>
          </a:p>
          <a:p>
            <a:pPr marR="0" lvl="0" defTabSz="914400" rtl="0" eaLnBrk="1" fontAlgn="base" latinLnBrk="0" hangingPunct="1">
              <a:lnSpc>
                <a:spcPct val="100000"/>
              </a:lnSpc>
              <a:spcBef>
                <a:spcPct val="0"/>
              </a:spcBef>
              <a:spcAft>
                <a:spcPct val="0"/>
              </a:spcAft>
              <a:buClrTx/>
              <a:buSzTx/>
              <a:buFontTx/>
              <a:buNone/>
              <a:tabLst/>
              <a:defRPr/>
            </a:pPr>
            <a:r>
              <a:rPr kumimoji="0" lang="ru-RU" sz="4000" b="1" i="0" u="none" strike="noStrike" kern="0" cap="none" spc="0" normalizeH="0" baseline="0" noProof="0" dirty="0" smtClean="0">
                <a:ln>
                  <a:noFill/>
                </a:ln>
                <a:solidFill>
                  <a:schemeClr val="tx2"/>
                </a:solidFill>
                <a:effectLst/>
                <a:uLnTx/>
                <a:uFillTx/>
                <a:latin typeface="+mj-lt"/>
                <a:ea typeface="+mj-ea"/>
                <a:cs typeface="+mj-cs"/>
              </a:rPr>
              <a:t> </a:t>
            </a:r>
            <a:r>
              <a:rPr kumimoji="0" lang="ru-RU" sz="3200" b="1" i="0" u="none" strike="noStrike" kern="0" cap="none" spc="0" normalizeH="0" baseline="0" noProof="0" dirty="0" smtClean="0">
                <a:ln>
                  <a:noFill/>
                </a:ln>
                <a:solidFill>
                  <a:srgbClr val="CC0000"/>
                </a:solidFill>
                <a:effectLst/>
                <a:uLnTx/>
                <a:uFillTx/>
                <a:latin typeface="+mj-lt"/>
                <a:ea typeface="+mj-ea"/>
                <a:cs typeface="+mj-cs"/>
              </a:rPr>
              <a:t>1</a:t>
            </a:r>
            <a:r>
              <a:rPr lang="en-US" sz="3200" b="1" kern="0" dirty="0" smtClean="0">
                <a:solidFill>
                  <a:srgbClr val="CC0000"/>
                </a:solidFill>
                <a:latin typeface="+mj-lt"/>
                <a:ea typeface="+mj-ea"/>
                <a:cs typeface="+mj-cs"/>
              </a:rPr>
              <a:t>.</a:t>
            </a:r>
            <a:r>
              <a:rPr kumimoji="0" lang="ru-RU" sz="3200" b="1" i="0" u="none" strike="noStrike" kern="0" cap="none" spc="0" normalizeH="0" baseline="0" noProof="0" dirty="0" smtClean="0">
                <a:ln>
                  <a:noFill/>
                </a:ln>
                <a:solidFill>
                  <a:srgbClr val="CC0000"/>
                </a:solidFill>
                <a:effectLst/>
                <a:uLnTx/>
                <a:uFillTx/>
                <a:latin typeface="+mj-lt"/>
                <a:ea typeface="+mj-ea"/>
                <a:cs typeface="+mj-cs"/>
              </a:rPr>
              <a:t> </a:t>
            </a:r>
            <a:r>
              <a:rPr kumimoji="0" lang="en-US" sz="3200" b="1" i="0" u="none" strike="noStrike" kern="0" cap="none" spc="0" normalizeH="0" baseline="0" noProof="0" dirty="0" smtClean="0">
                <a:ln>
                  <a:noFill/>
                </a:ln>
                <a:solidFill>
                  <a:srgbClr val="CC0000"/>
                </a:solidFill>
                <a:effectLst/>
                <a:uLnTx/>
                <a:uFillTx/>
                <a:latin typeface="+mj-lt"/>
                <a:ea typeface="+mj-ea"/>
                <a:cs typeface="+mj-cs"/>
              </a:rPr>
              <a:t>Exercise</a:t>
            </a:r>
            <a:r>
              <a:rPr kumimoji="0" lang="en-US" sz="3200" b="1" i="0" u="none" strike="noStrike" kern="0" cap="none" spc="0" normalizeH="0" noProof="0" dirty="0" smtClean="0">
                <a:ln>
                  <a:noFill/>
                </a:ln>
                <a:solidFill>
                  <a:srgbClr val="CC0000"/>
                </a:solidFill>
                <a:effectLst/>
                <a:uLnTx/>
                <a:uFillTx/>
                <a:latin typeface="+mj-lt"/>
                <a:ea typeface="+mj-ea"/>
                <a:cs typeface="+mj-cs"/>
              </a:rPr>
              <a:t> therapy</a:t>
            </a:r>
            <a:endParaRPr kumimoji="0" lang="ru-RU" sz="3200" b="1" i="0" u="none" strike="noStrike" kern="0" cap="none" spc="0" normalizeH="0" baseline="0" noProof="0" dirty="0" smtClean="0">
              <a:ln>
                <a:noFill/>
              </a:ln>
              <a:solidFill>
                <a:srgbClr val="CC0000"/>
              </a:solidFill>
              <a:effectLst/>
              <a:uLnTx/>
              <a:uFillTx/>
              <a:latin typeface="+mj-lt"/>
              <a:ea typeface="+mj-ea"/>
              <a:cs typeface="+mj-cs"/>
            </a:endParaRPr>
          </a:p>
        </p:txBody>
      </p:sp>
      <p:sp>
        <p:nvSpPr>
          <p:cNvPr id="5" name="Rectangle 3"/>
          <p:cNvSpPr txBox="1">
            <a:spLocks noChangeArrowheads="1"/>
          </p:cNvSpPr>
          <p:nvPr/>
        </p:nvSpPr>
        <p:spPr bwMode="auto">
          <a:xfrm>
            <a:off x="142844" y="1142984"/>
            <a:ext cx="8892480" cy="5286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sz="2000" kern="0" dirty="0" smtClean="0">
                <a:latin typeface="Arial" pitchFamily="34" charset="0"/>
                <a:cs typeface="Arial" pitchFamily="34" charset="0"/>
              </a:rPr>
              <a:t>Partial load mode, which largely follows the program of free treatment in hospital and may last for 1-2 days (if the patient has completed the program in a hospital).</a:t>
            </a:r>
          </a:p>
          <a:p>
            <a:pPr lvl="0">
              <a:spcBef>
                <a:spcPts val="0"/>
              </a:spcBef>
            </a:pPr>
            <a:r>
              <a:rPr lang="en-US" sz="2000" kern="0" dirty="0" smtClean="0">
                <a:latin typeface="Arial" pitchFamily="34" charset="0"/>
                <a:cs typeface="Arial" pitchFamily="34" charset="0"/>
              </a:rPr>
              <a:t>If the patient did not fulfill the program or after discharge from the hospital for a long time, treatment lasts 5-7 days.</a:t>
            </a:r>
          </a:p>
          <a:p>
            <a:pPr lvl="0">
              <a:spcBef>
                <a:spcPts val="0"/>
              </a:spcBef>
              <a:buFont typeface="Arial" pitchFamily="34" charset="0"/>
              <a:buChar char="•"/>
            </a:pPr>
            <a:r>
              <a:rPr lang="en-US" sz="2000" b="1"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Therapeutic exercises.</a:t>
            </a:r>
            <a:r>
              <a:rPr lang="en-US" sz="2000" b="1" kern="0" dirty="0" smtClean="0">
                <a:latin typeface="Arial" pitchFamily="34" charset="0"/>
                <a:cs typeface="Arial" pitchFamily="34" charset="0"/>
              </a:rPr>
              <a:t> </a:t>
            </a:r>
            <a:r>
              <a:rPr lang="en-US" sz="2000" kern="0" dirty="0" smtClean="0">
                <a:latin typeface="Arial" pitchFamily="34" charset="0"/>
                <a:cs typeface="Arial" pitchFamily="34" charset="0"/>
              </a:rPr>
              <a:t>Exercise duration increases from 20 to 40 minutes. Classes include simple and complicated walking (on toes, with a high lifting of knees, various throwing).</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Walking training </a:t>
            </a:r>
            <a:r>
              <a:rPr lang="en-US" sz="2000" kern="0" dirty="0" smtClean="0">
                <a:latin typeface="Arial" pitchFamily="34" charset="0"/>
                <a:cs typeface="Arial" pitchFamily="34" charset="0"/>
              </a:rPr>
              <a:t>(starting at 500 m, with the rest (3-5 min) in the middle of the distance, the intensity of walking - 70-90 step/min. Daily distance is increased by 100- 200 m and is brought up to 1 km).</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Walking</a:t>
            </a:r>
            <a:r>
              <a:rPr lang="en-US" sz="2000" kern="0" dirty="0" smtClean="0">
                <a:latin typeface="Arial" pitchFamily="34" charset="0"/>
                <a:cs typeface="Arial" pitchFamily="34" charset="0"/>
              </a:rPr>
              <a:t> (2 km and are brought up to 4 km in a very quiet, accessible to the patient‘s tempo).</a:t>
            </a:r>
          </a:p>
          <a:p>
            <a:pPr lvl="0">
              <a:spcBef>
                <a:spcPts val="0"/>
              </a:spcBef>
              <a:buFont typeface="Arial" pitchFamily="34" charset="0"/>
              <a:buChar char="•"/>
            </a:pPr>
            <a:r>
              <a:rPr lang="en-US" sz="2000" kern="0" dirty="0" smtClean="0">
                <a:solidFill>
                  <a:srgbClr val="FF0000"/>
                </a:solidFill>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Training in going up the stairs </a:t>
            </a:r>
            <a:r>
              <a:rPr lang="en-US" sz="2000" kern="0" dirty="0" smtClean="0">
                <a:latin typeface="Arial" pitchFamily="34" charset="0"/>
                <a:cs typeface="Arial" pitchFamily="34" charset="0"/>
              </a:rPr>
              <a:t>(rise on two floors).</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Simulators</a:t>
            </a:r>
            <a:r>
              <a:rPr lang="en-US" sz="2000" kern="0" dirty="0" smtClean="0">
                <a:latin typeface="Arial" pitchFamily="34" charset="0"/>
                <a:cs typeface="Arial" pitchFamily="34" charset="0"/>
              </a:rPr>
              <a:t>: a bicycle </a:t>
            </a:r>
            <a:r>
              <a:rPr lang="en-US" sz="2000" kern="0" dirty="0" err="1" smtClean="0">
                <a:latin typeface="Arial" pitchFamily="34" charset="0"/>
                <a:cs typeface="Arial" pitchFamily="34" charset="0"/>
              </a:rPr>
              <a:t>ergometer</a:t>
            </a:r>
            <a:r>
              <a:rPr lang="en-US" sz="2000" kern="0" dirty="0" smtClean="0">
                <a:latin typeface="Arial" pitchFamily="34" charset="0"/>
                <a:cs typeface="Arial" pitchFamily="34" charset="0"/>
              </a:rPr>
              <a:t>, treadmill, free weights, allowing to control heart rate (ECG, blood pressure) in the implementation of physical activity.</a:t>
            </a:r>
            <a:endParaRPr kumimoji="0" lang="ru-RU" sz="2000" i="0" u="none" strike="noStrike" kern="0" cap="none" spc="0" normalizeH="0" baseline="0" noProof="0" dirty="0" smtClean="0">
              <a:ln>
                <a:noFill/>
              </a:ln>
              <a:effectLst/>
              <a:uLnTx/>
              <a:uFillTx/>
              <a:latin typeface="Arial" pitchFamily="34" charset="0"/>
              <a:cs typeface="Arial" pitchFamily="34" charset="0"/>
            </a:endParaRPr>
          </a:p>
          <a:p>
            <a:pPr marL="342900" marR="0" lvl="0" indent="-342900" defTabSz="914400" rtl="0" eaLnBrk="1" fontAlgn="base" latinLnBrk="0" hangingPunct="1">
              <a:lnSpc>
                <a:spcPct val="80000"/>
              </a:lnSpc>
              <a:spcBef>
                <a:spcPct val="20000"/>
              </a:spcBef>
              <a:spcAft>
                <a:spcPct val="0"/>
              </a:spcAft>
              <a:buClrTx/>
              <a:buSzTx/>
              <a:buFontTx/>
              <a:buChar char="•"/>
              <a:tabLst/>
              <a:defRPr/>
            </a:pPr>
            <a:endParaRPr kumimoji="0" lang="ru-RU" sz="1050" b="1" i="0" u="none" strike="noStrike" kern="0" cap="none" spc="0" normalizeH="0" baseline="0" noProof="0" dirty="0" smtClean="0">
              <a:ln>
                <a:noFill/>
              </a:ln>
              <a:solidFill>
                <a:srgbClr val="0000CC"/>
              </a:solidFill>
              <a:effectLst/>
              <a:uLnTx/>
              <a:uFillTx/>
              <a:latin typeface="+mn-lt"/>
              <a:ea typeface="+mn-ea"/>
              <a:cs typeface="+mn-cs"/>
            </a:endParaRPr>
          </a:p>
        </p:txBody>
      </p:sp>
      <p:sp>
        <p:nvSpPr>
          <p:cNvPr id="6" name="Номер слайда 5"/>
          <p:cNvSpPr>
            <a:spLocks noGrp="1"/>
          </p:cNvSpPr>
          <p:nvPr>
            <p:ph type="sldNum" sz="quarter" idx="12"/>
          </p:nvPr>
        </p:nvSpPr>
        <p:spPr>
          <a:xfrm>
            <a:off x="7092280" y="6400800"/>
            <a:ext cx="1905000" cy="457200"/>
          </a:xfrm>
        </p:spPr>
        <p:txBody>
          <a:bodyPr/>
          <a:lstStyle/>
          <a:p>
            <a:pPr>
              <a:defRPr/>
            </a:pPr>
            <a:fld id="{646750D9-3B5B-4802-B121-994E210726FC}" type="slidenum">
              <a:rPr lang="ru-RU" smtClean="0"/>
              <a:pPr>
                <a:defRPr/>
              </a:pPr>
              <a:t>45</a:t>
            </a:fld>
            <a:endParaRPr lang="ru-RU"/>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a:blip>
          <a:srcRect/>
          <a:stretch>
            <a:fillRect l="27000" t="1000" r="1000" b="1000"/>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332656"/>
            <a:ext cx="2915816" cy="4953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9388" lvl="0" indent="-179388">
              <a:spcBef>
                <a:spcPts val="0"/>
              </a:spcBef>
              <a:buFont typeface="Arial" pitchFamily="34" charset="0"/>
              <a:buChar char="•"/>
            </a:pPr>
            <a:r>
              <a:rPr lang="en-US" b="1" kern="0" dirty="0" smtClean="0">
                <a:latin typeface="Arial" pitchFamily="34" charset="0"/>
                <a:cs typeface="Arial" pitchFamily="34" charset="0"/>
              </a:rPr>
              <a:t>Iodine-bromine</a:t>
            </a:r>
          </a:p>
          <a:p>
            <a:pPr marL="179388" lvl="0" indent="-179388">
              <a:spcBef>
                <a:spcPts val="0"/>
              </a:spcBef>
            </a:pPr>
            <a:r>
              <a:rPr lang="en-US" b="1" kern="0" dirty="0" smtClean="0">
                <a:latin typeface="Arial" pitchFamily="34" charset="0"/>
                <a:cs typeface="Arial" pitchFamily="34" charset="0"/>
              </a:rPr>
              <a:t> baths</a:t>
            </a:r>
          </a:p>
          <a:p>
            <a:pPr marL="179388" lvl="0" indent="-179388">
              <a:spcBef>
                <a:spcPts val="0"/>
              </a:spcBef>
              <a:buFont typeface="Arial" pitchFamily="34" charset="0"/>
              <a:buChar char="•"/>
            </a:pPr>
            <a:r>
              <a:rPr lang="en-US" b="1" kern="0" dirty="0" smtClean="0">
                <a:latin typeface="Arial" pitchFamily="34" charset="0"/>
                <a:cs typeface="Arial" pitchFamily="34" charset="0"/>
              </a:rPr>
              <a:t>Carbonated baths,</a:t>
            </a:r>
          </a:p>
          <a:p>
            <a:pPr marL="179388" lvl="0" indent="-179388">
              <a:spcBef>
                <a:spcPts val="0"/>
              </a:spcBef>
            </a:pPr>
            <a:r>
              <a:rPr lang="en-US" b="1" kern="0" dirty="0" smtClean="0">
                <a:latin typeface="Arial" pitchFamily="34" charset="0"/>
                <a:cs typeface="Arial" pitchFamily="34" charset="0"/>
              </a:rPr>
              <a:t>  dry-air carbon</a:t>
            </a:r>
          </a:p>
          <a:p>
            <a:pPr marL="179388" lvl="0" indent="-179388">
              <a:spcBef>
                <a:spcPts val="0"/>
              </a:spcBef>
            </a:pPr>
            <a:r>
              <a:rPr lang="en-US" b="1" kern="0" dirty="0" smtClean="0">
                <a:latin typeface="Arial" pitchFamily="34" charset="0"/>
                <a:cs typeface="Arial" pitchFamily="34" charset="0"/>
              </a:rPr>
              <a:t>  dioxide baths</a:t>
            </a:r>
          </a:p>
          <a:p>
            <a:pPr lvl="0">
              <a:spcBef>
                <a:spcPts val="0"/>
              </a:spcBef>
              <a:buFont typeface="Arial" pitchFamily="34" charset="0"/>
              <a:buChar char="•"/>
            </a:pPr>
            <a:r>
              <a:rPr lang="en-US" b="1" kern="0" dirty="0" smtClean="0">
                <a:latin typeface="Arial" pitchFamily="34" charset="0"/>
                <a:cs typeface="Arial" pitchFamily="34" charset="0"/>
              </a:rPr>
              <a:t> Radon baths</a:t>
            </a:r>
          </a:p>
          <a:p>
            <a:pPr lvl="0">
              <a:spcBef>
                <a:spcPts val="0"/>
              </a:spcBef>
            </a:pPr>
            <a:r>
              <a:rPr lang="en-US" b="1" kern="0" dirty="0" smtClean="0">
                <a:latin typeface="Arial" pitchFamily="34" charset="0"/>
                <a:cs typeface="Arial" pitchFamily="34" charset="0"/>
              </a:rPr>
              <a:t>  (optional)</a:t>
            </a:r>
          </a:p>
          <a:p>
            <a:pPr lvl="0">
              <a:spcBef>
                <a:spcPts val="0"/>
              </a:spcBef>
              <a:buFont typeface="Arial" pitchFamily="34" charset="0"/>
              <a:buChar char="•"/>
            </a:pPr>
            <a:r>
              <a:rPr lang="en-US" b="1" kern="0" dirty="0" smtClean="0">
                <a:latin typeface="Arial" pitchFamily="34" charset="0"/>
                <a:cs typeface="Arial" pitchFamily="34" charset="0"/>
              </a:rPr>
              <a:t> Coniferous and</a:t>
            </a:r>
          </a:p>
          <a:p>
            <a:pPr lvl="0">
              <a:spcBef>
                <a:spcPts val="0"/>
              </a:spcBef>
            </a:pPr>
            <a:r>
              <a:rPr lang="en-US" b="1" kern="0" dirty="0" smtClean="0">
                <a:latin typeface="Arial" pitchFamily="34" charset="0"/>
                <a:cs typeface="Arial" pitchFamily="34" charset="0"/>
              </a:rPr>
              <a:t>   bubble baths</a:t>
            </a:r>
          </a:p>
          <a:p>
            <a:pPr lvl="0">
              <a:spcBef>
                <a:spcPts val="0"/>
              </a:spcBef>
              <a:buFont typeface="Arial" pitchFamily="34" charset="0"/>
              <a:buChar char="•"/>
            </a:pPr>
            <a:r>
              <a:rPr lang="en-US" b="1" kern="0" dirty="0" smtClean="0">
                <a:latin typeface="Arial" pitchFamily="34" charset="0"/>
                <a:cs typeface="Arial" pitchFamily="34" charset="0"/>
              </a:rPr>
              <a:t> Laser therapy</a:t>
            </a:r>
          </a:p>
          <a:p>
            <a:pPr lvl="0">
              <a:spcBef>
                <a:spcPts val="0"/>
              </a:spcBef>
              <a:buFont typeface="Arial" pitchFamily="34" charset="0"/>
              <a:buChar char="•"/>
            </a:pPr>
            <a:r>
              <a:rPr lang="en-US" b="1" kern="0" dirty="0" smtClean="0">
                <a:latin typeface="Arial" pitchFamily="34" charset="0"/>
                <a:cs typeface="Arial" pitchFamily="34" charset="0"/>
              </a:rPr>
              <a:t> Magneto therapy</a:t>
            </a:r>
          </a:p>
          <a:p>
            <a:pPr lvl="0">
              <a:spcBef>
                <a:spcPts val="0"/>
              </a:spcBef>
              <a:buFont typeface="Arial" pitchFamily="34" charset="0"/>
              <a:buChar char="•"/>
            </a:pPr>
            <a:r>
              <a:rPr lang="en-US" b="1" kern="0" dirty="0" smtClean="0">
                <a:latin typeface="Arial" pitchFamily="34" charset="0"/>
                <a:cs typeface="Arial" pitchFamily="34" charset="0"/>
              </a:rPr>
              <a:t> Electrotherapy</a:t>
            </a:r>
            <a:endParaRPr kumimoji="0" lang="ru-RU" b="1" i="0" u="none" strike="noStrike" kern="0" cap="none" spc="0" normalizeH="0" baseline="0" noProof="0" dirty="0" smtClean="0">
              <a:ln>
                <a:noFill/>
              </a:ln>
              <a:solidFill>
                <a:srgbClr val="0000CC"/>
              </a:solidFill>
              <a:effectLst/>
              <a:uLnTx/>
              <a:uFillTx/>
              <a:latin typeface="Arial" pitchFamily="34" charset="0"/>
              <a:cs typeface="Arial" pitchFamily="34" charset="0"/>
            </a:endParaRPr>
          </a:p>
        </p:txBody>
      </p:sp>
      <p:sp>
        <p:nvSpPr>
          <p:cNvPr id="5" name="Номер слайда 4"/>
          <p:cNvSpPr>
            <a:spLocks noGrp="1"/>
          </p:cNvSpPr>
          <p:nvPr>
            <p:ph type="sldNum" sz="quarter" idx="12"/>
          </p:nvPr>
        </p:nvSpPr>
        <p:spPr>
          <a:xfrm>
            <a:off x="6948264" y="6400800"/>
            <a:ext cx="1905000" cy="457200"/>
          </a:xfrm>
        </p:spPr>
        <p:txBody>
          <a:bodyPr/>
          <a:lstStyle/>
          <a:p>
            <a:pPr>
              <a:defRPr/>
            </a:pPr>
            <a:fld id="{646750D9-3B5B-4802-B121-994E210726FC}" type="slidenum">
              <a:rPr lang="ru-RU" smtClean="0"/>
              <a:pPr>
                <a:defRPr/>
              </a:pPr>
              <a:t>46</a:t>
            </a:fld>
            <a:endParaRPr lang="ru-RU"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42000" contrast="-48000"/>
          </a:blip>
          <a:srcRect/>
          <a:stretch>
            <a:fillRect b="-1000"/>
          </a:stretch>
        </a:blip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928662" y="5786454"/>
            <a:ext cx="7848600" cy="584775"/>
          </a:xfrm>
          <a:prstGeom prst="rect">
            <a:avLst/>
          </a:prstGeom>
          <a:noFill/>
          <a:ln w="9525">
            <a:noFill/>
            <a:miter lim="800000"/>
            <a:headEnd/>
            <a:tailEnd/>
          </a:ln>
        </p:spPr>
        <p:txBody>
          <a:bodyPr>
            <a:spAutoFit/>
          </a:bodyPr>
          <a:lstStyle/>
          <a:p>
            <a:r>
              <a:rPr lang="ru-RU" sz="3200" b="1" dirty="0" smtClean="0">
                <a:solidFill>
                  <a:srgbClr val="FF0000"/>
                </a:solidFill>
              </a:rPr>
              <a:t>3</a:t>
            </a:r>
            <a:r>
              <a:rPr lang="en-US" sz="3200" b="1" dirty="0" smtClean="0">
                <a:solidFill>
                  <a:srgbClr val="FF0000"/>
                </a:solidFill>
              </a:rPr>
              <a:t>.</a:t>
            </a:r>
            <a:r>
              <a:rPr lang="ru-RU" sz="3200" b="1" dirty="0" smtClean="0">
                <a:solidFill>
                  <a:srgbClr val="FF0000"/>
                </a:solidFill>
              </a:rPr>
              <a:t> </a:t>
            </a:r>
            <a:r>
              <a:rPr lang="en-US" sz="3200" b="1" dirty="0" smtClean="0">
                <a:solidFill>
                  <a:srgbClr val="FF0000"/>
                </a:solidFill>
              </a:rPr>
              <a:t>Psycho-reflexology</a:t>
            </a:r>
            <a:endParaRPr lang="ru-RU" sz="3200" b="1" dirty="0">
              <a:solidFill>
                <a:srgbClr val="FF0000"/>
              </a:solidFill>
            </a:endParaRPr>
          </a:p>
        </p:txBody>
      </p:sp>
      <p:sp>
        <p:nvSpPr>
          <p:cNvPr id="5" name="Rectangle 2"/>
          <p:cNvSpPr txBox="1">
            <a:spLocks noChangeArrowheads="1"/>
          </p:cNvSpPr>
          <p:nvPr/>
        </p:nvSpPr>
        <p:spPr bwMode="auto">
          <a:xfrm>
            <a:off x="467544" y="260648"/>
            <a:ext cx="2686871" cy="7203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200" b="1" i="0" u="none" strike="noStrike" kern="0" cap="none" spc="0" normalizeH="0" baseline="0" noProof="0" dirty="0" smtClean="0">
                <a:ln>
                  <a:noFill/>
                </a:ln>
                <a:solidFill>
                  <a:srgbClr val="FF0000"/>
                </a:solidFill>
                <a:effectLst/>
                <a:uLnTx/>
                <a:uFillTx/>
                <a:latin typeface="+mj-lt"/>
                <a:ea typeface="+mj-ea"/>
                <a:cs typeface="+mj-cs"/>
              </a:rPr>
              <a:t>2</a:t>
            </a:r>
            <a:r>
              <a:rPr kumimoji="0" lang="en-US" sz="3200" b="1" i="0" u="none" strike="noStrike" kern="0" cap="none" spc="0" normalizeH="0" baseline="0" noProof="0" dirty="0" smtClean="0">
                <a:ln>
                  <a:noFill/>
                </a:ln>
                <a:solidFill>
                  <a:srgbClr val="FF0000"/>
                </a:solidFill>
                <a:effectLst/>
                <a:uLnTx/>
                <a:uFillTx/>
                <a:latin typeface="+mj-lt"/>
                <a:ea typeface="+mj-ea"/>
                <a:cs typeface="+mj-cs"/>
              </a:rPr>
              <a:t>.</a:t>
            </a:r>
            <a:r>
              <a:rPr kumimoji="0" lang="ru-RU" sz="3200" b="1" i="0" u="none" strike="noStrike" kern="0" cap="none" spc="0" normalizeH="0" baseline="0" noProof="0" dirty="0" smtClean="0">
                <a:ln>
                  <a:noFill/>
                </a:ln>
                <a:solidFill>
                  <a:srgbClr val="FF0000"/>
                </a:solidFill>
                <a:effectLst/>
                <a:uLnTx/>
                <a:uFillTx/>
                <a:latin typeface="+mj-lt"/>
                <a:ea typeface="+mj-ea"/>
                <a:cs typeface="+mj-cs"/>
              </a:rPr>
              <a:t> </a:t>
            </a:r>
            <a:r>
              <a:rPr kumimoji="0" lang="en-US" sz="3200" b="1" i="0" u="none" strike="noStrike" kern="0" cap="none" spc="0" normalizeH="0" baseline="0" noProof="0" dirty="0" smtClean="0">
                <a:ln>
                  <a:noFill/>
                </a:ln>
                <a:solidFill>
                  <a:srgbClr val="FF0000"/>
                </a:solidFill>
                <a:effectLst/>
                <a:uLnTx/>
                <a:uFillTx/>
                <a:latin typeface="+mj-lt"/>
                <a:ea typeface="+mj-ea"/>
                <a:cs typeface="+mj-cs"/>
              </a:rPr>
              <a:t>Massage</a:t>
            </a:r>
            <a:endParaRPr kumimoji="0" lang="ru-RU" sz="32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6" name="Rectangle 3"/>
          <p:cNvSpPr txBox="1">
            <a:spLocks noChangeArrowheads="1"/>
          </p:cNvSpPr>
          <p:nvPr/>
        </p:nvSpPr>
        <p:spPr bwMode="auto">
          <a:xfrm>
            <a:off x="251520" y="1124744"/>
            <a:ext cx="5112568"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7188" lvl="0" indent="-265113">
              <a:spcBef>
                <a:spcPts val="0"/>
              </a:spcBef>
              <a:buFont typeface="Arial" pitchFamily="34" charset="0"/>
              <a:buChar char="•"/>
            </a:pPr>
            <a:r>
              <a:rPr lang="en-US" sz="2800" kern="0" dirty="0" smtClean="0">
                <a:latin typeface="+mn-lt"/>
                <a:cs typeface="+mn-cs"/>
              </a:rPr>
              <a:t> </a:t>
            </a:r>
            <a:r>
              <a:rPr lang="en-US" sz="2800" kern="0" dirty="0" smtClean="0">
                <a:latin typeface="Arial" pitchFamily="34" charset="0"/>
                <a:cs typeface="Arial" pitchFamily="34" charset="0"/>
              </a:rPr>
              <a:t>back massage</a:t>
            </a:r>
          </a:p>
          <a:p>
            <a:pPr marL="357188" lvl="0" indent="-265113">
              <a:spcBef>
                <a:spcPts val="0"/>
              </a:spcBef>
              <a:buFont typeface="Arial" pitchFamily="34" charset="0"/>
              <a:buChar char="•"/>
            </a:pPr>
            <a:r>
              <a:rPr lang="en-US" sz="2800" kern="0" dirty="0" smtClean="0">
                <a:latin typeface="Arial" pitchFamily="34" charset="0"/>
                <a:cs typeface="Arial" pitchFamily="34" charset="0"/>
              </a:rPr>
              <a:t> lower extremities</a:t>
            </a:r>
          </a:p>
          <a:p>
            <a:pPr marL="357188" lvl="0" indent="-265113">
              <a:spcBef>
                <a:spcPts val="0"/>
              </a:spcBef>
              <a:buFont typeface="Arial" pitchFamily="34" charset="0"/>
              <a:buChar char="•"/>
            </a:pPr>
            <a:r>
              <a:rPr lang="en-US" sz="2800" kern="0" dirty="0" smtClean="0">
                <a:latin typeface="Arial" pitchFamily="34" charset="0"/>
                <a:cs typeface="Arial" pitchFamily="34" charset="0"/>
              </a:rPr>
              <a:t> stomach</a:t>
            </a:r>
          </a:p>
          <a:p>
            <a:pPr marL="357188" lvl="0" indent="-265113">
              <a:spcBef>
                <a:spcPts val="0"/>
              </a:spcBef>
              <a:buFont typeface="Arial" pitchFamily="34" charset="0"/>
              <a:buChar char="•"/>
            </a:pPr>
            <a:r>
              <a:rPr lang="en-US" sz="2800" kern="0" dirty="0" smtClean="0">
                <a:latin typeface="Arial" pitchFamily="34" charset="0"/>
                <a:cs typeface="Arial" pitchFamily="34" charset="0"/>
              </a:rPr>
              <a:t> upper limbs</a:t>
            </a:r>
          </a:p>
          <a:p>
            <a:pPr marL="357188" lvl="0" indent="-265113">
              <a:spcBef>
                <a:spcPts val="0"/>
              </a:spcBef>
              <a:buFont typeface="Arial" pitchFamily="34" charset="0"/>
              <a:buChar char="•"/>
            </a:pPr>
            <a:r>
              <a:rPr lang="en-US" sz="2800" kern="0" dirty="0" smtClean="0">
                <a:latin typeface="Arial" pitchFamily="34" charset="0"/>
                <a:cs typeface="Arial" pitchFamily="34" charset="0"/>
              </a:rPr>
              <a:t> thorax stroke</a:t>
            </a:r>
          </a:p>
        </p:txBody>
      </p:sp>
      <p:sp>
        <p:nvSpPr>
          <p:cNvPr id="8" name="Прямоугольник 7"/>
          <p:cNvSpPr/>
          <p:nvPr/>
        </p:nvSpPr>
        <p:spPr>
          <a:xfrm>
            <a:off x="179512" y="3645024"/>
            <a:ext cx="8208912" cy="1569660"/>
          </a:xfrm>
          <a:prstGeom prst="rect">
            <a:avLst/>
          </a:prstGeom>
        </p:spPr>
        <p:txBody>
          <a:bodyPr wrap="square">
            <a:spAutoFit/>
          </a:bodyPr>
          <a:lstStyle/>
          <a:p>
            <a:pPr marL="357188" lvl="0" indent="-357188" algn="just">
              <a:spcBef>
                <a:spcPts val="0"/>
              </a:spcBef>
              <a:buFontTx/>
              <a:buChar char="•"/>
            </a:pPr>
            <a:r>
              <a:rPr lang="en-US" kern="0" dirty="0" smtClean="0">
                <a:latin typeface="Arial" pitchFamily="34" charset="0"/>
                <a:cs typeface="Arial" pitchFamily="34" charset="0"/>
              </a:rPr>
              <a:t>Massage is performed with the patient on his right side, and the doctor (or therapist) keeps the patient's left hand with the left hand and the right hand performs back massage (rubbing, ordinary kneading, stroking)</a:t>
            </a:r>
            <a:endParaRPr lang="ru-RU" kern="0" dirty="0" smtClean="0">
              <a:latin typeface="Arial" pitchFamily="34" charset="0"/>
              <a:cs typeface="Arial" pitchFamily="34" charset="0"/>
            </a:endParaRPr>
          </a:p>
        </p:txBody>
      </p:sp>
      <p:sp>
        <p:nvSpPr>
          <p:cNvPr id="7" name="Номер слайда 6"/>
          <p:cNvSpPr>
            <a:spLocks noGrp="1"/>
          </p:cNvSpPr>
          <p:nvPr>
            <p:ph type="sldNum" sz="quarter" idx="12"/>
          </p:nvPr>
        </p:nvSpPr>
        <p:spPr/>
        <p:txBody>
          <a:bodyPr/>
          <a:lstStyle/>
          <a:p>
            <a:pPr>
              <a:defRPr/>
            </a:pPr>
            <a:fld id="{646750D9-3B5B-4802-B121-994E210726FC}" type="slidenum">
              <a:rPr lang="ru-RU" smtClean="0"/>
              <a:pPr>
                <a:defRPr/>
              </a:pPr>
              <a:t>47</a:t>
            </a:fld>
            <a:endParaRPr lang="ru-RU"/>
          </a:p>
        </p:txBody>
      </p:sp>
      <p:sp>
        <p:nvSpPr>
          <p:cNvPr id="9" name="Содержимое 8"/>
          <p:cNvSpPr>
            <a:spLocks noGrp="1"/>
          </p:cNvSpPr>
          <p:nvPr>
            <p:ph idx="1"/>
          </p:nvPr>
        </p:nvSpPr>
        <p:spPr/>
        <p:txBody>
          <a:bodyPr/>
          <a:lstStyle/>
          <a:p>
            <a:endParaRPr lang="ru-RU"/>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25000" contrast="6000"/>
          </a:blip>
          <a:srcRect/>
          <a:stretch>
            <a:fillRect/>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srcRect/>
          <a:stretch>
            <a:fillRect/>
          </a:stretch>
        </p:blipFill>
        <p:spPr bwMode="auto">
          <a:xfrm>
            <a:off x="4705350" y="4000504"/>
            <a:ext cx="4152930" cy="2708432"/>
          </a:xfrm>
          <a:prstGeom prst="rect">
            <a:avLst/>
          </a:prstGeom>
          <a:noFill/>
          <a:ln w="9525">
            <a:noFill/>
            <a:miter lim="800000"/>
            <a:headEnd/>
            <a:tailEnd/>
          </a:ln>
          <a:effectLst/>
        </p:spPr>
      </p:pic>
      <p:sp>
        <p:nvSpPr>
          <p:cNvPr id="19458" name="Rectangle 2"/>
          <p:cNvSpPr>
            <a:spLocks noGrp="1" noChangeArrowheads="1"/>
          </p:cNvSpPr>
          <p:nvPr>
            <p:ph type="title"/>
          </p:nvPr>
        </p:nvSpPr>
        <p:spPr>
          <a:xfrm>
            <a:off x="611560" y="71414"/>
            <a:ext cx="7848600" cy="792088"/>
          </a:xfrm>
        </p:spPr>
        <p:txBody>
          <a:bodyPr/>
          <a:lstStyle/>
          <a:p>
            <a:pPr eaLnBrk="1" hangingPunct="1"/>
            <a:r>
              <a:rPr lang="en-US" sz="3600" b="1" dirty="0" smtClean="0">
                <a:solidFill>
                  <a:srgbClr val="FF0000"/>
                </a:solidFill>
              </a:rPr>
              <a:t>Contraindications for exercise therapy</a:t>
            </a:r>
            <a:endParaRPr lang="ru-RU" sz="3600" b="1" dirty="0" smtClean="0">
              <a:solidFill>
                <a:srgbClr val="FF0000"/>
              </a:solidFill>
            </a:endParaRPr>
          </a:p>
        </p:txBody>
      </p:sp>
      <p:sp>
        <p:nvSpPr>
          <p:cNvPr id="19459" name="Rectangle 3"/>
          <p:cNvSpPr>
            <a:spLocks noGrp="1" noChangeArrowheads="1"/>
          </p:cNvSpPr>
          <p:nvPr>
            <p:ph type="body" idx="1"/>
          </p:nvPr>
        </p:nvSpPr>
        <p:spPr>
          <a:xfrm>
            <a:off x="71406" y="714356"/>
            <a:ext cx="8893175" cy="4373578"/>
          </a:xfrm>
        </p:spPr>
        <p:txBody>
          <a:bodyPr/>
          <a:lstStyle/>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Acute </a:t>
            </a:r>
            <a:r>
              <a:rPr lang="en-US" sz="2800" kern="1200" dirty="0" err="1" smtClean="0">
                <a:solidFill>
                  <a:prstClr val="black"/>
                </a:solidFill>
                <a:latin typeface="Arial" pitchFamily="34" charset="0"/>
                <a:cs typeface="Arial" pitchFamily="34" charset="0"/>
              </a:rPr>
              <a:t>myocarditis</a:t>
            </a:r>
            <a:endParaRPr lang="en-US" sz="2800" kern="1200" dirty="0" smtClean="0">
              <a:solidFill>
                <a:prstClr val="black"/>
              </a:solidFill>
              <a:latin typeface="Arial" pitchFamily="34" charset="0"/>
              <a:cs typeface="Arial" pitchFamily="34" charset="0"/>
            </a:endParaRPr>
          </a:p>
          <a:p>
            <a:pPr marL="365125" indent="-255588" eaLnBrk="1" hangingPunct="1">
              <a:lnSpc>
                <a:spcPct val="150000"/>
              </a:lnSpc>
              <a:spcBef>
                <a:spcPts val="0"/>
              </a:spcBef>
              <a:buClr>
                <a:srgbClr val="A04DA3"/>
              </a:buClr>
              <a:defRPr/>
            </a:pPr>
            <a:r>
              <a:rPr lang="en-US" sz="2800" kern="1200" dirty="0" err="1" smtClean="0">
                <a:solidFill>
                  <a:prstClr val="black"/>
                </a:solidFill>
                <a:latin typeface="Arial" pitchFamily="34" charset="0"/>
                <a:cs typeface="Arial" pitchFamily="34" charset="0"/>
              </a:rPr>
              <a:t>Stenosis</a:t>
            </a:r>
            <a:r>
              <a:rPr lang="en-US" sz="2800" kern="1200" dirty="0" smtClean="0">
                <a:solidFill>
                  <a:prstClr val="black"/>
                </a:solidFill>
                <a:latin typeface="Arial" pitchFamily="34" charset="0"/>
                <a:cs typeface="Arial" pitchFamily="34" charset="0"/>
              </a:rPr>
              <a:t> of the valve hole</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Cyanotic congenital disorders</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Arrhythmias of high grade</a:t>
            </a:r>
          </a:p>
          <a:p>
            <a:pPr marL="179388" indent="-69850"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 Angina attacks in patients with low fraction</a:t>
            </a:r>
          </a:p>
          <a:p>
            <a:pPr marL="179388" indent="-69850" eaLnBrk="1" hangingPunct="1">
              <a:lnSpc>
                <a:spcPct val="150000"/>
              </a:lnSpc>
              <a:spcBef>
                <a:spcPts val="0"/>
              </a:spcBef>
              <a:buClr>
                <a:srgbClr val="A04DA3"/>
              </a:buClr>
              <a:buNone/>
              <a:defRPr/>
            </a:pPr>
            <a:r>
              <a:rPr lang="en-US" sz="2800" kern="1200" dirty="0" smtClean="0">
                <a:solidFill>
                  <a:prstClr val="black"/>
                </a:solidFill>
                <a:latin typeface="Arial" pitchFamily="34" charset="0"/>
                <a:cs typeface="Arial" pitchFamily="34" charset="0"/>
              </a:rPr>
              <a:t>  of ejection of left ventricular</a:t>
            </a:r>
          </a:p>
        </p:txBody>
      </p:sp>
      <p:sp>
        <p:nvSpPr>
          <p:cNvPr id="17412"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5" name="Rectangle 2"/>
          <p:cNvSpPr txBox="1">
            <a:spLocks noChangeArrowheads="1"/>
          </p:cNvSpPr>
          <p:nvPr/>
        </p:nvSpPr>
        <p:spPr bwMode="auto">
          <a:xfrm>
            <a:off x="6715140" y="116632"/>
            <a:ext cx="2428860" cy="576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05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7" name="Номер слайда 6"/>
          <p:cNvSpPr>
            <a:spLocks noGrp="1"/>
          </p:cNvSpPr>
          <p:nvPr>
            <p:ph type="sldNum" sz="quarter" idx="12"/>
          </p:nvPr>
        </p:nvSpPr>
        <p:spPr>
          <a:xfrm>
            <a:off x="6804248" y="6237312"/>
            <a:ext cx="1905000" cy="457200"/>
          </a:xfrm>
        </p:spPr>
        <p:txBody>
          <a:bodyPr/>
          <a:lstStyle/>
          <a:p>
            <a:pPr>
              <a:defRPr/>
            </a:pPr>
            <a:fld id="{646750D9-3B5B-4802-B121-994E210726FC}" type="slidenum">
              <a:rPr lang="ru-RU" smtClean="0"/>
              <a:pPr>
                <a:defRPr/>
              </a:pPr>
              <a:t>48</a:t>
            </a:fld>
            <a:endParaRPr lang="ru-RU"/>
          </a:p>
        </p:txBody>
      </p:sp>
      <p:pic>
        <p:nvPicPr>
          <p:cNvPr id="3074" name="Picture 2"/>
          <p:cNvPicPr>
            <a:picLocks noChangeAspect="1" noChangeArrowheads="1"/>
          </p:cNvPicPr>
          <p:nvPr/>
        </p:nvPicPr>
        <p:blipFill>
          <a:blip r:embed="rId5" cstate="print"/>
          <a:srcRect/>
          <a:stretch>
            <a:fillRect/>
          </a:stretch>
        </p:blipFill>
        <p:spPr bwMode="auto">
          <a:xfrm>
            <a:off x="5678789" y="642918"/>
            <a:ext cx="3249310" cy="278608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43000" contrast="-34000"/>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5427645" y="3476117"/>
            <a:ext cx="3716355" cy="3381883"/>
          </a:xfrm>
          <a:prstGeom prst="rect">
            <a:avLst/>
          </a:prstGeom>
          <a:noFill/>
          <a:ln w="9525">
            <a:noFill/>
            <a:miter lim="800000"/>
            <a:headEnd/>
            <a:tailEnd/>
          </a:ln>
          <a:effectLst/>
        </p:spPr>
      </p:pic>
      <p:sp>
        <p:nvSpPr>
          <p:cNvPr id="19458" name="Rectangle 2"/>
          <p:cNvSpPr>
            <a:spLocks noGrp="1" noChangeArrowheads="1"/>
          </p:cNvSpPr>
          <p:nvPr>
            <p:ph type="title"/>
          </p:nvPr>
        </p:nvSpPr>
        <p:spPr>
          <a:xfrm>
            <a:off x="611560" y="404664"/>
            <a:ext cx="7848600" cy="216322"/>
          </a:xfrm>
        </p:spPr>
        <p:txBody>
          <a:bodyPr/>
          <a:lstStyle/>
          <a:p>
            <a:pPr eaLnBrk="1" hangingPunct="1">
              <a:defRPr/>
            </a:pPr>
            <a:r>
              <a:rPr lang="en-US" sz="3600" b="1" dirty="0" smtClean="0">
                <a:solidFill>
                  <a:srgbClr val="FF0000"/>
                </a:solidFill>
              </a:rPr>
              <a:t>The period of stabilization</a:t>
            </a:r>
            <a:endParaRPr lang="ru-RU" sz="3600" b="1" dirty="0" smtClean="0">
              <a:solidFill>
                <a:srgbClr val="FF0000"/>
              </a:solidFill>
            </a:endParaRPr>
          </a:p>
        </p:txBody>
      </p:sp>
      <p:sp>
        <p:nvSpPr>
          <p:cNvPr id="19459" name="Rectangle 3"/>
          <p:cNvSpPr>
            <a:spLocks noGrp="1" noChangeArrowheads="1"/>
          </p:cNvSpPr>
          <p:nvPr>
            <p:ph type="body" idx="1"/>
          </p:nvPr>
        </p:nvSpPr>
        <p:spPr>
          <a:xfrm>
            <a:off x="107950" y="714356"/>
            <a:ext cx="8712522" cy="4143404"/>
          </a:xfrm>
        </p:spPr>
        <p:txBody>
          <a:bodyPr/>
          <a:lstStyle/>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Exercises to train the muscles of inhalation and exhalation</a:t>
            </a:r>
          </a:p>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Simply inflating a balloon or toy, depending on how you feel several times a day</a:t>
            </a:r>
          </a:p>
          <a:p>
            <a:pPr marL="365125" indent="-255588" algn="just" eaLnBrk="1" hangingPunct="1">
              <a:spcBef>
                <a:spcPts val="0"/>
              </a:spcBef>
              <a:buClr>
                <a:srgbClr val="A04DA3"/>
              </a:buClr>
              <a:buFont typeface="Georgia" pitchFamily="18" charset="0"/>
              <a:buChar char="•"/>
              <a:defRPr/>
            </a:pPr>
            <a:r>
              <a:rPr lang="en-US" sz="2000" kern="1200" dirty="0" smtClean="0">
                <a:solidFill>
                  <a:prstClr val="black"/>
                </a:solidFill>
                <a:latin typeface="Arial" pitchFamily="34" charset="0"/>
                <a:cs typeface="Arial" pitchFamily="34" charset="0"/>
              </a:rPr>
              <a:t>Training is held at the possibility of inhalation and exhalation with special </a:t>
            </a:r>
            <a:r>
              <a:rPr lang="en-US" sz="2000" kern="1200" dirty="0" err="1" smtClean="0">
                <a:solidFill>
                  <a:prstClr val="black"/>
                </a:solidFill>
                <a:latin typeface="Arial" pitchFamily="34" charset="0"/>
                <a:cs typeface="Arial" pitchFamily="34" charset="0"/>
              </a:rPr>
              <a:t>spirometers</a:t>
            </a:r>
            <a:r>
              <a:rPr lang="en-US" sz="2000" kern="1200" dirty="0" smtClean="0">
                <a:solidFill>
                  <a:prstClr val="black"/>
                </a:solidFill>
                <a:latin typeface="Arial" pitchFamily="34" charset="0"/>
                <a:cs typeface="Arial" pitchFamily="34" charset="0"/>
              </a:rPr>
              <a:t> </a:t>
            </a:r>
            <a:r>
              <a:rPr lang="ru-RU" sz="2000" kern="1200" dirty="0" smtClean="0">
                <a:solidFill>
                  <a:prstClr val="black"/>
                </a:solidFill>
                <a:latin typeface="Arial" pitchFamily="34" charset="0"/>
                <a:cs typeface="Arial" pitchFamily="34" charset="0"/>
              </a:rPr>
              <a:t> </a:t>
            </a:r>
            <a:r>
              <a:rPr lang="en-US" sz="2000" kern="1200" dirty="0" smtClean="0">
                <a:solidFill>
                  <a:prstClr val="black"/>
                </a:solidFill>
                <a:latin typeface="Arial" pitchFamily="34" charset="0"/>
                <a:cs typeface="Arial" pitchFamily="34" charset="0"/>
              </a:rPr>
              <a:t>by conventional methods</a:t>
            </a:r>
          </a:p>
          <a:p>
            <a:pPr marL="365125" indent="-255588" algn="just" eaLnBrk="1" hangingPunct="1">
              <a:spcBef>
                <a:spcPts val="0"/>
              </a:spcBef>
              <a:buClr>
                <a:srgbClr val="A04DA3"/>
              </a:buClr>
              <a:buNone/>
              <a:defRPr/>
            </a:pPr>
            <a:endParaRPr lang="en-US" sz="2400" kern="1200" dirty="0" smtClean="0">
              <a:solidFill>
                <a:prstClr val="black"/>
              </a:solidFill>
            </a:endParaRPr>
          </a:p>
          <a:p>
            <a:pPr marL="365125" indent="-255588" eaLnBrk="1" hangingPunct="1">
              <a:lnSpc>
                <a:spcPct val="90000"/>
              </a:lnSpc>
              <a:spcBef>
                <a:spcPts val="300"/>
              </a:spcBef>
              <a:buClr>
                <a:srgbClr val="A04DA3"/>
              </a:buClr>
              <a:buFont typeface="Georgia" pitchFamily="18" charset="0"/>
              <a:buChar char="•"/>
              <a:defRPr/>
            </a:pPr>
            <a:endParaRPr lang="ru-RU" sz="2800" kern="1200" dirty="0" smtClean="0">
              <a:solidFill>
                <a:prstClr val="black"/>
              </a:solidFill>
            </a:endParaRPr>
          </a:p>
        </p:txBody>
      </p:sp>
      <p:sp>
        <p:nvSpPr>
          <p:cNvPr id="18436"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5" name="Rectangle 2"/>
          <p:cNvSpPr txBox="1">
            <a:spLocks noChangeArrowheads="1"/>
          </p:cNvSpPr>
          <p:nvPr/>
        </p:nvSpPr>
        <p:spPr bwMode="auto">
          <a:xfrm>
            <a:off x="6876256" y="188640"/>
            <a:ext cx="3024064" cy="6754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smtClean="0">
                <a:ln>
                  <a:noFill/>
                </a:ln>
                <a:solidFill>
                  <a:srgbClr val="FF0000"/>
                </a:solidFill>
                <a:effectLst/>
                <a:uLnTx/>
                <a:uFillTx/>
                <a:latin typeface="Triod" pitchFamily="2" charset="0"/>
                <a:ea typeface="+mj-ea"/>
                <a:cs typeface="+mj-cs"/>
              </a:rPr>
              <a:t>Период стабилизации состояния</a:t>
            </a:r>
            <a:endParaRPr kumimoji="0" lang="ru-RU" sz="10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6" name="Rectangle 3"/>
          <p:cNvSpPr txBox="1">
            <a:spLocks noChangeArrowheads="1"/>
          </p:cNvSpPr>
          <p:nvPr/>
        </p:nvSpPr>
        <p:spPr bwMode="auto">
          <a:xfrm>
            <a:off x="0" y="4929198"/>
            <a:ext cx="8358214" cy="2000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just"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endParaRPr kumimoji="0" lang="ru-RU" sz="11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marL="365125" marR="0" lvl="0" indent="-255588" algn="l" defTabSz="914400" rtl="0" eaLnBrk="1" fontAlgn="base" latinLnBrk="0" hangingPunct="1">
              <a:lnSpc>
                <a:spcPct val="90000"/>
              </a:lnSpc>
              <a:spcBef>
                <a:spcPts val="300"/>
              </a:spcBef>
              <a:spcAft>
                <a:spcPct val="0"/>
              </a:spcAft>
              <a:buClr>
                <a:srgbClr val="A04DA3"/>
              </a:buClr>
              <a:buSzTx/>
              <a:buFont typeface="Georgia" pitchFamily="18" charset="0"/>
              <a:buChar char="•"/>
              <a:tabLst/>
              <a:defRPr/>
            </a:pPr>
            <a:endParaRPr kumimoji="0" lang="ru-RU" sz="28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p:txBody>
      </p:sp>
      <p:sp>
        <p:nvSpPr>
          <p:cNvPr id="7" name="Прямоугольник 6"/>
          <p:cNvSpPr/>
          <p:nvPr/>
        </p:nvSpPr>
        <p:spPr>
          <a:xfrm>
            <a:off x="-71470" y="2357430"/>
            <a:ext cx="5748670" cy="4278094"/>
          </a:xfrm>
          <a:prstGeom prst="rect">
            <a:avLst/>
          </a:prstGeom>
        </p:spPr>
        <p:txBody>
          <a:bodyPr wrap="square">
            <a:spAutoFit/>
          </a:bodyPr>
          <a:lstStyle/>
          <a:p>
            <a:pPr marL="365125" indent="-255588" algn="just" eaLnBrk="1" hangingPunct="1">
              <a:spcBef>
                <a:spcPts val="0"/>
              </a:spcBef>
              <a:buClr>
                <a:srgbClr val="A04DA3"/>
              </a:buClr>
              <a:buNone/>
              <a:defRPr/>
            </a:pPr>
            <a:r>
              <a:rPr lang="en-US" sz="2000" b="1" dirty="0" smtClean="0">
                <a:solidFill>
                  <a:prstClr val="black"/>
                </a:solidFill>
                <a:latin typeface="Arial" pitchFamily="34" charset="0"/>
                <a:cs typeface="Arial" pitchFamily="34" charset="0"/>
              </a:rPr>
              <a:t>It is proved that after 3-4 weeks of regular exercise in the form of breathing exercises with difficulty exhaling lead to a systemic effect on the body</a:t>
            </a:r>
            <a:r>
              <a:rPr lang="en-US" sz="2000" dirty="0" smtClean="0">
                <a:solidFill>
                  <a:prstClr val="black"/>
                </a:solidFill>
                <a:latin typeface="Arial" pitchFamily="34" charset="0"/>
                <a:cs typeface="Arial" pitchFamily="34" charset="0"/>
              </a:rPr>
              <a:t>:</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tolerance to loads increases;</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quality of life improves;</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the progression of </a:t>
            </a:r>
            <a:r>
              <a:rPr lang="en-US" dirty="0" err="1" smtClean="0">
                <a:solidFill>
                  <a:prstClr val="black"/>
                </a:solidFill>
                <a:latin typeface="Arial" pitchFamily="34" charset="0"/>
                <a:cs typeface="Arial" pitchFamily="34" charset="0"/>
              </a:rPr>
              <a:t>cachexia</a:t>
            </a:r>
            <a:r>
              <a:rPr lang="en-US" dirty="0" smtClean="0">
                <a:solidFill>
                  <a:prstClr val="black"/>
                </a:solidFill>
                <a:latin typeface="Arial" pitchFamily="34" charset="0"/>
                <a:cs typeface="Arial" pitchFamily="34" charset="0"/>
              </a:rPr>
              <a:t> slows down;</a:t>
            </a:r>
          </a:p>
          <a:p>
            <a:pPr marL="804863" indent="-357188" algn="just" eaLnBrk="1" hangingPunct="1">
              <a:spcBef>
                <a:spcPts val="0"/>
              </a:spcBef>
              <a:buClr>
                <a:srgbClr val="A04DA3"/>
              </a:buClr>
              <a:buFont typeface="Arial" pitchFamily="34" charset="0"/>
              <a:buChar char="•"/>
              <a:defRPr/>
            </a:pPr>
            <a:r>
              <a:rPr lang="en-US" dirty="0" smtClean="0">
                <a:latin typeface="Arial" pitchFamily="34" charset="0"/>
                <a:cs typeface="Arial" pitchFamily="34" charset="0"/>
              </a:rPr>
              <a:t>congestive cardiac failure</a:t>
            </a:r>
            <a:r>
              <a:rPr lang="ru-RU" dirty="0" smtClean="0">
                <a:latin typeface="Arial" pitchFamily="34" charset="0"/>
                <a:cs typeface="Arial" pitchFamily="34" charset="0"/>
              </a:rPr>
              <a:t> </a:t>
            </a:r>
            <a:r>
              <a:rPr lang="en-US" dirty="0" smtClean="0">
                <a:latin typeface="Arial" pitchFamily="34" charset="0"/>
                <a:cs typeface="Arial" pitchFamily="34" charset="0"/>
              </a:rPr>
              <a:t>conditions are </a:t>
            </a:r>
            <a:r>
              <a:rPr lang="en-US" dirty="0" smtClean="0">
                <a:solidFill>
                  <a:prstClr val="black"/>
                </a:solidFill>
                <a:latin typeface="Arial" pitchFamily="34" charset="0"/>
                <a:cs typeface="Arial" pitchFamily="34" charset="0"/>
              </a:rPr>
              <a:t>improving;</a:t>
            </a:r>
          </a:p>
          <a:p>
            <a:pPr marL="804863" indent="-357188" algn="just" eaLnBrk="1" hangingPunct="1">
              <a:spcBef>
                <a:spcPts val="0"/>
              </a:spcBef>
              <a:buClr>
                <a:srgbClr val="A04DA3"/>
              </a:buClr>
              <a:buFont typeface="Arial" pitchFamily="34" charset="0"/>
              <a:buChar char="•"/>
              <a:defRPr/>
            </a:pPr>
            <a:r>
              <a:rPr lang="en-US" dirty="0" smtClean="0">
                <a:solidFill>
                  <a:prstClr val="black"/>
                </a:solidFill>
                <a:latin typeface="Arial" pitchFamily="34" charset="0"/>
                <a:cs typeface="Arial" pitchFamily="34" charset="0"/>
              </a:rPr>
              <a:t>the progression of the disease significantly slows down.</a:t>
            </a:r>
            <a:endParaRPr lang="ru-RU" dirty="0" smtClean="0">
              <a:solidFill>
                <a:prstClr val="black"/>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pPr>
              <a:defRPr/>
            </a:pPr>
            <a:fld id="{96315404-6CD9-4EB2-8180-463906179514}" type="slidenum">
              <a:rPr lang="ru-RU" smtClean="0"/>
              <a:pPr>
                <a:defRPr/>
              </a:pPr>
              <a:t>49</a:t>
            </a:fld>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lum bright="25000" contrast="-42000"/>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3568" y="1988840"/>
            <a:ext cx="7772400" cy="2492375"/>
          </a:xfrm>
        </p:spPr>
        <p:txBody>
          <a:bodyPr/>
          <a:lstStyle/>
          <a:p>
            <a:pPr algn="l" eaLnBrk="1" hangingPunct="1"/>
            <a:r>
              <a:rPr lang="en-US" sz="5400" b="1" dirty="0" smtClean="0">
                <a:solidFill>
                  <a:schemeClr val="tx1"/>
                </a:solidFill>
              </a:rPr>
              <a:t>Rehabilitation in case of the diseases of cardiovascular system</a:t>
            </a:r>
            <a:endParaRPr lang="ru-RU" sz="5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25000" contrast="6000"/>
          </a:blip>
          <a:srcRect/>
          <a:stretch>
            <a:fillRect/>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srcRect/>
          <a:stretch>
            <a:fillRect/>
          </a:stretch>
        </p:blipFill>
        <p:spPr bwMode="auto">
          <a:xfrm>
            <a:off x="4705350" y="4000504"/>
            <a:ext cx="4152930" cy="2708432"/>
          </a:xfrm>
          <a:prstGeom prst="rect">
            <a:avLst/>
          </a:prstGeom>
          <a:noFill/>
          <a:ln w="9525">
            <a:noFill/>
            <a:miter lim="800000"/>
            <a:headEnd/>
            <a:tailEnd/>
          </a:ln>
          <a:effectLst/>
        </p:spPr>
      </p:pic>
      <p:sp>
        <p:nvSpPr>
          <p:cNvPr id="19458" name="Rectangle 2"/>
          <p:cNvSpPr>
            <a:spLocks noGrp="1" noChangeArrowheads="1"/>
          </p:cNvSpPr>
          <p:nvPr>
            <p:ph type="title"/>
          </p:nvPr>
        </p:nvSpPr>
        <p:spPr>
          <a:xfrm>
            <a:off x="611560" y="71414"/>
            <a:ext cx="7848600" cy="792088"/>
          </a:xfrm>
        </p:spPr>
        <p:txBody>
          <a:bodyPr/>
          <a:lstStyle/>
          <a:p>
            <a:pPr eaLnBrk="1" hangingPunct="1"/>
            <a:r>
              <a:rPr lang="en-US" sz="3600" b="1" dirty="0" smtClean="0">
                <a:solidFill>
                  <a:srgbClr val="FF0000"/>
                </a:solidFill>
              </a:rPr>
              <a:t>Contraindications for exercise therapy</a:t>
            </a:r>
            <a:endParaRPr lang="ru-RU" sz="3600" b="1" dirty="0" smtClean="0">
              <a:solidFill>
                <a:srgbClr val="FF0000"/>
              </a:solidFill>
            </a:endParaRPr>
          </a:p>
        </p:txBody>
      </p:sp>
      <p:sp>
        <p:nvSpPr>
          <p:cNvPr id="19459" name="Rectangle 3"/>
          <p:cNvSpPr>
            <a:spLocks noGrp="1" noChangeArrowheads="1"/>
          </p:cNvSpPr>
          <p:nvPr>
            <p:ph type="body" idx="1"/>
          </p:nvPr>
        </p:nvSpPr>
        <p:spPr>
          <a:xfrm>
            <a:off x="71406" y="714356"/>
            <a:ext cx="8893175" cy="4373578"/>
          </a:xfrm>
        </p:spPr>
        <p:txBody>
          <a:bodyPr/>
          <a:lstStyle/>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Acute </a:t>
            </a:r>
            <a:r>
              <a:rPr lang="en-US" sz="2800" kern="1200" dirty="0" err="1" smtClean="0">
                <a:solidFill>
                  <a:prstClr val="black"/>
                </a:solidFill>
                <a:latin typeface="Arial" pitchFamily="34" charset="0"/>
                <a:cs typeface="Arial" pitchFamily="34" charset="0"/>
              </a:rPr>
              <a:t>myocarditis</a:t>
            </a:r>
            <a:endParaRPr lang="en-US" sz="2800" kern="1200" dirty="0" smtClean="0">
              <a:solidFill>
                <a:prstClr val="black"/>
              </a:solidFill>
              <a:latin typeface="Arial" pitchFamily="34" charset="0"/>
              <a:cs typeface="Arial" pitchFamily="34" charset="0"/>
            </a:endParaRPr>
          </a:p>
          <a:p>
            <a:pPr marL="365125" indent="-255588" eaLnBrk="1" hangingPunct="1">
              <a:lnSpc>
                <a:spcPct val="150000"/>
              </a:lnSpc>
              <a:spcBef>
                <a:spcPts val="0"/>
              </a:spcBef>
              <a:buClr>
                <a:srgbClr val="A04DA3"/>
              </a:buClr>
              <a:defRPr/>
            </a:pPr>
            <a:r>
              <a:rPr lang="en-US" sz="2800" kern="1200" dirty="0" err="1" smtClean="0">
                <a:solidFill>
                  <a:prstClr val="black"/>
                </a:solidFill>
                <a:latin typeface="Arial" pitchFamily="34" charset="0"/>
                <a:cs typeface="Arial" pitchFamily="34" charset="0"/>
              </a:rPr>
              <a:t>Stenosis</a:t>
            </a:r>
            <a:r>
              <a:rPr lang="en-US" sz="2800" kern="1200" dirty="0" smtClean="0">
                <a:solidFill>
                  <a:prstClr val="black"/>
                </a:solidFill>
                <a:latin typeface="Arial" pitchFamily="34" charset="0"/>
                <a:cs typeface="Arial" pitchFamily="34" charset="0"/>
              </a:rPr>
              <a:t> of the valve hole</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Cyanotic congenital disorders</a:t>
            </a:r>
          </a:p>
          <a:p>
            <a:pPr marL="365125" indent="-255588"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Arrhythmias of high grade</a:t>
            </a:r>
          </a:p>
          <a:p>
            <a:pPr marL="179388" indent="-69850" eaLnBrk="1" hangingPunct="1">
              <a:lnSpc>
                <a:spcPct val="150000"/>
              </a:lnSpc>
              <a:spcBef>
                <a:spcPts val="0"/>
              </a:spcBef>
              <a:buClr>
                <a:srgbClr val="A04DA3"/>
              </a:buClr>
              <a:defRPr/>
            </a:pPr>
            <a:r>
              <a:rPr lang="en-US" sz="2800" kern="1200" dirty="0" smtClean="0">
                <a:solidFill>
                  <a:prstClr val="black"/>
                </a:solidFill>
                <a:latin typeface="Arial" pitchFamily="34" charset="0"/>
                <a:cs typeface="Arial" pitchFamily="34" charset="0"/>
              </a:rPr>
              <a:t> Angina attacks in patients with low fraction</a:t>
            </a:r>
          </a:p>
          <a:p>
            <a:pPr marL="179388" indent="-69850" eaLnBrk="1" hangingPunct="1">
              <a:lnSpc>
                <a:spcPct val="150000"/>
              </a:lnSpc>
              <a:spcBef>
                <a:spcPts val="0"/>
              </a:spcBef>
              <a:buClr>
                <a:srgbClr val="A04DA3"/>
              </a:buClr>
              <a:buNone/>
              <a:defRPr/>
            </a:pPr>
            <a:r>
              <a:rPr lang="en-US" sz="2800" kern="1200" dirty="0" smtClean="0">
                <a:solidFill>
                  <a:prstClr val="black"/>
                </a:solidFill>
                <a:latin typeface="Arial" pitchFamily="34" charset="0"/>
                <a:cs typeface="Arial" pitchFamily="34" charset="0"/>
              </a:rPr>
              <a:t>  of ejection of left ventricular</a:t>
            </a:r>
          </a:p>
        </p:txBody>
      </p:sp>
      <p:sp>
        <p:nvSpPr>
          <p:cNvPr id="17412" name="Rectangle 4"/>
          <p:cNvSpPr>
            <a:spLocks noChangeArrowheads="1"/>
          </p:cNvSpPr>
          <p:nvPr/>
        </p:nvSpPr>
        <p:spPr bwMode="auto">
          <a:xfrm>
            <a:off x="827088" y="4292600"/>
            <a:ext cx="7848600" cy="701675"/>
          </a:xfrm>
          <a:prstGeom prst="rect">
            <a:avLst/>
          </a:prstGeom>
          <a:noFill/>
          <a:ln w="9525">
            <a:noFill/>
            <a:miter lim="800000"/>
            <a:headEnd/>
            <a:tailEnd/>
          </a:ln>
        </p:spPr>
        <p:txBody>
          <a:bodyPr>
            <a:spAutoFit/>
          </a:bodyPr>
          <a:lstStyle/>
          <a:p>
            <a:endParaRPr lang="ru-RU" sz="4000" b="1">
              <a:solidFill>
                <a:srgbClr val="FF0000"/>
              </a:solidFill>
            </a:endParaRPr>
          </a:p>
        </p:txBody>
      </p:sp>
      <p:sp>
        <p:nvSpPr>
          <p:cNvPr id="5" name="Rectangle 2"/>
          <p:cNvSpPr txBox="1">
            <a:spLocks noChangeArrowheads="1"/>
          </p:cNvSpPr>
          <p:nvPr/>
        </p:nvSpPr>
        <p:spPr bwMode="auto">
          <a:xfrm>
            <a:off x="6715140" y="116632"/>
            <a:ext cx="2428860" cy="576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05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7" name="Номер слайда 6"/>
          <p:cNvSpPr>
            <a:spLocks noGrp="1"/>
          </p:cNvSpPr>
          <p:nvPr>
            <p:ph type="sldNum" sz="quarter" idx="12"/>
          </p:nvPr>
        </p:nvSpPr>
        <p:spPr>
          <a:xfrm>
            <a:off x="6804248" y="6237312"/>
            <a:ext cx="1905000" cy="457200"/>
          </a:xfrm>
        </p:spPr>
        <p:txBody>
          <a:bodyPr/>
          <a:lstStyle/>
          <a:p>
            <a:pPr>
              <a:defRPr/>
            </a:pPr>
            <a:fld id="{646750D9-3B5B-4802-B121-994E210726FC}" type="slidenum">
              <a:rPr lang="ru-RU" smtClean="0"/>
              <a:pPr>
                <a:defRPr/>
              </a:pPr>
              <a:t>50</a:t>
            </a:fld>
            <a:endParaRPr lang="ru-RU"/>
          </a:p>
        </p:txBody>
      </p:sp>
      <p:pic>
        <p:nvPicPr>
          <p:cNvPr id="3074" name="Picture 2"/>
          <p:cNvPicPr>
            <a:picLocks noChangeAspect="1" noChangeArrowheads="1"/>
          </p:cNvPicPr>
          <p:nvPr/>
        </p:nvPicPr>
        <p:blipFill>
          <a:blip r:embed="rId5" cstate="print"/>
          <a:srcRect/>
          <a:stretch>
            <a:fillRect/>
          </a:stretch>
        </p:blipFill>
        <p:spPr bwMode="auto">
          <a:xfrm>
            <a:off x="5678789" y="642918"/>
            <a:ext cx="3249310" cy="278608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72000" contrast="-38000"/>
          </a:blip>
          <a:srcRect/>
          <a:stretch>
            <a:fillRect/>
          </a:stretch>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57158" y="928670"/>
            <a:ext cx="8460432" cy="5715040"/>
          </a:xfrm>
        </p:spPr>
        <p:txBody>
          <a:bodyPr/>
          <a:lstStyle/>
          <a:p>
            <a:pPr algn="just" eaLnBrk="1" hangingPunct="1">
              <a:buNone/>
              <a:defRPr/>
            </a:pPr>
            <a:r>
              <a:rPr lang="en-US" sz="2400" dirty="0" smtClean="0">
                <a:latin typeface="Arial" pitchFamily="34" charset="0"/>
                <a:cs typeface="Arial" pitchFamily="34" charset="0"/>
              </a:rPr>
              <a:t>For patients who walk 500 meters or more in 6 minutes, the dynamic exercise are recommended </a:t>
            </a:r>
            <a:r>
              <a:rPr lang="en-US" sz="2400" b="1" i="1" dirty="0" smtClean="0">
                <a:latin typeface="Arial" pitchFamily="34" charset="0"/>
                <a:cs typeface="Arial" pitchFamily="34" charset="0"/>
              </a:rPr>
              <a:t>walking with a progressive increase of the load</a:t>
            </a:r>
            <a:r>
              <a:rPr lang="en-US" sz="2400" i="1" dirty="0" smtClean="0">
                <a:latin typeface="Arial" pitchFamily="34" charset="0"/>
                <a:cs typeface="Arial" pitchFamily="34" charset="0"/>
              </a:rPr>
              <a:t>:</a:t>
            </a:r>
          </a:p>
          <a:p>
            <a:pPr algn="just" eaLnBrk="1" hangingPunct="1">
              <a:lnSpc>
                <a:spcPct val="150000"/>
              </a:lnSpc>
              <a:spcBef>
                <a:spcPts val="0"/>
              </a:spcBef>
              <a:defRPr/>
            </a:pPr>
            <a:r>
              <a:rPr lang="en-US" sz="2400" dirty="0" smtClean="0">
                <a:latin typeface="Arial" pitchFamily="34" charset="0"/>
                <a:cs typeface="Arial" pitchFamily="34" charset="0"/>
              </a:rPr>
              <a:t>speed  of 6 km/h</a:t>
            </a:r>
          </a:p>
          <a:p>
            <a:pPr algn="just" eaLnBrk="1" hangingPunct="1">
              <a:lnSpc>
                <a:spcPct val="150000"/>
              </a:lnSpc>
              <a:spcBef>
                <a:spcPts val="0"/>
              </a:spcBef>
              <a:defRPr/>
            </a:pPr>
            <a:r>
              <a:rPr lang="en-US" sz="2400" dirty="0" smtClean="0">
                <a:latin typeface="Arial" pitchFamily="34" charset="0"/>
                <a:cs typeface="Arial" pitchFamily="34" charset="0"/>
              </a:rPr>
              <a:t>duration up to 40 minutes per day</a:t>
            </a:r>
          </a:p>
          <a:p>
            <a:pPr algn="just" eaLnBrk="1" hangingPunct="1">
              <a:lnSpc>
                <a:spcPct val="150000"/>
              </a:lnSpc>
              <a:spcBef>
                <a:spcPts val="0"/>
              </a:spcBef>
              <a:defRPr/>
            </a:pPr>
            <a:r>
              <a:rPr lang="en-US" sz="2400" dirty="0" smtClean="0">
                <a:latin typeface="Arial" pitchFamily="34" charset="0"/>
                <a:cs typeface="Arial" pitchFamily="34" charset="0"/>
              </a:rPr>
              <a:t>titration of the load up to 6-8 months.</a:t>
            </a:r>
          </a:p>
          <a:p>
            <a:pPr algn="just" eaLnBrk="1" hangingPunct="1">
              <a:buNone/>
              <a:defRPr/>
            </a:pPr>
            <a:r>
              <a:rPr lang="en-US" sz="2400" dirty="0" smtClean="0">
                <a:latin typeface="Arial" pitchFamily="34" charset="0"/>
                <a:cs typeface="Arial" pitchFamily="34" charset="0"/>
              </a:rPr>
              <a:t>Given that the positive effects of physical training disappears after 3 weeks after the introduction of restrictions to physical activities, the introduction of physical activity in the long-term (life-long) program management of the patient with chronic heart failure is a necessary standard.</a:t>
            </a:r>
            <a:endParaRPr lang="ru-RU" sz="2400" dirty="0" smtClean="0">
              <a:latin typeface="Arial" pitchFamily="34" charset="0"/>
              <a:cs typeface="Arial" pitchFamily="34" charset="0"/>
            </a:endParaRPr>
          </a:p>
        </p:txBody>
      </p:sp>
      <p:sp>
        <p:nvSpPr>
          <p:cNvPr id="8" name="Rectangle 2"/>
          <p:cNvSpPr txBox="1">
            <a:spLocks noChangeArrowheads="1"/>
          </p:cNvSpPr>
          <p:nvPr/>
        </p:nvSpPr>
        <p:spPr bwMode="auto">
          <a:xfrm>
            <a:off x="0" y="260648"/>
            <a:ext cx="9572660" cy="4537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3200" b="1" kern="0" dirty="0" smtClean="0">
                <a:solidFill>
                  <a:srgbClr val="FF0000"/>
                </a:solidFill>
              </a:rPr>
              <a:t>Methods of physical load in the form of walking</a:t>
            </a:r>
            <a:endParaRPr lang="ru-RU" sz="3200" b="1" kern="0" dirty="0" smtClean="0">
              <a:solidFill>
                <a:srgbClr val="FF0000"/>
              </a:solidFill>
            </a:endParaRPr>
          </a:p>
        </p:txBody>
      </p:sp>
      <p:sp>
        <p:nvSpPr>
          <p:cNvPr id="9" name="Номер слайда 8"/>
          <p:cNvSpPr>
            <a:spLocks noGrp="1"/>
          </p:cNvSpPr>
          <p:nvPr>
            <p:ph type="sldNum" sz="quarter" idx="12"/>
          </p:nvPr>
        </p:nvSpPr>
        <p:spPr/>
        <p:txBody>
          <a:bodyPr/>
          <a:lstStyle/>
          <a:p>
            <a:pPr>
              <a:defRPr/>
            </a:pPr>
            <a:fld id="{38DA345E-044C-4B05-81A0-DAE3EBC25F4E}" type="slidenum">
              <a:rPr lang="ru-RU" smtClean="0"/>
              <a:pPr>
                <a:defRPr/>
              </a:pPr>
              <a:t>51</a:t>
            </a:fld>
            <a:endParaRPr lang="ru-RU"/>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28597" y="5214950"/>
            <a:ext cx="8215370" cy="1643050"/>
          </a:xfrm>
        </p:spPr>
        <p:txBody>
          <a:bodyPr/>
          <a:lstStyle/>
          <a:p>
            <a:pPr algn="just" eaLnBrk="1" hangingPunct="1">
              <a:lnSpc>
                <a:spcPct val="80000"/>
              </a:lnSpc>
              <a:buFontTx/>
              <a:buNone/>
            </a:pPr>
            <a:r>
              <a:rPr lang="ru-RU" sz="1000" b="1" dirty="0" smtClean="0">
                <a:solidFill>
                  <a:srgbClr val="CC0000"/>
                </a:solidFill>
                <a:latin typeface="Arial" pitchFamily="34" charset="0"/>
                <a:cs typeface="Arial" pitchFamily="34" charset="0"/>
              </a:rPr>
              <a:t> </a:t>
            </a:r>
            <a:endParaRPr lang="ru-RU" sz="1000" b="1" dirty="0" smtClean="0">
              <a:solidFill>
                <a:srgbClr val="0000CC"/>
              </a:solidFill>
              <a:latin typeface="Arial" pitchFamily="34" charset="0"/>
              <a:cs typeface="Arial" pitchFamily="34" charset="0"/>
            </a:endParaRPr>
          </a:p>
          <a:p>
            <a:pPr eaLnBrk="1" hangingPunct="1">
              <a:lnSpc>
                <a:spcPct val="80000"/>
              </a:lnSpc>
            </a:pPr>
            <a:endParaRPr lang="ru-RU" sz="1000" b="1" dirty="0" smtClean="0">
              <a:solidFill>
                <a:srgbClr val="0000CC"/>
              </a:solidFill>
              <a:latin typeface="Arial" pitchFamily="34" charset="0"/>
              <a:cs typeface="Arial" pitchFamily="34" charset="0"/>
            </a:endParaRPr>
          </a:p>
        </p:txBody>
      </p:sp>
      <p:sp>
        <p:nvSpPr>
          <p:cNvPr id="4" name="Rectangle 2"/>
          <p:cNvSpPr txBox="1">
            <a:spLocks noChangeArrowheads="1"/>
          </p:cNvSpPr>
          <p:nvPr/>
        </p:nvSpPr>
        <p:spPr bwMode="auto">
          <a:xfrm>
            <a:off x="395536" y="116633"/>
            <a:ext cx="8280920" cy="669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Means of rehabilitation</a:t>
            </a:r>
            <a:r>
              <a:rPr kumimoji="0" lang="ru-RU" sz="36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3600" b="1" i="0" u="none" strike="noStrike" kern="0" cap="none" spc="0" normalizeH="0" baseline="0" noProof="0" dirty="0" smtClean="0">
              <a:ln>
                <a:noFill/>
              </a:ln>
              <a:solidFill>
                <a:schemeClr val="tx2"/>
              </a:solidFill>
              <a:effectLst/>
              <a:uLnTx/>
              <a:uFillTx/>
              <a:latin typeface="+mj-lt"/>
              <a:ea typeface="+mj-ea"/>
              <a:cs typeface="+mj-cs"/>
            </a:endParaRPr>
          </a:p>
          <a:p>
            <a:pPr marR="0" lvl="0" defTabSz="914400" rtl="0" eaLnBrk="1" fontAlgn="base" latinLnBrk="0" hangingPunct="1">
              <a:lnSpc>
                <a:spcPct val="100000"/>
              </a:lnSpc>
              <a:spcBef>
                <a:spcPct val="0"/>
              </a:spcBef>
              <a:spcAft>
                <a:spcPct val="0"/>
              </a:spcAft>
              <a:buClrTx/>
              <a:buSzTx/>
              <a:buFontTx/>
              <a:buNone/>
              <a:tabLst/>
              <a:defRPr/>
            </a:pPr>
            <a:r>
              <a:rPr kumimoji="0" lang="ru-RU" sz="4000" b="1" i="0" u="none" strike="noStrike" kern="0" cap="none" spc="0" normalizeH="0" baseline="0" noProof="0" dirty="0" smtClean="0">
                <a:ln>
                  <a:noFill/>
                </a:ln>
                <a:solidFill>
                  <a:schemeClr val="tx2"/>
                </a:solidFill>
                <a:effectLst/>
                <a:uLnTx/>
                <a:uFillTx/>
                <a:latin typeface="+mj-lt"/>
                <a:ea typeface="+mj-ea"/>
                <a:cs typeface="+mj-cs"/>
              </a:rPr>
              <a:t> </a:t>
            </a:r>
            <a:r>
              <a:rPr kumimoji="0" lang="ru-RU" sz="3200" b="1" i="0" u="none" strike="noStrike" kern="0" cap="none" spc="0" normalizeH="0" baseline="0" noProof="0" dirty="0" smtClean="0">
                <a:ln>
                  <a:noFill/>
                </a:ln>
                <a:solidFill>
                  <a:srgbClr val="CC0000"/>
                </a:solidFill>
                <a:effectLst/>
                <a:uLnTx/>
                <a:uFillTx/>
                <a:latin typeface="+mj-lt"/>
                <a:ea typeface="+mj-ea"/>
                <a:cs typeface="+mj-cs"/>
              </a:rPr>
              <a:t>1</a:t>
            </a:r>
            <a:r>
              <a:rPr lang="en-US" sz="3200" b="1" kern="0" dirty="0" smtClean="0">
                <a:solidFill>
                  <a:srgbClr val="CC0000"/>
                </a:solidFill>
                <a:latin typeface="+mj-lt"/>
                <a:ea typeface="+mj-ea"/>
                <a:cs typeface="+mj-cs"/>
              </a:rPr>
              <a:t>.</a:t>
            </a:r>
            <a:r>
              <a:rPr kumimoji="0" lang="ru-RU" sz="3200" b="1" i="0" u="none" strike="noStrike" kern="0" cap="none" spc="0" normalizeH="0" baseline="0" noProof="0" dirty="0" smtClean="0">
                <a:ln>
                  <a:noFill/>
                </a:ln>
                <a:solidFill>
                  <a:srgbClr val="CC0000"/>
                </a:solidFill>
                <a:effectLst/>
                <a:uLnTx/>
                <a:uFillTx/>
                <a:latin typeface="+mj-lt"/>
                <a:ea typeface="+mj-ea"/>
                <a:cs typeface="+mj-cs"/>
              </a:rPr>
              <a:t> </a:t>
            </a:r>
            <a:r>
              <a:rPr kumimoji="0" lang="en-US" sz="3200" b="1" i="0" u="none" strike="noStrike" kern="0" cap="none" spc="0" normalizeH="0" baseline="0" noProof="0" dirty="0" smtClean="0">
                <a:ln>
                  <a:noFill/>
                </a:ln>
                <a:solidFill>
                  <a:srgbClr val="CC0000"/>
                </a:solidFill>
                <a:effectLst/>
                <a:uLnTx/>
                <a:uFillTx/>
                <a:latin typeface="+mj-lt"/>
                <a:ea typeface="+mj-ea"/>
                <a:cs typeface="+mj-cs"/>
              </a:rPr>
              <a:t>Exercise</a:t>
            </a:r>
            <a:r>
              <a:rPr kumimoji="0" lang="en-US" sz="3200" b="1" i="0" u="none" strike="noStrike" kern="0" cap="none" spc="0" normalizeH="0" noProof="0" dirty="0" smtClean="0">
                <a:ln>
                  <a:noFill/>
                </a:ln>
                <a:solidFill>
                  <a:srgbClr val="CC0000"/>
                </a:solidFill>
                <a:effectLst/>
                <a:uLnTx/>
                <a:uFillTx/>
                <a:latin typeface="+mj-lt"/>
                <a:ea typeface="+mj-ea"/>
                <a:cs typeface="+mj-cs"/>
              </a:rPr>
              <a:t> therapy</a:t>
            </a:r>
            <a:endParaRPr kumimoji="0" lang="ru-RU" sz="3200" b="1" i="0" u="none" strike="noStrike" kern="0" cap="none" spc="0" normalizeH="0" baseline="0" noProof="0" dirty="0" smtClean="0">
              <a:ln>
                <a:noFill/>
              </a:ln>
              <a:solidFill>
                <a:srgbClr val="CC0000"/>
              </a:solidFill>
              <a:effectLst/>
              <a:uLnTx/>
              <a:uFillTx/>
              <a:latin typeface="+mj-lt"/>
              <a:ea typeface="+mj-ea"/>
              <a:cs typeface="+mj-cs"/>
            </a:endParaRPr>
          </a:p>
        </p:txBody>
      </p:sp>
      <p:sp>
        <p:nvSpPr>
          <p:cNvPr id="5" name="Rectangle 3"/>
          <p:cNvSpPr txBox="1">
            <a:spLocks noChangeArrowheads="1"/>
          </p:cNvSpPr>
          <p:nvPr/>
        </p:nvSpPr>
        <p:spPr bwMode="auto">
          <a:xfrm>
            <a:off x="142844" y="1142984"/>
            <a:ext cx="8892480" cy="5286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sz="2000" kern="0" dirty="0" smtClean="0">
                <a:latin typeface="Arial" pitchFamily="34" charset="0"/>
                <a:cs typeface="Arial" pitchFamily="34" charset="0"/>
              </a:rPr>
              <a:t>Partial load mode, which largely follows the program of free treatment in hospital and may last for 1-2 days (if the patient has completed the program in a hospital).</a:t>
            </a:r>
          </a:p>
          <a:p>
            <a:pPr lvl="0">
              <a:spcBef>
                <a:spcPts val="0"/>
              </a:spcBef>
            </a:pPr>
            <a:r>
              <a:rPr lang="en-US" sz="2000" kern="0" dirty="0" smtClean="0">
                <a:latin typeface="Arial" pitchFamily="34" charset="0"/>
                <a:cs typeface="Arial" pitchFamily="34" charset="0"/>
              </a:rPr>
              <a:t>If the patient did not fulfill the program or after discharge from the hospital for a long time, treatment lasts 5-7 days.</a:t>
            </a:r>
          </a:p>
          <a:p>
            <a:pPr lvl="0">
              <a:spcBef>
                <a:spcPts val="0"/>
              </a:spcBef>
              <a:buFont typeface="Arial" pitchFamily="34" charset="0"/>
              <a:buChar char="•"/>
            </a:pPr>
            <a:r>
              <a:rPr lang="en-US" sz="2000" b="1"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Therapeutic exercises.</a:t>
            </a:r>
            <a:r>
              <a:rPr lang="en-US" sz="2000" b="1" kern="0" dirty="0" smtClean="0">
                <a:latin typeface="Arial" pitchFamily="34" charset="0"/>
                <a:cs typeface="Arial" pitchFamily="34" charset="0"/>
              </a:rPr>
              <a:t> </a:t>
            </a:r>
            <a:r>
              <a:rPr lang="en-US" sz="2000" kern="0" dirty="0" smtClean="0">
                <a:latin typeface="Arial" pitchFamily="34" charset="0"/>
                <a:cs typeface="Arial" pitchFamily="34" charset="0"/>
              </a:rPr>
              <a:t>Exercise duration increases from 20 to 40 minutes. Classes include simple and complicated walking (on toes, with a high lifting of knees, various throwing).</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Walking training </a:t>
            </a:r>
            <a:r>
              <a:rPr lang="en-US" sz="2000" kern="0" dirty="0" smtClean="0">
                <a:latin typeface="Arial" pitchFamily="34" charset="0"/>
                <a:cs typeface="Arial" pitchFamily="34" charset="0"/>
              </a:rPr>
              <a:t>(starting at 500 m, with the rest (3-5 min) in the middle of the distance, the intensity of walking - 70-90 step/min. Daily distance is increased by 100- 200 m and is brought up to 1 km).</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Walking</a:t>
            </a:r>
            <a:r>
              <a:rPr lang="en-US" sz="2000" kern="0" dirty="0" smtClean="0">
                <a:latin typeface="Arial" pitchFamily="34" charset="0"/>
                <a:cs typeface="Arial" pitchFamily="34" charset="0"/>
              </a:rPr>
              <a:t> (2 km and are brought up to 4 km in a very quiet, accessible to the patient‘s tempo).</a:t>
            </a:r>
          </a:p>
          <a:p>
            <a:pPr lvl="0">
              <a:spcBef>
                <a:spcPts val="0"/>
              </a:spcBef>
              <a:buFont typeface="Arial" pitchFamily="34" charset="0"/>
              <a:buChar char="•"/>
            </a:pPr>
            <a:r>
              <a:rPr lang="en-US" sz="2000" kern="0" dirty="0" smtClean="0">
                <a:solidFill>
                  <a:srgbClr val="FF0000"/>
                </a:solidFill>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Training in going up the stairs </a:t>
            </a:r>
            <a:r>
              <a:rPr lang="en-US" sz="2000" kern="0" dirty="0" smtClean="0">
                <a:latin typeface="Arial" pitchFamily="34" charset="0"/>
                <a:cs typeface="Arial" pitchFamily="34" charset="0"/>
              </a:rPr>
              <a:t>(rise on two floors).</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Simulators</a:t>
            </a:r>
            <a:r>
              <a:rPr lang="en-US" sz="2000" kern="0" dirty="0" smtClean="0">
                <a:latin typeface="Arial" pitchFamily="34" charset="0"/>
                <a:cs typeface="Arial" pitchFamily="34" charset="0"/>
              </a:rPr>
              <a:t>: a bicycle </a:t>
            </a:r>
            <a:r>
              <a:rPr lang="en-US" sz="2000" kern="0" dirty="0" err="1" smtClean="0">
                <a:latin typeface="Arial" pitchFamily="34" charset="0"/>
                <a:cs typeface="Arial" pitchFamily="34" charset="0"/>
              </a:rPr>
              <a:t>ergometer</a:t>
            </a:r>
            <a:r>
              <a:rPr lang="en-US" sz="2000" kern="0" dirty="0" smtClean="0">
                <a:latin typeface="Arial" pitchFamily="34" charset="0"/>
                <a:cs typeface="Arial" pitchFamily="34" charset="0"/>
              </a:rPr>
              <a:t>, treadmill, free weights, allowing to control heart rate (ECG, blood pressure) in the implementation of physical activity.</a:t>
            </a:r>
            <a:endParaRPr kumimoji="0" lang="ru-RU" sz="2000" i="0" u="none" strike="noStrike" kern="0" cap="none" spc="0" normalizeH="0" baseline="0" noProof="0" dirty="0" smtClean="0">
              <a:ln>
                <a:noFill/>
              </a:ln>
              <a:effectLst/>
              <a:uLnTx/>
              <a:uFillTx/>
              <a:latin typeface="Arial" pitchFamily="34" charset="0"/>
              <a:cs typeface="Arial" pitchFamily="34" charset="0"/>
            </a:endParaRPr>
          </a:p>
          <a:p>
            <a:pPr marL="342900" marR="0" lvl="0" indent="-342900" defTabSz="914400" rtl="0" eaLnBrk="1" fontAlgn="base" latinLnBrk="0" hangingPunct="1">
              <a:lnSpc>
                <a:spcPct val="80000"/>
              </a:lnSpc>
              <a:spcBef>
                <a:spcPct val="20000"/>
              </a:spcBef>
              <a:spcAft>
                <a:spcPct val="0"/>
              </a:spcAft>
              <a:buClrTx/>
              <a:buSzTx/>
              <a:buFontTx/>
              <a:buChar char="•"/>
              <a:tabLst/>
              <a:defRPr/>
            </a:pPr>
            <a:endParaRPr kumimoji="0" lang="ru-RU" sz="1050" b="1" i="0" u="none" strike="noStrike" kern="0" cap="none" spc="0" normalizeH="0" baseline="0" noProof="0" dirty="0" smtClean="0">
              <a:ln>
                <a:noFill/>
              </a:ln>
              <a:solidFill>
                <a:srgbClr val="0000CC"/>
              </a:solidFill>
              <a:effectLst/>
              <a:uLnTx/>
              <a:uFillTx/>
              <a:latin typeface="+mn-lt"/>
              <a:ea typeface="+mn-ea"/>
              <a:cs typeface="+mn-cs"/>
            </a:endParaRPr>
          </a:p>
        </p:txBody>
      </p:sp>
      <p:sp>
        <p:nvSpPr>
          <p:cNvPr id="6" name="Номер слайда 5"/>
          <p:cNvSpPr>
            <a:spLocks noGrp="1"/>
          </p:cNvSpPr>
          <p:nvPr>
            <p:ph type="sldNum" sz="quarter" idx="12"/>
          </p:nvPr>
        </p:nvSpPr>
        <p:spPr>
          <a:xfrm>
            <a:off x="7092280" y="6400800"/>
            <a:ext cx="1905000" cy="457200"/>
          </a:xfrm>
        </p:spPr>
        <p:txBody>
          <a:bodyPr/>
          <a:lstStyle/>
          <a:p>
            <a:pPr>
              <a:defRPr/>
            </a:pPr>
            <a:fld id="{646750D9-3B5B-4802-B121-994E210726FC}" type="slidenum">
              <a:rPr lang="ru-RU" smtClean="0"/>
              <a:pPr>
                <a:defRPr/>
              </a:pPr>
              <a:t>6</a:t>
            </a:fld>
            <a:endParaRPr lang="ru-RU"/>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28597" y="5214950"/>
            <a:ext cx="8215370" cy="1643050"/>
          </a:xfrm>
        </p:spPr>
        <p:txBody>
          <a:bodyPr/>
          <a:lstStyle/>
          <a:p>
            <a:pPr algn="just" eaLnBrk="1" hangingPunct="1">
              <a:lnSpc>
                <a:spcPct val="80000"/>
              </a:lnSpc>
              <a:buFontTx/>
              <a:buNone/>
            </a:pPr>
            <a:r>
              <a:rPr lang="ru-RU" sz="1000" b="1" dirty="0" smtClean="0">
                <a:solidFill>
                  <a:srgbClr val="CC0000"/>
                </a:solidFill>
                <a:latin typeface="Arial" pitchFamily="34" charset="0"/>
                <a:cs typeface="Arial" pitchFamily="34" charset="0"/>
              </a:rPr>
              <a:t> </a:t>
            </a:r>
            <a:endParaRPr lang="ru-RU" sz="1000" b="1" dirty="0" smtClean="0">
              <a:solidFill>
                <a:srgbClr val="0000CC"/>
              </a:solidFill>
              <a:latin typeface="Arial" pitchFamily="34" charset="0"/>
              <a:cs typeface="Arial" pitchFamily="34" charset="0"/>
            </a:endParaRPr>
          </a:p>
          <a:p>
            <a:pPr eaLnBrk="1" hangingPunct="1">
              <a:lnSpc>
                <a:spcPct val="80000"/>
              </a:lnSpc>
            </a:pPr>
            <a:endParaRPr lang="ru-RU" sz="1000" b="1" dirty="0" smtClean="0">
              <a:solidFill>
                <a:srgbClr val="0000CC"/>
              </a:solidFill>
              <a:latin typeface="Arial" pitchFamily="34" charset="0"/>
              <a:cs typeface="Arial" pitchFamily="34" charset="0"/>
            </a:endParaRPr>
          </a:p>
        </p:txBody>
      </p:sp>
      <p:sp>
        <p:nvSpPr>
          <p:cNvPr id="4" name="Rectangle 2"/>
          <p:cNvSpPr txBox="1">
            <a:spLocks noChangeArrowheads="1"/>
          </p:cNvSpPr>
          <p:nvPr/>
        </p:nvSpPr>
        <p:spPr bwMode="auto">
          <a:xfrm>
            <a:off x="395536" y="116633"/>
            <a:ext cx="8280920" cy="669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Means of rehabilitation</a:t>
            </a:r>
            <a:r>
              <a:rPr kumimoji="0" lang="ru-RU" sz="36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3600" b="1" i="0" u="none" strike="noStrike" kern="0" cap="none" spc="0" normalizeH="0" baseline="0" noProof="0" dirty="0" smtClean="0">
              <a:ln>
                <a:noFill/>
              </a:ln>
              <a:solidFill>
                <a:schemeClr val="tx2"/>
              </a:solidFill>
              <a:effectLst/>
              <a:uLnTx/>
              <a:uFillTx/>
              <a:latin typeface="+mj-lt"/>
              <a:ea typeface="+mj-ea"/>
              <a:cs typeface="+mj-cs"/>
            </a:endParaRPr>
          </a:p>
          <a:p>
            <a:pPr marR="0" lvl="0" defTabSz="914400" rtl="0" eaLnBrk="1" fontAlgn="base" latinLnBrk="0" hangingPunct="1">
              <a:lnSpc>
                <a:spcPct val="100000"/>
              </a:lnSpc>
              <a:spcBef>
                <a:spcPct val="0"/>
              </a:spcBef>
              <a:spcAft>
                <a:spcPct val="0"/>
              </a:spcAft>
              <a:buClrTx/>
              <a:buSzTx/>
              <a:buFontTx/>
              <a:buNone/>
              <a:tabLst/>
              <a:defRPr/>
            </a:pPr>
            <a:r>
              <a:rPr kumimoji="0" lang="ru-RU" sz="4000" b="1" i="0" u="none" strike="noStrike" kern="0" cap="none" spc="0" normalizeH="0" baseline="0" noProof="0" dirty="0" smtClean="0">
                <a:ln>
                  <a:noFill/>
                </a:ln>
                <a:solidFill>
                  <a:schemeClr val="tx2"/>
                </a:solidFill>
                <a:effectLst/>
                <a:uLnTx/>
                <a:uFillTx/>
                <a:latin typeface="+mj-lt"/>
                <a:ea typeface="+mj-ea"/>
                <a:cs typeface="+mj-cs"/>
              </a:rPr>
              <a:t> </a:t>
            </a:r>
            <a:r>
              <a:rPr kumimoji="0" lang="ru-RU" sz="3200" b="1" i="0" u="none" strike="noStrike" kern="0" cap="none" spc="0" normalizeH="0" baseline="0" noProof="0" dirty="0" smtClean="0">
                <a:ln>
                  <a:noFill/>
                </a:ln>
                <a:solidFill>
                  <a:srgbClr val="CC0000"/>
                </a:solidFill>
                <a:effectLst/>
                <a:uLnTx/>
                <a:uFillTx/>
                <a:latin typeface="+mj-lt"/>
                <a:ea typeface="+mj-ea"/>
                <a:cs typeface="+mj-cs"/>
              </a:rPr>
              <a:t>1</a:t>
            </a:r>
            <a:r>
              <a:rPr lang="en-US" sz="3200" b="1" kern="0" dirty="0" smtClean="0">
                <a:solidFill>
                  <a:srgbClr val="CC0000"/>
                </a:solidFill>
                <a:latin typeface="+mj-lt"/>
                <a:ea typeface="+mj-ea"/>
                <a:cs typeface="+mj-cs"/>
              </a:rPr>
              <a:t>.</a:t>
            </a:r>
            <a:r>
              <a:rPr kumimoji="0" lang="ru-RU" sz="3200" b="1" i="0" u="none" strike="noStrike" kern="0" cap="none" spc="0" normalizeH="0" baseline="0" noProof="0" dirty="0" smtClean="0">
                <a:ln>
                  <a:noFill/>
                </a:ln>
                <a:solidFill>
                  <a:srgbClr val="CC0000"/>
                </a:solidFill>
                <a:effectLst/>
                <a:uLnTx/>
                <a:uFillTx/>
                <a:latin typeface="+mj-lt"/>
                <a:ea typeface="+mj-ea"/>
                <a:cs typeface="+mj-cs"/>
              </a:rPr>
              <a:t> </a:t>
            </a:r>
            <a:r>
              <a:rPr kumimoji="0" lang="en-US" sz="3200" b="1" i="0" u="none" strike="noStrike" kern="0" cap="none" spc="0" normalizeH="0" baseline="0" noProof="0" dirty="0" smtClean="0">
                <a:ln>
                  <a:noFill/>
                </a:ln>
                <a:solidFill>
                  <a:srgbClr val="CC0000"/>
                </a:solidFill>
                <a:effectLst/>
                <a:uLnTx/>
                <a:uFillTx/>
                <a:latin typeface="+mj-lt"/>
                <a:ea typeface="+mj-ea"/>
                <a:cs typeface="+mj-cs"/>
              </a:rPr>
              <a:t>Exercise</a:t>
            </a:r>
            <a:r>
              <a:rPr kumimoji="0" lang="en-US" sz="3200" b="1" i="0" u="none" strike="noStrike" kern="0" cap="none" spc="0" normalizeH="0" noProof="0" dirty="0" smtClean="0">
                <a:ln>
                  <a:noFill/>
                </a:ln>
                <a:solidFill>
                  <a:srgbClr val="CC0000"/>
                </a:solidFill>
                <a:effectLst/>
                <a:uLnTx/>
                <a:uFillTx/>
                <a:latin typeface="+mj-lt"/>
                <a:ea typeface="+mj-ea"/>
                <a:cs typeface="+mj-cs"/>
              </a:rPr>
              <a:t> therapy</a:t>
            </a:r>
            <a:endParaRPr kumimoji="0" lang="ru-RU" sz="3200" b="1" i="0" u="none" strike="noStrike" kern="0" cap="none" spc="0" normalizeH="0" baseline="0" noProof="0" dirty="0" smtClean="0">
              <a:ln>
                <a:noFill/>
              </a:ln>
              <a:solidFill>
                <a:srgbClr val="CC0000"/>
              </a:solidFill>
              <a:effectLst/>
              <a:uLnTx/>
              <a:uFillTx/>
              <a:latin typeface="+mj-lt"/>
              <a:ea typeface="+mj-ea"/>
              <a:cs typeface="+mj-cs"/>
            </a:endParaRPr>
          </a:p>
        </p:txBody>
      </p:sp>
      <p:sp>
        <p:nvSpPr>
          <p:cNvPr id="5" name="Rectangle 3"/>
          <p:cNvSpPr txBox="1">
            <a:spLocks noChangeArrowheads="1"/>
          </p:cNvSpPr>
          <p:nvPr/>
        </p:nvSpPr>
        <p:spPr bwMode="auto">
          <a:xfrm>
            <a:off x="142844" y="1142984"/>
            <a:ext cx="8892480" cy="5286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sz="2000" kern="0" dirty="0" smtClean="0">
                <a:latin typeface="Arial" pitchFamily="34" charset="0"/>
                <a:cs typeface="Arial" pitchFamily="34" charset="0"/>
              </a:rPr>
              <a:t>Partial load mode, which largely follows the program of free treatment in hospital and may last for 1-2 days (if the patient has completed the program in a hospital).</a:t>
            </a:r>
          </a:p>
          <a:p>
            <a:pPr lvl="0">
              <a:spcBef>
                <a:spcPts val="0"/>
              </a:spcBef>
            </a:pPr>
            <a:r>
              <a:rPr lang="en-US" sz="2000" kern="0" dirty="0" smtClean="0">
                <a:latin typeface="Arial" pitchFamily="34" charset="0"/>
                <a:cs typeface="Arial" pitchFamily="34" charset="0"/>
              </a:rPr>
              <a:t>If the patient did not fulfill the program or after discharge from the hospital for a long time, treatment lasts 5-7 days.</a:t>
            </a:r>
          </a:p>
          <a:p>
            <a:pPr lvl="0">
              <a:spcBef>
                <a:spcPts val="0"/>
              </a:spcBef>
              <a:buFont typeface="Arial" pitchFamily="34" charset="0"/>
              <a:buChar char="•"/>
            </a:pPr>
            <a:r>
              <a:rPr lang="en-US" sz="2000" b="1"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Therapeutic exercises.</a:t>
            </a:r>
            <a:r>
              <a:rPr lang="en-US" sz="2000" b="1" kern="0" dirty="0" smtClean="0">
                <a:latin typeface="Arial" pitchFamily="34" charset="0"/>
                <a:cs typeface="Arial" pitchFamily="34" charset="0"/>
              </a:rPr>
              <a:t> </a:t>
            </a:r>
            <a:r>
              <a:rPr lang="en-US" sz="2000" kern="0" dirty="0" smtClean="0">
                <a:latin typeface="Arial" pitchFamily="34" charset="0"/>
                <a:cs typeface="Arial" pitchFamily="34" charset="0"/>
              </a:rPr>
              <a:t>Exercise duration increases from 20 to 40 minutes. Classes include simple and complicated walking (on toes, with a high lifting of knees, various throwing).</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Walking training </a:t>
            </a:r>
            <a:r>
              <a:rPr lang="en-US" sz="2000" kern="0" dirty="0" smtClean="0">
                <a:latin typeface="Arial" pitchFamily="34" charset="0"/>
                <a:cs typeface="Arial" pitchFamily="34" charset="0"/>
              </a:rPr>
              <a:t>(starting at 500 m, with the rest (3-5 min) in the middle of the distance, the intensity of walking - 70-90 step/min. Daily distance is increased by 100- 200 m and is brought up to 1 km).</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Walking</a:t>
            </a:r>
            <a:r>
              <a:rPr lang="en-US" sz="2000" kern="0" dirty="0" smtClean="0">
                <a:latin typeface="Arial" pitchFamily="34" charset="0"/>
                <a:cs typeface="Arial" pitchFamily="34" charset="0"/>
              </a:rPr>
              <a:t> (2 km and are brought up to 4 km in a very quiet, accessible to the patient‘s tempo).</a:t>
            </a:r>
          </a:p>
          <a:p>
            <a:pPr lvl="0">
              <a:spcBef>
                <a:spcPts val="0"/>
              </a:spcBef>
              <a:buFont typeface="Arial" pitchFamily="34" charset="0"/>
              <a:buChar char="•"/>
            </a:pPr>
            <a:r>
              <a:rPr lang="en-US" sz="2000" kern="0" dirty="0" smtClean="0">
                <a:solidFill>
                  <a:srgbClr val="FF0000"/>
                </a:solidFill>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Training in going up the stairs </a:t>
            </a:r>
            <a:r>
              <a:rPr lang="en-US" sz="2000" kern="0" dirty="0" smtClean="0">
                <a:latin typeface="Arial" pitchFamily="34" charset="0"/>
                <a:cs typeface="Arial" pitchFamily="34" charset="0"/>
              </a:rPr>
              <a:t>(rise on two floors).</a:t>
            </a:r>
          </a:p>
          <a:p>
            <a:pPr lvl="0">
              <a:spcBef>
                <a:spcPts val="0"/>
              </a:spcBef>
              <a:buFont typeface="Arial" pitchFamily="34" charset="0"/>
              <a:buChar char="•"/>
            </a:pPr>
            <a:r>
              <a:rPr lang="en-US" sz="2000" kern="0" dirty="0" smtClean="0">
                <a:latin typeface="Arial" pitchFamily="34" charset="0"/>
                <a:cs typeface="Arial" pitchFamily="34" charset="0"/>
              </a:rPr>
              <a:t> </a:t>
            </a:r>
            <a:r>
              <a:rPr lang="en-US" sz="2000" b="1" kern="0" dirty="0" smtClean="0">
                <a:solidFill>
                  <a:srgbClr val="FF0000"/>
                </a:solidFill>
                <a:latin typeface="Arial" pitchFamily="34" charset="0"/>
                <a:cs typeface="Arial" pitchFamily="34" charset="0"/>
              </a:rPr>
              <a:t>Simulators</a:t>
            </a:r>
            <a:r>
              <a:rPr lang="en-US" sz="2000" kern="0" dirty="0" smtClean="0">
                <a:latin typeface="Arial" pitchFamily="34" charset="0"/>
                <a:cs typeface="Arial" pitchFamily="34" charset="0"/>
              </a:rPr>
              <a:t>: a bicycle </a:t>
            </a:r>
            <a:r>
              <a:rPr lang="en-US" sz="2000" kern="0" dirty="0" err="1" smtClean="0">
                <a:latin typeface="Arial" pitchFamily="34" charset="0"/>
                <a:cs typeface="Arial" pitchFamily="34" charset="0"/>
              </a:rPr>
              <a:t>ergometer</a:t>
            </a:r>
            <a:r>
              <a:rPr lang="en-US" sz="2000" kern="0" dirty="0" smtClean="0">
                <a:latin typeface="Arial" pitchFamily="34" charset="0"/>
                <a:cs typeface="Arial" pitchFamily="34" charset="0"/>
              </a:rPr>
              <a:t>, treadmill, free weights, allowing to control heart rate (ECG, blood pressure) in the implementation of physical activity.</a:t>
            </a:r>
            <a:endParaRPr kumimoji="0" lang="ru-RU" sz="2000" i="0" u="none" strike="noStrike" kern="0" cap="none" spc="0" normalizeH="0" baseline="0" noProof="0" dirty="0" smtClean="0">
              <a:ln>
                <a:noFill/>
              </a:ln>
              <a:effectLst/>
              <a:uLnTx/>
              <a:uFillTx/>
              <a:latin typeface="Arial" pitchFamily="34" charset="0"/>
              <a:cs typeface="Arial" pitchFamily="34" charset="0"/>
            </a:endParaRPr>
          </a:p>
          <a:p>
            <a:pPr marL="342900" marR="0" lvl="0" indent="-342900" defTabSz="914400" rtl="0" eaLnBrk="1" fontAlgn="base" latinLnBrk="0" hangingPunct="1">
              <a:lnSpc>
                <a:spcPct val="80000"/>
              </a:lnSpc>
              <a:spcBef>
                <a:spcPct val="20000"/>
              </a:spcBef>
              <a:spcAft>
                <a:spcPct val="0"/>
              </a:spcAft>
              <a:buClrTx/>
              <a:buSzTx/>
              <a:buFontTx/>
              <a:buChar char="•"/>
              <a:tabLst/>
              <a:defRPr/>
            </a:pPr>
            <a:endParaRPr kumimoji="0" lang="ru-RU" sz="1050" b="1" i="0" u="none" strike="noStrike" kern="0" cap="none" spc="0" normalizeH="0" baseline="0" noProof="0" dirty="0" smtClean="0">
              <a:ln>
                <a:noFill/>
              </a:ln>
              <a:solidFill>
                <a:srgbClr val="0000CC"/>
              </a:solidFill>
              <a:effectLst/>
              <a:uLnTx/>
              <a:uFillTx/>
              <a:latin typeface="+mn-lt"/>
              <a:ea typeface="+mn-ea"/>
              <a:cs typeface="+mn-cs"/>
            </a:endParaRPr>
          </a:p>
        </p:txBody>
      </p:sp>
      <p:sp>
        <p:nvSpPr>
          <p:cNvPr id="6" name="Номер слайда 5"/>
          <p:cNvSpPr>
            <a:spLocks noGrp="1"/>
          </p:cNvSpPr>
          <p:nvPr>
            <p:ph type="sldNum" sz="quarter" idx="12"/>
          </p:nvPr>
        </p:nvSpPr>
        <p:spPr>
          <a:xfrm>
            <a:off x="7092280" y="6400800"/>
            <a:ext cx="1905000" cy="457200"/>
          </a:xfrm>
        </p:spPr>
        <p:txBody>
          <a:bodyPr/>
          <a:lstStyle/>
          <a:p>
            <a:pPr>
              <a:defRPr/>
            </a:pPr>
            <a:fld id="{646750D9-3B5B-4802-B121-994E210726FC}" type="slidenum">
              <a:rPr lang="ru-RU" smtClean="0"/>
              <a:pPr>
                <a:defRPr/>
              </a:pPr>
              <a:t>7</a:t>
            </a:fld>
            <a:endParaRPr lang="ru-R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a:blip>
          <a:srcRect/>
          <a:stretch>
            <a:fillRect l="27000" t="1000" r="1000" b="1000"/>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332656"/>
            <a:ext cx="2915816" cy="4953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9388" lvl="0" indent="-179388">
              <a:spcBef>
                <a:spcPts val="0"/>
              </a:spcBef>
              <a:buFont typeface="Arial" pitchFamily="34" charset="0"/>
              <a:buChar char="•"/>
            </a:pPr>
            <a:r>
              <a:rPr lang="en-US" b="1" kern="0" dirty="0" smtClean="0">
                <a:latin typeface="Arial" pitchFamily="34" charset="0"/>
                <a:cs typeface="Arial" pitchFamily="34" charset="0"/>
              </a:rPr>
              <a:t>Iodine-bromine</a:t>
            </a:r>
          </a:p>
          <a:p>
            <a:pPr marL="179388" lvl="0" indent="-179388">
              <a:spcBef>
                <a:spcPts val="0"/>
              </a:spcBef>
            </a:pPr>
            <a:r>
              <a:rPr lang="en-US" b="1" kern="0" dirty="0" smtClean="0">
                <a:latin typeface="Arial" pitchFamily="34" charset="0"/>
                <a:cs typeface="Arial" pitchFamily="34" charset="0"/>
              </a:rPr>
              <a:t> baths</a:t>
            </a:r>
          </a:p>
          <a:p>
            <a:pPr marL="179388" lvl="0" indent="-179388">
              <a:spcBef>
                <a:spcPts val="0"/>
              </a:spcBef>
              <a:buFont typeface="Arial" pitchFamily="34" charset="0"/>
              <a:buChar char="•"/>
            </a:pPr>
            <a:r>
              <a:rPr lang="en-US" b="1" kern="0" dirty="0" smtClean="0">
                <a:latin typeface="Arial" pitchFamily="34" charset="0"/>
                <a:cs typeface="Arial" pitchFamily="34" charset="0"/>
              </a:rPr>
              <a:t>Carbonated baths,</a:t>
            </a:r>
          </a:p>
          <a:p>
            <a:pPr marL="179388" lvl="0" indent="-179388">
              <a:spcBef>
                <a:spcPts val="0"/>
              </a:spcBef>
            </a:pPr>
            <a:r>
              <a:rPr lang="en-US" b="1" kern="0" dirty="0" smtClean="0">
                <a:latin typeface="Arial" pitchFamily="34" charset="0"/>
                <a:cs typeface="Arial" pitchFamily="34" charset="0"/>
              </a:rPr>
              <a:t>  dry-air carbon</a:t>
            </a:r>
          </a:p>
          <a:p>
            <a:pPr marL="179388" lvl="0" indent="-179388">
              <a:spcBef>
                <a:spcPts val="0"/>
              </a:spcBef>
            </a:pPr>
            <a:r>
              <a:rPr lang="en-US" b="1" kern="0" dirty="0" smtClean="0">
                <a:latin typeface="Arial" pitchFamily="34" charset="0"/>
                <a:cs typeface="Arial" pitchFamily="34" charset="0"/>
              </a:rPr>
              <a:t>  dioxide baths</a:t>
            </a:r>
          </a:p>
          <a:p>
            <a:pPr lvl="0">
              <a:spcBef>
                <a:spcPts val="0"/>
              </a:spcBef>
              <a:buFont typeface="Arial" pitchFamily="34" charset="0"/>
              <a:buChar char="•"/>
            </a:pPr>
            <a:r>
              <a:rPr lang="en-US" b="1" kern="0" dirty="0" smtClean="0">
                <a:latin typeface="Arial" pitchFamily="34" charset="0"/>
                <a:cs typeface="Arial" pitchFamily="34" charset="0"/>
              </a:rPr>
              <a:t> Radon baths</a:t>
            </a:r>
          </a:p>
          <a:p>
            <a:pPr lvl="0">
              <a:spcBef>
                <a:spcPts val="0"/>
              </a:spcBef>
            </a:pPr>
            <a:r>
              <a:rPr lang="en-US" b="1" kern="0" dirty="0" smtClean="0">
                <a:latin typeface="Arial" pitchFamily="34" charset="0"/>
                <a:cs typeface="Arial" pitchFamily="34" charset="0"/>
              </a:rPr>
              <a:t>  (optional)</a:t>
            </a:r>
          </a:p>
          <a:p>
            <a:pPr lvl="0">
              <a:spcBef>
                <a:spcPts val="0"/>
              </a:spcBef>
              <a:buFont typeface="Arial" pitchFamily="34" charset="0"/>
              <a:buChar char="•"/>
            </a:pPr>
            <a:r>
              <a:rPr lang="en-US" b="1" kern="0" dirty="0" smtClean="0">
                <a:latin typeface="Arial" pitchFamily="34" charset="0"/>
                <a:cs typeface="Arial" pitchFamily="34" charset="0"/>
              </a:rPr>
              <a:t> Coniferous and</a:t>
            </a:r>
          </a:p>
          <a:p>
            <a:pPr lvl="0">
              <a:spcBef>
                <a:spcPts val="0"/>
              </a:spcBef>
            </a:pPr>
            <a:r>
              <a:rPr lang="en-US" b="1" kern="0" dirty="0" smtClean="0">
                <a:latin typeface="Arial" pitchFamily="34" charset="0"/>
                <a:cs typeface="Arial" pitchFamily="34" charset="0"/>
              </a:rPr>
              <a:t>   bubble baths</a:t>
            </a:r>
          </a:p>
          <a:p>
            <a:pPr lvl="0">
              <a:spcBef>
                <a:spcPts val="0"/>
              </a:spcBef>
              <a:buFont typeface="Arial" pitchFamily="34" charset="0"/>
              <a:buChar char="•"/>
            </a:pPr>
            <a:r>
              <a:rPr lang="en-US" b="1" kern="0" dirty="0" smtClean="0">
                <a:latin typeface="Arial" pitchFamily="34" charset="0"/>
                <a:cs typeface="Arial" pitchFamily="34" charset="0"/>
              </a:rPr>
              <a:t> Laser therapy</a:t>
            </a:r>
          </a:p>
          <a:p>
            <a:pPr lvl="0">
              <a:spcBef>
                <a:spcPts val="0"/>
              </a:spcBef>
              <a:buFont typeface="Arial" pitchFamily="34" charset="0"/>
              <a:buChar char="•"/>
            </a:pPr>
            <a:r>
              <a:rPr lang="en-US" b="1" kern="0" dirty="0" smtClean="0">
                <a:latin typeface="Arial" pitchFamily="34" charset="0"/>
                <a:cs typeface="Arial" pitchFamily="34" charset="0"/>
              </a:rPr>
              <a:t> Magneto therapy</a:t>
            </a:r>
          </a:p>
          <a:p>
            <a:pPr lvl="0">
              <a:spcBef>
                <a:spcPts val="0"/>
              </a:spcBef>
              <a:buFont typeface="Arial" pitchFamily="34" charset="0"/>
              <a:buChar char="•"/>
            </a:pPr>
            <a:r>
              <a:rPr lang="en-US" b="1" kern="0" dirty="0" smtClean="0">
                <a:latin typeface="Arial" pitchFamily="34" charset="0"/>
                <a:cs typeface="Arial" pitchFamily="34" charset="0"/>
              </a:rPr>
              <a:t> Electrotherapy</a:t>
            </a:r>
            <a:endParaRPr kumimoji="0" lang="ru-RU" b="1" i="0" u="none" strike="noStrike" kern="0" cap="none" spc="0" normalizeH="0" baseline="0" noProof="0" dirty="0" smtClean="0">
              <a:ln>
                <a:noFill/>
              </a:ln>
              <a:solidFill>
                <a:srgbClr val="0000CC"/>
              </a:solidFill>
              <a:effectLst/>
              <a:uLnTx/>
              <a:uFillTx/>
              <a:latin typeface="Arial" pitchFamily="34" charset="0"/>
              <a:cs typeface="Arial" pitchFamily="34" charset="0"/>
            </a:endParaRPr>
          </a:p>
        </p:txBody>
      </p:sp>
      <p:sp>
        <p:nvSpPr>
          <p:cNvPr id="5" name="Номер слайда 4"/>
          <p:cNvSpPr>
            <a:spLocks noGrp="1"/>
          </p:cNvSpPr>
          <p:nvPr>
            <p:ph type="sldNum" sz="quarter" idx="12"/>
          </p:nvPr>
        </p:nvSpPr>
        <p:spPr>
          <a:xfrm>
            <a:off x="6948264" y="6400800"/>
            <a:ext cx="1905000" cy="457200"/>
          </a:xfrm>
        </p:spPr>
        <p:txBody>
          <a:bodyPr/>
          <a:lstStyle/>
          <a:p>
            <a:pPr>
              <a:defRPr/>
            </a:pPr>
            <a:fld id="{646750D9-3B5B-4802-B121-994E210726FC}" type="slidenum">
              <a:rPr lang="ru-RU" smtClean="0"/>
              <a:pPr>
                <a:defRPr/>
              </a:pPr>
              <a:t>8</a:t>
            </a:fld>
            <a:endParaRPr lang="ru-RU"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bright="42000" contrast="-48000"/>
          </a:blip>
          <a:srcRect/>
          <a:stretch>
            <a:fillRect b="-1000"/>
          </a:stretch>
        </a:blip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928662" y="5786454"/>
            <a:ext cx="7848600" cy="584775"/>
          </a:xfrm>
          <a:prstGeom prst="rect">
            <a:avLst/>
          </a:prstGeom>
          <a:noFill/>
          <a:ln w="9525">
            <a:noFill/>
            <a:miter lim="800000"/>
            <a:headEnd/>
            <a:tailEnd/>
          </a:ln>
        </p:spPr>
        <p:txBody>
          <a:bodyPr>
            <a:spAutoFit/>
          </a:bodyPr>
          <a:lstStyle/>
          <a:p>
            <a:r>
              <a:rPr lang="ru-RU" sz="3200" b="1" dirty="0" smtClean="0">
                <a:solidFill>
                  <a:srgbClr val="FF0000"/>
                </a:solidFill>
              </a:rPr>
              <a:t>3</a:t>
            </a:r>
            <a:r>
              <a:rPr lang="en-US" sz="3200" b="1" dirty="0" smtClean="0">
                <a:solidFill>
                  <a:srgbClr val="FF0000"/>
                </a:solidFill>
              </a:rPr>
              <a:t>.</a:t>
            </a:r>
            <a:r>
              <a:rPr lang="ru-RU" sz="3200" b="1" dirty="0" smtClean="0">
                <a:solidFill>
                  <a:srgbClr val="FF0000"/>
                </a:solidFill>
              </a:rPr>
              <a:t> </a:t>
            </a:r>
            <a:r>
              <a:rPr lang="en-US" sz="3200" b="1" dirty="0" smtClean="0">
                <a:solidFill>
                  <a:srgbClr val="FF0000"/>
                </a:solidFill>
              </a:rPr>
              <a:t>Psycho-reflexology</a:t>
            </a:r>
            <a:endParaRPr lang="ru-RU" sz="3200" b="1" dirty="0">
              <a:solidFill>
                <a:srgbClr val="FF0000"/>
              </a:solidFill>
            </a:endParaRPr>
          </a:p>
        </p:txBody>
      </p:sp>
      <p:sp>
        <p:nvSpPr>
          <p:cNvPr id="5" name="Rectangle 2"/>
          <p:cNvSpPr txBox="1">
            <a:spLocks noChangeArrowheads="1"/>
          </p:cNvSpPr>
          <p:nvPr/>
        </p:nvSpPr>
        <p:spPr bwMode="auto">
          <a:xfrm>
            <a:off x="467544" y="260648"/>
            <a:ext cx="2686871" cy="7203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200" b="1" i="0" u="none" strike="noStrike" kern="0" cap="none" spc="0" normalizeH="0" baseline="0" noProof="0" dirty="0" smtClean="0">
                <a:ln>
                  <a:noFill/>
                </a:ln>
                <a:solidFill>
                  <a:srgbClr val="FF0000"/>
                </a:solidFill>
                <a:effectLst/>
                <a:uLnTx/>
                <a:uFillTx/>
                <a:latin typeface="+mj-lt"/>
                <a:ea typeface="+mj-ea"/>
                <a:cs typeface="+mj-cs"/>
              </a:rPr>
              <a:t>2</a:t>
            </a:r>
            <a:r>
              <a:rPr kumimoji="0" lang="en-US" sz="3200" b="1" i="0" u="none" strike="noStrike" kern="0" cap="none" spc="0" normalizeH="0" baseline="0" noProof="0" dirty="0" smtClean="0">
                <a:ln>
                  <a:noFill/>
                </a:ln>
                <a:solidFill>
                  <a:srgbClr val="FF0000"/>
                </a:solidFill>
                <a:effectLst/>
                <a:uLnTx/>
                <a:uFillTx/>
                <a:latin typeface="+mj-lt"/>
                <a:ea typeface="+mj-ea"/>
                <a:cs typeface="+mj-cs"/>
              </a:rPr>
              <a:t>.</a:t>
            </a:r>
            <a:r>
              <a:rPr kumimoji="0" lang="ru-RU" sz="3200" b="1" i="0" u="none" strike="noStrike" kern="0" cap="none" spc="0" normalizeH="0" baseline="0" noProof="0" dirty="0" smtClean="0">
                <a:ln>
                  <a:noFill/>
                </a:ln>
                <a:solidFill>
                  <a:srgbClr val="FF0000"/>
                </a:solidFill>
                <a:effectLst/>
                <a:uLnTx/>
                <a:uFillTx/>
                <a:latin typeface="+mj-lt"/>
                <a:ea typeface="+mj-ea"/>
                <a:cs typeface="+mj-cs"/>
              </a:rPr>
              <a:t> </a:t>
            </a:r>
            <a:r>
              <a:rPr kumimoji="0" lang="en-US" sz="3200" b="1" i="0" u="none" strike="noStrike" kern="0" cap="none" spc="0" normalizeH="0" baseline="0" noProof="0" dirty="0" smtClean="0">
                <a:ln>
                  <a:noFill/>
                </a:ln>
                <a:solidFill>
                  <a:srgbClr val="FF0000"/>
                </a:solidFill>
                <a:effectLst/>
                <a:uLnTx/>
                <a:uFillTx/>
                <a:latin typeface="+mj-lt"/>
                <a:ea typeface="+mj-ea"/>
                <a:cs typeface="+mj-cs"/>
              </a:rPr>
              <a:t>Massage</a:t>
            </a:r>
            <a:endParaRPr kumimoji="0" lang="ru-RU" sz="32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6" name="Rectangle 3"/>
          <p:cNvSpPr txBox="1">
            <a:spLocks noChangeArrowheads="1"/>
          </p:cNvSpPr>
          <p:nvPr/>
        </p:nvSpPr>
        <p:spPr bwMode="auto">
          <a:xfrm>
            <a:off x="251520" y="1124744"/>
            <a:ext cx="5112568"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7188" lvl="0" indent="-265113">
              <a:spcBef>
                <a:spcPts val="0"/>
              </a:spcBef>
              <a:buFont typeface="Arial" pitchFamily="34" charset="0"/>
              <a:buChar char="•"/>
            </a:pPr>
            <a:r>
              <a:rPr lang="en-US" sz="2800" kern="0" dirty="0" smtClean="0">
                <a:latin typeface="+mn-lt"/>
                <a:cs typeface="+mn-cs"/>
              </a:rPr>
              <a:t> </a:t>
            </a:r>
            <a:r>
              <a:rPr lang="en-US" sz="2800" kern="0" dirty="0" smtClean="0">
                <a:latin typeface="Arial" pitchFamily="34" charset="0"/>
                <a:cs typeface="Arial" pitchFamily="34" charset="0"/>
              </a:rPr>
              <a:t>back massage</a:t>
            </a:r>
          </a:p>
          <a:p>
            <a:pPr marL="357188" lvl="0" indent="-265113">
              <a:spcBef>
                <a:spcPts val="0"/>
              </a:spcBef>
              <a:buFont typeface="Arial" pitchFamily="34" charset="0"/>
              <a:buChar char="•"/>
            </a:pPr>
            <a:r>
              <a:rPr lang="en-US" sz="2800" kern="0" dirty="0" smtClean="0">
                <a:latin typeface="Arial" pitchFamily="34" charset="0"/>
                <a:cs typeface="Arial" pitchFamily="34" charset="0"/>
              </a:rPr>
              <a:t> lower extremities</a:t>
            </a:r>
          </a:p>
          <a:p>
            <a:pPr marL="357188" lvl="0" indent="-265113">
              <a:spcBef>
                <a:spcPts val="0"/>
              </a:spcBef>
              <a:buFont typeface="Arial" pitchFamily="34" charset="0"/>
              <a:buChar char="•"/>
            </a:pPr>
            <a:r>
              <a:rPr lang="en-US" sz="2800" kern="0" dirty="0" smtClean="0">
                <a:latin typeface="Arial" pitchFamily="34" charset="0"/>
                <a:cs typeface="Arial" pitchFamily="34" charset="0"/>
              </a:rPr>
              <a:t> stomach</a:t>
            </a:r>
          </a:p>
          <a:p>
            <a:pPr marL="357188" lvl="0" indent="-265113">
              <a:spcBef>
                <a:spcPts val="0"/>
              </a:spcBef>
              <a:buFont typeface="Arial" pitchFamily="34" charset="0"/>
              <a:buChar char="•"/>
            </a:pPr>
            <a:r>
              <a:rPr lang="en-US" sz="2800" kern="0" dirty="0" smtClean="0">
                <a:latin typeface="Arial" pitchFamily="34" charset="0"/>
                <a:cs typeface="Arial" pitchFamily="34" charset="0"/>
              </a:rPr>
              <a:t> upper limbs</a:t>
            </a:r>
          </a:p>
          <a:p>
            <a:pPr marL="357188" lvl="0" indent="-265113">
              <a:spcBef>
                <a:spcPts val="0"/>
              </a:spcBef>
              <a:buFont typeface="Arial" pitchFamily="34" charset="0"/>
              <a:buChar char="•"/>
            </a:pPr>
            <a:r>
              <a:rPr lang="en-US" sz="2800" kern="0" dirty="0" smtClean="0">
                <a:latin typeface="Arial" pitchFamily="34" charset="0"/>
                <a:cs typeface="Arial" pitchFamily="34" charset="0"/>
              </a:rPr>
              <a:t> thorax stroke</a:t>
            </a:r>
          </a:p>
        </p:txBody>
      </p:sp>
      <p:sp>
        <p:nvSpPr>
          <p:cNvPr id="8" name="Прямоугольник 7"/>
          <p:cNvSpPr/>
          <p:nvPr/>
        </p:nvSpPr>
        <p:spPr>
          <a:xfrm>
            <a:off x="179512" y="3645024"/>
            <a:ext cx="8208912" cy="1569660"/>
          </a:xfrm>
          <a:prstGeom prst="rect">
            <a:avLst/>
          </a:prstGeom>
        </p:spPr>
        <p:txBody>
          <a:bodyPr wrap="square">
            <a:spAutoFit/>
          </a:bodyPr>
          <a:lstStyle/>
          <a:p>
            <a:pPr marL="357188" lvl="0" indent="-357188" algn="just">
              <a:spcBef>
                <a:spcPts val="0"/>
              </a:spcBef>
              <a:buFontTx/>
              <a:buChar char="•"/>
            </a:pPr>
            <a:r>
              <a:rPr lang="en-US" kern="0" dirty="0" smtClean="0">
                <a:latin typeface="Arial" pitchFamily="34" charset="0"/>
                <a:cs typeface="Arial" pitchFamily="34" charset="0"/>
              </a:rPr>
              <a:t>Massage is performed with the patient on his right side, and the doctor (or therapist) keeps the patient's left hand with the left hand and the right hand performs back massage (rubbing, ordinary kneading, stroking)</a:t>
            </a:r>
            <a:endParaRPr lang="ru-RU" kern="0" dirty="0" smtClean="0">
              <a:latin typeface="Arial" pitchFamily="34" charset="0"/>
              <a:cs typeface="Arial" pitchFamily="34" charset="0"/>
            </a:endParaRPr>
          </a:p>
        </p:txBody>
      </p:sp>
      <p:sp>
        <p:nvSpPr>
          <p:cNvPr id="7" name="Номер слайда 6"/>
          <p:cNvSpPr>
            <a:spLocks noGrp="1"/>
          </p:cNvSpPr>
          <p:nvPr>
            <p:ph type="sldNum" sz="quarter" idx="12"/>
          </p:nvPr>
        </p:nvSpPr>
        <p:spPr/>
        <p:txBody>
          <a:bodyPr/>
          <a:lstStyle/>
          <a:p>
            <a:pPr>
              <a:defRPr/>
            </a:pPr>
            <a:fld id="{646750D9-3B5B-4802-B121-994E210726FC}" type="slidenum">
              <a:rPr lang="ru-RU" smtClean="0"/>
              <a:pPr>
                <a:defRPr/>
              </a:pPr>
              <a:t>9</a:t>
            </a:fld>
            <a:endParaRPr lang="ru-RU"/>
          </a:p>
        </p:txBody>
      </p:sp>
      <p:sp>
        <p:nvSpPr>
          <p:cNvPr id="9" name="Содержимое 8"/>
          <p:cNvSpPr>
            <a:spLocks noGrp="1"/>
          </p:cNvSpPr>
          <p:nvPr>
            <p:ph idx="1"/>
          </p:nvPr>
        </p:nvSpPr>
        <p:spPr/>
        <p:txBody>
          <a:bodyPr/>
          <a:lstStyle/>
          <a:p>
            <a:endParaRPr lang="ru-R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Arial"/>
      </a:majorFont>
      <a:minorFont>
        <a:latin typeface="Times New Roman"/>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Arial"/>
      </a:majorFont>
      <a:minorFont>
        <a:latin typeface="Times New Roman"/>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Arial"/>
      </a:majorFont>
      <a:minorFont>
        <a:latin typeface="Times New Roman"/>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Arial"/>
      </a:majorFont>
      <a:minorFont>
        <a:latin typeface="Times New Roman"/>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1706</TotalTime>
  <Words>5224</Words>
  <Application>Microsoft Office PowerPoint</Application>
  <PresentationFormat>Экран (4:3)</PresentationFormat>
  <Paragraphs>727</Paragraphs>
  <Slides>51</Slides>
  <Notes>37</Notes>
  <HiddenSlides>0</HiddenSlides>
  <MMClips>0</MMClips>
  <ScaleCrop>false</ScaleCrop>
  <HeadingPairs>
    <vt:vector size="4" baseType="variant">
      <vt:variant>
        <vt:lpstr>Тема</vt:lpstr>
      </vt:variant>
      <vt:variant>
        <vt:i4>4</vt:i4>
      </vt:variant>
      <vt:variant>
        <vt:lpstr>Заголовки слайдов</vt:lpstr>
      </vt:variant>
      <vt:variant>
        <vt:i4>51</vt:i4>
      </vt:variant>
    </vt:vector>
  </HeadingPairs>
  <TitlesOfParts>
    <vt:vector size="55" baseType="lpstr">
      <vt:lpstr>Оформление по умолчанию</vt:lpstr>
      <vt:lpstr>1_Оформление по умолчанию</vt:lpstr>
      <vt:lpstr>2_Оформление по умолчанию</vt:lpstr>
      <vt:lpstr>3_Оформление по умолчанию</vt:lpstr>
      <vt:lpstr>Rehabilitation in case of the diseases of cardiovascular system</vt:lpstr>
      <vt:lpstr>Инфаркт Миокарда – это некроз сердечной мышцы, обусловленный её длительной ишемией вследствие спазма или тромбоза коронарных артерий. </vt:lpstr>
      <vt:lpstr>Слайд 3</vt:lpstr>
      <vt:lpstr>Слайд 4</vt:lpstr>
      <vt:lpstr>Rehabilitation in case of the diseases of cardiovascular system</vt:lpstr>
      <vt:lpstr>Слайд 6</vt:lpstr>
      <vt:lpstr>Слайд 7</vt:lpstr>
      <vt:lpstr>Слайд 8</vt:lpstr>
      <vt:lpstr>Слайд 9</vt:lpstr>
      <vt:lpstr>Слайд 10</vt:lpstr>
      <vt:lpstr>Слайд 11</vt:lpstr>
      <vt:lpstr>Sanatorium-and-spa treatment is applied for patients with a condition that corresponds to the I-III classes of severity.   Throughout the year, post-myocardial infarction treatment of patients is carried out only in the local cardiac sanatoriums.</vt:lpstr>
      <vt:lpstr>Rehabilitation in case of the diseases of cardiovascular system</vt:lpstr>
      <vt:lpstr>Инфаркт Миокарда – это некроз сердечной мышцы, обусловленный её длительной ишемией вследствие спазма или тромбоза коронарных артерий. </vt:lpstr>
      <vt:lpstr>Слайд 15</vt:lpstr>
      <vt:lpstr>Слайд 16</vt:lpstr>
      <vt:lpstr>Слайд 17</vt:lpstr>
      <vt:lpstr>Слайд 18</vt:lpstr>
      <vt:lpstr>Слайд 19</vt:lpstr>
      <vt:lpstr>Contraindications for exercise therapy</vt:lpstr>
      <vt:lpstr>The period of stabilization</vt:lpstr>
      <vt:lpstr>Слайд 22</vt:lpstr>
      <vt:lpstr>Слайд 23</vt:lpstr>
      <vt:lpstr>Contraindications for exercise therapy</vt:lpstr>
      <vt:lpstr>The period of stabilization</vt:lpstr>
      <vt:lpstr>Слайд 26</vt:lpstr>
      <vt:lpstr>Rehabilitation in case of the diseases of cardiovascular system</vt:lpstr>
      <vt:lpstr>Инфаркт Миокарда – это некроз сердечной мышцы, обусловленный её длительной ишемией вследствие спазма или тромбоза коронарных артерий. </vt:lpstr>
      <vt:lpstr>Слайд 29</vt:lpstr>
      <vt:lpstr>Слайд 30</vt:lpstr>
      <vt:lpstr>Слайд 31</vt:lpstr>
      <vt:lpstr>Слайд 32</vt:lpstr>
      <vt:lpstr>Слайд 33</vt:lpstr>
      <vt:lpstr>Contraindications for exercise therapy</vt:lpstr>
      <vt:lpstr>The period of stabilization</vt:lpstr>
      <vt:lpstr>Contraindications for exercise therapy</vt:lpstr>
      <vt:lpstr>Слайд 37</vt:lpstr>
      <vt:lpstr>Слайд 38</vt:lpstr>
      <vt:lpstr>МЕТОДИКА ПРОВЕДЕНИЯ ФИЗИЧЕСКИХ НАГРУЗОК В ФОРМЕ ХОДЬБЫ</vt:lpstr>
      <vt:lpstr>Слайд 40</vt:lpstr>
      <vt:lpstr>Rehabilitation in case of the diseases of cardiovascular system</vt:lpstr>
      <vt:lpstr>Инфаркт Миокарда – это некроз сердечной мышцы, обусловленный её длительной ишемией вследствие спазма или тромбоза коронарных артерий. </vt:lpstr>
      <vt:lpstr>Слайд 43</vt:lpstr>
      <vt:lpstr>Слайд 44</vt:lpstr>
      <vt:lpstr>Слайд 45</vt:lpstr>
      <vt:lpstr>Слайд 46</vt:lpstr>
      <vt:lpstr>Слайд 47</vt:lpstr>
      <vt:lpstr>Contraindications for exercise therapy</vt:lpstr>
      <vt:lpstr>The period of stabilization</vt:lpstr>
      <vt:lpstr>Contraindications for exercise therapy</vt:lpstr>
      <vt:lpstr>Слайд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Кира</dc:creator>
  <cp:lastModifiedBy>Oksana</cp:lastModifiedBy>
  <cp:revision>258</cp:revision>
  <dcterms:created xsi:type="dcterms:W3CDTF">1601-01-01T00:00:00Z</dcterms:created>
  <dcterms:modified xsi:type="dcterms:W3CDTF">2015-03-13T12:17:58Z</dcterms:modified>
</cp:coreProperties>
</file>